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542" r:id="rId1"/>
    <p:sldMasterId id="2147502579" r:id="rId2"/>
  </p:sldMasterIdLst>
  <p:notesMasterIdLst>
    <p:notesMasterId r:id="rId3"/>
  </p:notesMasterIdLst>
  <p:sldIdLst>
    <p:sldId id="9114" r:id="rId4"/>
    <p:sldId id="9119" r:id="rId5"/>
    <p:sldId id="9123" r:id="rId6"/>
    <p:sldId id="9126" r:id="rId7"/>
    <p:sldId id="9132" r:id="rId9"/>
    <p:sldId id="9135" r:id="rId10"/>
    <p:sldId id="9138" r:id="rId11"/>
    <p:sldId id="9141" r:id="rId12"/>
    <p:sldId id="9147" r:id="rId14"/>
    <p:sldId id="9150" r:id="rId15"/>
    <p:sldId id="9153" r:id="rId16"/>
    <p:sldId id="9156" r:id="rId17"/>
    <p:sldId id="9162" r:id="rId19"/>
    <p:sldId id="9165" r:id="rId20"/>
    <p:sldId id="9168" r:id="rId21"/>
    <p:sldId id="9171" r:id="rId22"/>
    <p:sldId id="9174" r:id="rId23"/>
    <p:sldId id="9180" r:id="rId25"/>
    <p:sldId id="9183" r:id="rId26"/>
    <p:sldId id="9186" r:id="rId27"/>
    <p:sldId id="9189" r:id="rId28"/>
    <p:sldId id="9192" r:id="rId29"/>
    <p:sldId id="9198" r:id="rId31"/>
    <p:sldId id="9201" r:id="rId32"/>
    <p:sldId id="9204" r:id="rId33"/>
    <p:sldId id="9207" r:id="rId34"/>
    <p:sldId id="9210" r:id="rId35"/>
    <p:sldId id="9216" r:id="rId37"/>
    <p:sldId id="9219" r:id="rId38"/>
    <p:sldId id="9223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543" r:id="rId1"/>
    <p:sldLayoutId id="2147502544" r:id="rId2"/>
    <p:sldLayoutId id="2147502545" r:id="rId3"/>
    <p:sldLayoutId id="2147502546" r:id="rId4"/>
    <p:sldLayoutId id="2147502547" r:id="rId5"/>
    <p:sldLayoutId id="2147502548" r:id="rId6"/>
    <p:sldLayoutId id="2147502549" r:id="rId7"/>
    <p:sldLayoutId id="2147502550" r:id="rId8"/>
    <p:sldLayoutId id="2147502551" r:id="rId9"/>
    <p:sldLayoutId id="2147502552" r:id="rId10"/>
    <p:sldLayoutId id="21475025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580" r:id="rId1"/>
    <p:sldLayoutId id="2147502581" r:id="rId2"/>
    <p:sldLayoutId id="2147502582" r:id="rId3"/>
    <p:sldLayoutId id="2147502583" r:id="rId4"/>
    <p:sldLayoutId id="2147502584" r:id="rId5"/>
    <p:sldLayoutId id="2147502585" r:id="rId6"/>
    <p:sldLayoutId id="2147502586" r:id="rId7"/>
    <p:sldLayoutId id="2147502587" r:id="rId8"/>
    <p:sldLayoutId id="2147502588" r:id="rId9"/>
    <p:sldLayoutId id="2147502589" r:id="rId10"/>
    <p:sldLayoutId id="21475025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30" Type="http://schemas.openxmlformats.org/officeDocument/2006/relationships/tags" Target="../tags/tag148.xml"/><Relationship Id="rId31" Type="http://schemas.openxmlformats.org/officeDocument/2006/relationships/tags" Target="../tags/tag149.xml"/><Relationship Id="rId32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tags" Target="../tags/tag232.xml"/><Relationship Id="rId22" Type="http://schemas.openxmlformats.org/officeDocument/2006/relationships/tags" Target="../tags/tag233.xml"/><Relationship Id="rId23" Type="http://schemas.openxmlformats.org/officeDocument/2006/relationships/tags" Target="../tags/tag234.xml"/><Relationship Id="rId24" Type="http://schemas.openxmlformats.org/officeDocument/2006/relationships/tags" Target="../tags/tag235.xml"/><Relationship Id="rId25" Type="http://schemas.openxmlformats.org/officeDocument/2006/relationships/tags" Target="../tags/tag236.xml"/><Relationship Id="rId26" Type="http://schemas.openxmlformats.org/officeDocument/2006/relationships/tags" Target="../tags/tag237.xml"/><Relationship Id="rId27" Type="http://schemas.openxmlformats.org/officeDocument/2006/relationships/tags" Target="../tags/tag238.xml"/><Relationship Id="rId28" Type="http://schemas.openxmlformats.org/officeDocument/2006/relationships/tags" Target="../tags/tag239.xml"/><Relationship Id="rId29" Type="http://schemas.openxmlformats.org/officeDocument/2006/relationships/tags" Target="../tags/tag240.xml"/><Relationship Id="rId30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tags" Target="../tags/tag273.xml"/><Relationship Id="rId22" Type="http://schemas.openxmlformats.org/officeDocument/2006/relationships/tags" Target="../tags/tag274.xml"/><Relationship Id="rId23" Type="http://schemas.openxmlformats.org/officeDocument/2006/relationships/tags" Target="../tags/tag275.xml"/><Relationship Id="rId24" Type="http://schemas.openxmlformats.org/officeDocument/2006/relationships/tags" Target="../tags/tag276.xml"/><Relationship Id="rId25" Type="http://schemas.openxmlformats.org/officeDocument/2006/relationships/tags" Target="../tags/tag277.xml"/><Relationship Id="rId26" Type="http://schemas.openxmlformats.org/officeDocument/2006/relationships/tags" Target="../tags/tag278.xml"/><Relationship Id="rId27" Type="http://schemas.openxmlformats.org/officeDocument/2006/relationships/tags" Target="../tags/tag279.xml"/><Relationship Id="rId28" Type="http://schemas.openxmlformats.org/officeDocument/2006/relationships/tags" Target="../tags/tag280.xml"/><Relationship Id="rId29" Type="http://schemas.openxmlformats.org/officeDocument/2006/relationships/tags" Target="../tags/tag281.xml"/><Relationship Id="rId30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2024年人工智能与机器人研发行业工作总结及展望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技术发展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应用领域拓展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市场趋势与展望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挑战与机遇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2024年人工智能与机器人研发行业概述</a:t>
            </a:r>
            <a:endParaRPr altLang="en-US" lang="zh-CN"/>
          </a:p>
        </p:txBody>
      </p:sp>
      <p:sp>
        <p:nvSpPr>
          <p:cNvPr id="104899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行业规模：市场规模、增长率和主要参与者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挑战与机遇：行业面临的主要挑战以及未来发展的机遇和趋势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8"/>
            </p:custDataLst>
          </p:nvPr>
        </p:nvSpPr>
        <p:spPr>
          <a:xfrm>
            <a:off x="8241448" y="2726902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产业链结构：硬件制造、软件开发、应用服务等相关环节的发展情况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9"/>
            </p:custDataLst>
          </p:nvPr>
        </p:nvSpPr>
        <p:spPr>
          <a:xfrm>
            <a:off x="1786728" y="2726902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技术进展：人工智能、机器学习、深度学习等领域的新技术、新应用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30"/>
            </p:custDataLst>
          </p:nvPr>
        </p:nvSpPr>
        <p:spPr>
          <a:xfrm>
            <a:off x="6446727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政策环境：政府对人工智能与机器人行业的政策支持与监管措施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31"/>
            </p:custDataLst>
          </p:nvPr>
        </p:nvSpPr>
        <p:spPr>
          <a:xfrm>
            <a:off x="3581449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行业应用：人工智能与机器人在不同领域的应用，如医疗、交通、教育等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人工智能技术突破：深度学习、自然语言处理等关键技术取得重大进展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机器人应用领域拓展：从工业生产到医疗、教育、服务等领域，机器人应用范围不断扩大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产业链完善：形成了完整的研发、生产、销售和服务体系，为行业发展提供了有力支撑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政策支持：政府出台了一系列政策措施，为人工智能与机器人研发行业提供了良好的发展环境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面临挑战与解决方案</a:t>
            </a:r>
            <a:endParaRPr altLang="en-US" lang="zh-CN"/>
          </a:p>
        </p:txBody>
      </p:sp>
      <p:sp>
        <p:nvSpPr>
          <p:cNvPr id="10491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具体实施方案：制定详细计划、加强团队协作、落实责任等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实施效果：提高研发效率、降低成本、增强市场竞争力等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人工智能与机器人研发行业面临的挑战：技术、人才、资金等方面的问题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解决方案：加强技术研发、培养人才、引进资金等措施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技术发展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人工智能技术进步</a:t>
            </a:r>
            <a:endParaRPr altLang="en-US" lang="zh-CN"/>
          </a:p>
        </p:txBody>
      </p:sp>
      <p:sp>
        <p:nvSpPr>
          <p:cNvPr id="10492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6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深度学习技术的突破与应用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2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自然语言处理技术的进步与发展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8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计算机视觉技术的创新与应用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60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4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机器学习技术的普及与推广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机器人技术突破</a:t>
            </a:r>
            <a:endParaRPr altLang="en-US" lang="zh-CN"/>
          </a:p>
        </p:txBody>
      </p:sp>
      <p:sp>
        <p:nvSpPr>
          <p:cNvPr id="10493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智能感知技术：增强机器人对环境的感知和适应能力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柔性制造技术：提高生产效率和降低成本，促进制造业转型升级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自主导航技术：实现机器人自主规划路径和避障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人机交互技术：提高机器人与人类沟通的效率和准确性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技术融合与创新</a:t>
            </a:r>
            <a:endParaRPr altLang="en-US" lang="zh-CN"/>
          </a:p>
        </p:txBody>
      </p:sp>
      <p:sp>
        <p:nvSpPr>
          <p:cNvPr id="104936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跨领域技术的交叉融合与创新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人工智能与机器人的技术融合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深度学习、自然语言处理等技术的创新应用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技术融合与创新对行业发展的推动作用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应用领域拓展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工业自动化</a:t>
            </a:r>
            <a:endParaRPr altLang="en-US" lang="zh-CN"/>
          </a:p>
        </p:txBody>
      </p:sp>
      <p:sp>
        <p:nvSpPr>
          <p:cNvPr id="104949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机器人与自动化设备在生产线上的应用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工业机器人在智能制造领域的未来发展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自动化设备在物流领域的应用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智能制造系统与工业互联网的结合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医疗健康</a:t>
            </a:r>
            <a:endParaRPr altLang="en-US" lang="zh-CN"/>
          </a:p>
        </p:txBody>
      </p:sp>
      <p:sp>
        <p:nvSpPr>
          <p:cNvPr id="104956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医疗影像分析：利用人工智能技术对医学影像进行自动分析和诊断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智能医疗设备：机器人手术助手、智能诊断系统等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药物研发：利用机器学习算法加速新药筛选和研发过程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健康管理：通过可穿戴设备和智能家居设备实现健康监测和个性化管理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</a:t>
            </a:r>
            <a:endParaRPr altLang="en-US" lang="zh-CN"/>
          </a:p>
        </p:txBody>
      </p:sp>
      <p:sp>
        <p:nvSpPr>
          <p:cNvPr id="1049618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智能家居概述：介绍智能家居的概念、发展历程和应用范围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智能家居技术：介绍智能家居所采用的技术，如物联网、云计算、大数据等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智能家居应用场景：列举智能家居在家庭、办公、酒店等场景中的应用案例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智能家居市场前景：分析智能家居市场的现状和未来发展趋势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其他领域</a:t>
            </a:r>
            <a:endParaRPr altLang="en-US" lang="zh-CN"/>
          </a:p>
        </p:txBody>
      </p:sp>
      <p:sp>
        <p:nvSpPr>
          <p:cNvPr id="104966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医疗保健：人工智能和机器人在医疗保健领域的应用，如诊断、治疗和康复等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教育培训：个性化教学、智能评估和在线学习等，提高教育效率和质量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金融服务：智能投顾、风险评估和欺诈检测等，提高金融服务的智能化水平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交通出行：自动驾驶汽车、智能交通系统等，提高交通效率和安全性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3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市场趋势与展望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80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市场规模：全球人工智能与机器人研发行业市场规模持续增长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增长趋势：未来几年将保持快速增长，新兴应用领域不断涌现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影响因素：技术进步、政策支持、市场需求等推动市场规模增长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未来展望：随着技术的不断进步和应用领域的拓展，市场规模将持续扩大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竞争格局与主要参与者</a:t>
            </a:r>
            <a:endParaRPr altLang="en-US" lang="zh-CN"/>
          </a:p>
        </p:txBody>
      </p:sp>
      <p:sp>
        <p:nvSpPr>
          <p:cNvPr id="104986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人工智能与机器人研发行业的竞争格局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主要参与者的市场份额和影响力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竞争策略和优势分析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未来竞争趋势预测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9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人工智能技术不断升级，推动机器人研发行业快速发展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机器人应用场景不断拓展，从工业领域向医疗、教育等领域延伸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人工智能与机器人技术融合，实现更加智能化、自主化的应用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政策支持力度加大，推动人工智能与机器人研发行业快速发展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政策环境与影响分析</a:t>
            </a:r>
            <a:endParaRPr altLang="en-US" lang="zh-CN"/>
          </a:p>
        </p:txBody>
      </p:sp>
      <p:sp>
        <p:nvSpPr>
          <p:cNvPr id="104997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政策环境：国家对人工智能与机器人研发行业的政策支持与引导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政策影响：政策对行业发展的推动作用，如资金支持、技术研发、人才培养等方面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行业趋势：政策环境对行业发展的影响，如市场规模、技术进步、应用领域等方面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未来展望：政策环境对未来行业发展的影响，如政策走向、技术创新、市场需求等方面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1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技术发展带来的挑战</a:t>
            </a:r>
            <a:endParaRPr altLang="en-US" lang="zh-CN"/>
          </a:p>
        </p:txBody>
      </p:sp>
      <p:sp>
        <p:nvSpPr>
          <p:cNvPr id="1050082" name="矩形 38"/>
          <p:cNvSpPr/>
          <p:nvPr>
            <p:custDataLst>
              <p:tags r:id="rId1"/>
            </p:custDataLst>
          </p:nvPr>
        </p:nvSpPr>
        <p:spPr>
          <a:xfrm rot="204112">
            <a:off x="1527332" y="1490345"/>
            <a:ext cx="4049437" cy="2113622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矩形 39"/>
          <p:cNvSpPr/>
          <p:nvPr>
            <p:custDataLst>
              <p:tags r:id="rId2"/>
            </p:custDataLst>
          </p:nvPr>
        </p:nvSpPr>
        <p:spPr>
          <a:xfrm>
            <a:off x="1532011" y="1491013"/>
            <a:ext cx="4049437" cy="211362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TextBox 2"/>
          <p:cNvSpPr txBox="1"/>
          <p:nvPr>
            <p:custDataLst>
              <p:tags r:id="rId3"/>
            </p:custDataLst>
          </p:nvPr>
        </p:nvSpPr>
        <p:spPr>
          <a:xfrm>
            <a:off x="1766635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数据安全与隐私保护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88" name="矩形 100"/>
          <p:cNvSpPr/>
          <p:nvPr>
            <p:custDataLst>
              <p:tags r:id="rId4"/>
            </p:custDataLst>
          </p:nvPr>
        </p:nvSpPr>
        <p:spPr>
          <a:xfrm rot="204112">
            <a:off x="6604168" y="1490345"/>
            <a:ext cx="4049437" cy="2113622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矩形 101"/>
          <p:cNvSpPr/>
          <p:nvPr>
            <p:custDataLst>
              <p:tags r:id="rId5"/>
            </p:custDataLst>
          </p:nvPr>
        </p:nvSpPr>
        <p:spPr>
          <a:xfrm>
            <a:off x="6609516" y="1491013"/>
            <a:ext cx="4049437" cy="2113622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TextBox 2"/>
          <p:cNvSpPr txBox="1"/>
          <p:nvPr>
            <p:custDataLst>
              <p:tags r:id="rId6"/>
            </p:custDataLst>
          </p:nvPr>
        </p:nvSpPr>
        <p:spPr>
          <a:xfrm>
            <a:off x="6844808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技术更新换代速度快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94" name="矩形 122"/>
          <p:cNvSpPr/>
          <p:nvPr>
            <p:custDataLst>
              <p:tags r:id="rId7"/>
            </p:custDataLst>
          </p:nvPr>
        </p:nvSpPr>
        <p:spPr>
          <a:xfrm rot="204112">
            <a:off x="1527332" y="4135380"/>
            <a:ext cx="4049437" cy="2113622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矩形 123"/>
          <p:cNvSpPr/>
          <p:nvPr>
            <p:custDataLst>
              <p:tags r:id="rId8"/>
            </p:custDataLst>
          </p:nvPr>
        </p:nvSpPr>
        <p:spPr>
          <a:xfrm>
            <a:off x="1532011" y="4136048"/>
            <a:ext cx="4049437" cy="211362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TextBox 2"/>
          <p:cNvSpPr txBox="1"/>
          <p:nvPr>
            <p:custDataLst>
              <p:tags r:id="rId9"/>
            </p:custDataLst>
          </p:nvPr>
        </p:nvSpPr>
        <p:spPr>
          <a:xfrm>
            <a:off x="1765967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 fontScale="96818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人工智能与机器人技术伦理问题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00" name="矩形 89"/>
          <p:cNvSpPr/>
          <p:nvPr>
            <p:custDataLst>
              <p:tags r:id="rId10"/>
            </p:custDataLst>
          </p:nvPr>
        </p:nvSpPr>
        <p:spPr>
          <a:xfrm rot="204112">
            <a:off x="6604168" y="4135380"/>
            <a:ext cx="4049437" cy="2113622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矩形 90"/>
          <p:cNvSpPr/>
          <p:nvPr>
            <p:custDataLst>
              <p:tags r:id="rId11"/>
            </p:custDataLst>
          </p:nvPr>
        </p:nvSpPr>
        <p:spPr>
          <a:xfrm>
            <a:off x="6609516" y="4136048"/>
            <a:ext cx="4049437" cy="2113622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TextBox 2"/>
          <p:cNvSpPr txBox="1"/>
          <p:nvPr>
            <p:custDataLst>
              <p:tags r:id="rId12"/>
            </p:custDataLst>
          </p:nvPr>
        </p:nvSpPr>
        <p:spPr>
          <a:xfrm>
            <a:off x="6843471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技术应用场景的局限性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应用领域拓展的机遇</a:t>
            </a:r>
            <a:endParaRPr altLang="en-US" lang="zh-CN"/>
          </a:p>
        </p:txBody>
      </p:sp>
      <p:sp>
        <p:nvSpPr>
          <p:cNvPr id="105014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农业：精准农业和智能农机，提高产量和品质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医疗保健领域：利用AI和机器人技术提高诊断准确性和效率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制造业：自动化生产线和智能制造，提高生产效率和降低成本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服务业：智能客服和虚拟导游等，提高服务质量和效率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市场趋势带来的机遇与挑战</a:t>
            </a:r>
            <a:endParaRPr altLang="en-US" lang="zh-CN"/>
          </a:p>
        </p:txBody>
      </p:sp>
      <p:sp>
        <p:nvSpPr>
          <p:cNvPr id="1050206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8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10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机遇：随着人工智能和机器人技术的不断发展，市场对智能产品的需求不断增加，为相关企业提供了广阔的发展空间。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4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6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挑战：随着技术的不断更新换代，企业需要不断投入研发成本，同时需要应对市场竞争和技术变革带来的风险。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0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2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机遇：随着5G、物联网等技术的普及，人工智能和机器人技术将更加广泛地应用于各个领域，为相关企业带来更多的商业机会。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6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8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挑战：人工智能和机器人技术需要不断适应市场需求的变化，同时需要应对技术更新换代带来的挑战。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政策环境带来的机遇与挑战</a:t>
            </a:r>
            <a:endParaRPr altLang="en-US" lang="zh-CN"/>
          </a:p>
        </p:txBody>
      </p:sp>
      <p:sp>
        <p:nvSpPr>
          <p:cNvPr id="1050264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政策环境对人工智能与机器人研发行业的影响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0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政策环境带来的机遇：资金支持、技术研发支持、人才培养支持等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6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政策环境带来的挑战：技术标准、数据安全、隐私保护等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2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应对策略：加强技术研发、提高技术标准、加强数据安全保护等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2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工作总结结论</a:t>
            </a:r>
            <a:endParaRPr altLang="en-US" lang="zh-CN"/>
          </a:p>
        </p:txBody>
      </p:sp>
      <p:sp>
        <p:nvSpPr>
          <p:cNvPr id="1050386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2024年人工智能与机器人研发行业取得显著成果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2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行业发展趋势和未来展望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8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面临的挑战和机遇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04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6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结论与建议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4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拓展应用领域，推动产业升级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加强国际合作，共同推动行业发展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加大研发投入，推动技术创新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加强人才培养，提高行业素质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50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8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0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9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2023-12-17T10:46:47Z</dcterms:created>
  <dcterms:modified xsi:type="dcterms:W3CDTF">2023-12-17T10:46:47Z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88a943641c344da89dda2e068f535095_21</vt:lpwstr>
  </property>
</Properties>
</file>