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29"/>
  </p:handout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ableStyles" Target="tableStyles.xml"/><Relationship Id="rId33" Type="http://schemas.openxmlformats.org/officeDocument/2006/relationships/tags" Target="tags/tag408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image" Target="../media/image1.png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1.xml"/><Relationship Id="rId3" Type="http://schemas.openxmlformats.org/officeDocument/2006/relationships/image" Target="../media/image2.jpe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8.xml"/><Relationship Id="rId3" Type="http://schemas.openxmlformats.org/officeDocument/2006/relationships/image" Target="../media/image3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3" Type="http://schemas.openxmlformats.org/officeDocument/2006/relationships/image" Target="../media/image1.png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1.xml"/><Relationship Id="rId3" Type="http://schemas.openxmlformats.org/officeDocument/2006/relationships/image" Target="../media/image2.jpeg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9.xml"/><Relationship Id="rId3" Type="http://schemas.openxmlformats.org/officeDocument/2006/relationships/image" Target="../media/image2.jpeg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9.xml"/><Relationship Id="rId3" Type="http://schemas.openxmlformats.org/officeDocument/2006/relationships/image" Target="../media/image2.jpeg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5.xml"/><Relationship Id="rId3" Type="http://schemas.openxmlformats.org/officeDocument/2006/relationships/image" Target="../media/image2.jpeg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9.xml"/><Relationship Id="rId3" Type="http://schemas.openxmlformats.org/officeDocument/2006/relationships/image" Target="../media/image2.jpeg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4.xml"/><Relationship Id="rId3" Type="http://schemas.openxmlformats.org/officeDocument/2006/relationships/image" Target="../media/image2.jpeg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1.xml"/><Relationship Id="rId3" Type="http://schemas.openxmlformats.org/officeDocument/2006/relationships/image" Target="../media/image3.png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/>
            <p:custDataLst>
              <p:tags r:id="rId6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 dirty="0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 dirty="0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 dirty="0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4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7" name="直接连接符 6"/>
          <p:cNvCxnSpPr/>
          <p:nvPr>
            <p:custDataLst>
              <p:tags r:id="rId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8.xml"/><Relationship Id="rId13" Type="http://schemas.openxmlformats.org/officeDocument/2006/relationships/image" Target="../media/image2.jpeg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 noProof="1" dirty="0" err="1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 noProof="1" dirty="0" err="1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 noProof="1" dirty="0" err="1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 noProof="1" dirty="0" err="1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zh-CN" altLang="en-US" dirty="0">
                <a:sym typeface="+mn-ea"/>
              </a:rPr>
              <a:t>第五级</a:t>
            </a:r>
            <a:endParaRPr lang="zh-CN" altLang="en-US" dirty="0">
              <a:sym typeface="+mn-ea"/>
            </a:endParaRP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dirty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noProof="1" dirty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kumimoji="0" lang="zh-CN" altLang="en-US" sz="1600" b="0" i="0" u="none" strike="noStrike" kern="1200" cap="none" spc="150" normalizeH="0" baseline="0" noProof="1" dirty="0" smtClean="0">
          <a:solidFill>
            <a:schemeClr val="tx1">
              <a:lumMod val="85000"/>
            </a:schemeClr>
          </a:solidFill>
          <a:uFillTx/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kumimoji="0" lang="zh-CN" altLang="en-US" sz="1600" b="0" i="0" u="none" strike="noStrike" kern="1200" cap="none" spc="150" normalizeH="0" baseline="0" noProof="1" dirty="0" smtClean="0">
          <a:solidFill>
            <a:schemeClr val="tx1">
              <a:lumMod val="85000"/>
            </a:schemeClr>
          </a:solidFill>
          <a:uFillTx/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kumimoji="0" lang="zh-CN" altLang="en-US" sz="1600" b="0" i="0" u="none" strike="noStrike" kern="1200" cap="none" spc="150" normalizeH="0" baseline="0" noProof="1" dirty="0" smtClean="0">
          <a:solidFill>
            <a:schemeClr val="tx1">
              <a:lumMod val="85000"/>
            </a:schemeClr>
          </a:solidFill>
          <a:uFillTx/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kumimoji="0" lang="zh-CN" altLang="en-US" sz="1600" b="0" i="0" u="none" strike="noStrike" kern="1200" cap="none" spc="150" normalizeH="0" baseline="0" noProof="1" dirty="0">
          <a:solidFill>
            <a:schemeClr val="tx1">
              <a:lumMod val="85000"/>
            </a:schemeClr>
          </a:solidFill>
          <a:uFillTx/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tags" Target="../tags/tag243.xml"/><Relationship Id="rId22" Type="http://schemas.openxmlformats.org/officeDocument/2006/relationships/tags" Target="../tags/tag244.xml"/><Relationship Id="rId23" Type="http://schemas.openxmlformats.org/officeDocument/2006/relationships/tags" Target="../tags/tag245.xml"/><Relationship Id="rId24" Type="http://schemas.openxmlformats.org/officeDocument/2006/relationships/tags" Target="../tags/tag246.xml"/><Relationship Id="rId25" Type="http://schemas.openxmlformats.org/officeDocument/2006/relationships/tags" Target="../tags/tag247.xml"/><Relationship Id="rId26" Type="http://schemas.openxmlformats.org/officeDocument/2006/relationships/tags" Target="../tags/tag248.xml"/><Relationship Id="rId27" Type="http://schemas.openxmlformats.org/officeDocument/2006/relationships/tags" Target="../tags/tag249.xml"/><Relationship Id="rId28" Type="http://schemas.openxmlformats.org/officeDocument/2006/relationships/tags" Target="../tags/tag250.xml"/><Relationship Id="rId29" Type="http://schemas.openxmlformats.org/officeDocument/2006/relationships/tags" Target="../tags/tag251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tags" Target="../tags/tag272.xml"/><Relationship Id="rId22" Type="http://schemas.openxmlformats.org/officeDocument/2006/relationships/tags" Target="../tags/tag273.xml"/><Relationship Id="rId23" Type="http://schemas.openxmlformats.org/officeDocument/2006/relationships/tags" Target="../tags/tag274.xml"/><Relationship Id="rId24" Type="http://schemas.openxmlformats.org/officeDocument/2006/relationships/tags" Target="../tags/tag275.xml"/><Relationship Id="rId25" Type="http://schemas.openxmlformats.org/officeDocument/2006/relationships/tags" Target="../tags/tag276.xml"/><Relationship Id="rId26" Type="http://schemas.openxmlformats.org/officeDocument/2006/relationships/tags" Target="../tags/tag277.xml"/><Relationship Id="rId27" Type="http://schemas.openxmlformats.org/officeDocument/2006/relationships/tags" Target="../tags/tag278.xml"/><Relationship Id="rId28" Type="http://schemas.openxmlformats.org/officeDocument/2006/relationships/tags" Target="../tags/tag279.xml"/><Relationship Id="rId29" Type="http://schemas.openxmlformats.org/officeDocument/2006/relationships/tags" Target="../tags/tag28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初中双减政策对教育教学的影响与应对策略研究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/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双减政策背景与意义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44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46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双减政策对初中教育的影响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50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初中教育应对双减政策的策略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53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55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双减政策实施中的问题与对策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6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双减政策实施成效与展望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双减政策背景与意义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01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双减政策的出台背景</a:t>
            </a:r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0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减轻学生课业负担</a:t>
            </a:r>
            <a:endParaRPr lang="zh-CN" altLang="en-US" sz="40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1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0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促进教育公平</a:t>
            </a:r>
            <a:endParaRPr lang="zh-CN" altLang="en-US" sz="40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23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0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提高学生综合素质</a:t>
            </a:r>
            <a:endParaRPr lang="zh-CN" altLang="en-US" sz="40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90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4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应对经济发展带来的社会问题</a:t>
            </a:r>
            <a:endParaRPr lang="zh-CN" altLang="en-US" sz="44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双减政策的目标和意义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减轻学生过重的作业负担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减轻学生校外培训负担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促进学生全面发展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促进教育公平发展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双减政策对初中教育的影响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02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对学校教育模式的影响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减少作业量：减轻学生课业负担，促进学生全面发展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增加课外活动：丰富学生课余生活，培养学生兴趣和特长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调整课程设置：优化课程结构，提高教学质量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强化素质教育：注重学生综合素质和创新能力培养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对学生学习方式的影响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个性化学习：减轻学业压力，学生有更多机会发展个人兴趣和特长，实现个性化发展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合作学习：减少作业量，学生有更多机会进行合作学习，培养团队协作能力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自主学习：双减政策下，学生有更多时间自主学习，培养自我管理能力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探究式学习：减少作业量，鼓励学生开展探究式学习，培养创新思维和实践能力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对教师教学方式的挑战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转变传统观念，注重学生个性化发展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不断学习，提升自身专业素养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加强与家长的沟通，共同关注学生成长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创新教学方式，提高课堂效率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对家长教育观念的转变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家长更加重视孩子的全面发展，减少过度追求成绩的现象。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家长开始关注孩子的个性化需求，为孩子提供更多元化的发展空间。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家长积极参与学校活动，增强家校之间的互动与合作。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家长开始关注孩子的心理健康和情感需求，更加注重家校共育。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初中教育应对双减政策的策略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03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优化课程设置和教学方式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调整课程结构，注重学生综合素质的培养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创新教学方式，采用项目式、探究式等教学方法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强化实践教学，增加学生动手实践的机会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完善评价体系，注重过程评价和学生自评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强化学校与家庭、社会协同育人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建立家校沟通机制，共同关注学生成长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引入社会资源，丰富校园文化生活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开展校外实践活动，拓宽学生视野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加强与社区合作，促进学生全面发展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提升教师专业素养和教育创新能力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提升教师专业素养：加强教师培训和研修，提高教师的教育教学水平，增强教师的专业素养。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培养教育创新能力：鼓励教师探索新的教育教学方法和手段，培养教师的教育创新能力。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促进教师与学生的互动：加强师生之间的交流和互动，提高学生的学习积极性和主动性。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提升教师的教育评价能力：加强对教师的教育评价培训和能力提升，提高教师的教育评价水平。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完善教育评价体系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建立多元评价体系，关注学生的综合素质和个性化发展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强化过程评价，关注学生的学习过程和进步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完善教师评价体系，注重教师的专业素养和教育教学能力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引入第三方评价机构，提高评价的客观性和公正性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双减政策实施中的问题与对策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04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面临的主要问题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家庭教育负担加重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作业负担过重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课外辅导班泛滥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教育资源不均衡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问题产生的原因分析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学科类培训机构仍然存在应试倾向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部分学校存在作业布置过多、考试频繁等问题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家长对“双减”政策的认知存在偏差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“双减”政策的实施需要更多优质教育资源支撑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解决问题的对策建议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强化学校教育主阵地作用，提高课堂教学质量和作业管理水平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优化课后服务供给，满足学生多样化需求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加强校外培训机构治理，规范培训行为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建立科学评价体系，全面落实“双减”目标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双减政策实施成效与展望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05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双减政策实施取得的初步成效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减轻学生课业负担，提高学习效率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促进教育公平，减少教育资源不均衡现象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激发学生学习兴趣，增强自主学习能力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优化教育生态，提升教师教学水平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对双减政策实施成效的评估与反思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存在问题：部分学校和家长对政策理解不到位，执行力度不够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评估标准：减轻学生和家长负担，提高教育质量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实施成效：学生课业负担明显减轻，教育教学质量稳步提高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应对策略：加强政策宣传与培训，完善监督机制，提高教育资源均衡配置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双减政策的未来发展方向与展望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完善政策体系：针对双减政策实施过程中出现的问题，不断完善政策体系，确保政策的科学性和有效性。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加强监督与管理：加强对学校和教育培训机构的监督与管理，确保政策得到有效执行。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推进教育改革：将双减政策作为契机，进一步推进教育改革，提高教育教学的质量和水平。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探索新的教育模式：在双减政策的背景下，积极探索新的教育模式，以满足学生个性化发展的需求。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lstStyle/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6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6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74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79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9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10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11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12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133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134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13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3;第二级&#13;第三级&#13;第四级&#13;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14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14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149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  <p:tag name="KSO_WM_UNIT_TEXT_SHADOW_SCHEMECOLOR_INDEX" val="13"/>
  <p:tag name="KSO_WM_UNIT_USESOURCEFORMAT_APPLY" val="0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  <p:tag name="KSO_WM_UNIT_TEXT_FILL_FORE_SCHEMECOLOR_INDEX" val="13"/>
  <p:tag name="KSO_WM_UNIT_TEXT_FILL_TYPE" val="1"/>
  <p:tag name="KSO_WM_UNIT_TEXT_SHADOW_SCHEMECOLOR_INDEX" val="14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USESOURCEFORMAT_APPLY" val="0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USESOURCEFORMAT_APPLY" val="0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66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2.xml><?xml version="1.0" encoding="utf-8"?>
<p:tagLst xmlns:p="http://schemas.openxmlformats.org/presentationml/2006/main">
  <p:tag name="KSO_WM_TEMPLATE_CATEGORY" val="custom"/>
  <p:tag name="KSO_WM_TEMPLATE_INDEX" val="2023023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9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TEMPLATE_CATEGORY" val="custom"/>
  <p:tag name="KSO_WM_TEMPLATE_INDEX" val="2023023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8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6.xml><?xml version="1.0" encoding="utf-8"?>
<p:tagLst xmlns:p="http://schemas.openxmlformats.org/presentationml/2006/main">
  <p:tag name="KSO_WM_TEMPLATE_CATEGORY" val="custom"/>
  <p:tag name="KSO_WM_TEMPLATE_INDEX" val="20230231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32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TEMPLATE_CATEGORY" val="custom"/>
  <p:tag name="KSO_WM_TEMPLATE_INDEX" val="2023023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7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TEMPLATE_CATEGORY" val="custom"/>
  <p:tag name="KSO_WM_TEMPLATE_INDEX" val="20230231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ags/tag408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1747</Words>
  <Application>WPS 演示</Application>
  <PresentationFormat>宽屏</PresentationFormat>
  <Paragraphs>214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</vt:lpstr>
      <vt:lpstr>MiSans Heavy</vt:lpstr>
      <vt:lpstr>Arial</vt:lpstr>
      <vt:lpstr>WPS</vt:lpstr>
      <vt:lpstr>Office 主题</vt:lpstr>
      <vt:lpstr>初中双减政策对教育教学的影响与应对策略研究</vt:lpstr>
      <vt:lpstr>目录</vt:lpstr>
      <vt:lpstr>双减政策背景与意义</vt:lpstr>
      <vt:lpstr>双减政策的出台背景</vt:lpstr>
      <vt:lpstr>双减政策的目标和意义</vt:lpstr>
      <vt:lpstr>双减政策对初中教育的影响</vt:lpstr>
      <vt:lpstr>对学校教育模式的影响</vt:lpstr>
      <vt:lpstr>对学生学习方式的影响</vt:lpstr>
      <vt:lpstr>对教师教学方式的挑战</vt:lpstr>
      <vt:lpstr>对家长教育观念的转变</vt:lpstr>
      <vt:lpstr>初中教育应对双减政策的策略</vt:lpstr>
      <vt:lpstr>优化课程设置和教学方式</vt:lpstr>
      <vt:lpstr>强化学校与家庭、社会协同育人</vt:lpstr>
      <vt:lpstr>提升教师专业素养和教育创新能力</vt:lpstr>
      <vt:lpstr>完善教育评价体系</vt:lpstr>
      <vt:lpstr>双减政策实施中的问题与对策</vt:lpstr>
      <vt:lpstr>面临的主要问题</vt:lpstr>
      <vt:lpstr>问题产生的原因分析</vt:lpstr>
      <vt:lpstr>解决问题的对策建议</vt:lpstr>
      <vt:lpstr>双减政策实施成效与展望</vt:lpstr>
      <vt:lpstr>双减政策实施取得的初步成效</vt:lpstr>
      <vt:lpstr>对双减政策实施成效的评估与反思</vt:lpstr>
      <vt:lpstr>双减政策的未来发展方向与展望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2023-12-29T05:36:46Z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32AC0C28E1174AA58C0347B65AC47DC5_11</vt:lpwstr>
  </property>
</Properties>
</file>