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750" r:id="rId1"/>
    <p:sldMasterId id="2147509787" r:id="rId2"/>
  </p:sldMasterIdLst>
  <p:notesMasterIdLst>
    <p:notesMasterId r:id="rId3"/>
  </p:notesMasterIdLst>
  <p:sldIdLst>
    <p:sldId id="11575" r:id="rId4"/>
    <p:sldId id="11580" r:id="rId5"/>
    <p:sldId id="11584" r:id="rId6"/>
    <p:sldId id="11587" r:id="rId7"/>
    <p:sldId id="11590" r:id="rId8"/>
    <p:sldId id="11593" r:id="rId9"/>
    <p:sldId id="11596" r:id="rId10"/>
    <p:sldId id="11599" r:id="rId11"/>
    <p:sldId id="11602" r:id="rId12"/>
    <p:sldId id="11605" r:id="rId13"/>
    <p:sldId id="11608" r:id="rId14"/>
    <p:sldId id="11611" r:id="rId15"/>
    <p:sldId id="11614" r:id="rId16"/>
    <p:sldId id="11617" r:id="rId17"/>
    <p:sldId id="11620" r:id="rId18"/>
    <p:sldId id="11623" r:id="rId19"/>
    <p:sldId id="11626" r:id="rId20"/>
    <p:sldId id="11629" r:id="rId21"/>
    <p:sldId id="11632" r:id="rId22"/>
    <p:sldId id="11635" r:id="rId23"/>
    <p:sldId id="11638" r:id="rId24"/>
    <p:sldId id="11641" r:id="rId25"/>
    <p:sldId id="1164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751" r:id="rId1"/>
    <p:sldLayoutId id="2147509752" r:id="rId2"/>
    <p:sldLayoutId id="2147509753" r:id="rId3"/>
    <p:sldLayoutId id="2147509754" r:id="rId4"/>
    <p:sldLayoutId id="2147509755" r:id="rId5"/>
    <p:sldLayoutId id="2147509756" r:id="rId6"/>
    <p:sldLayoutId id="2147509757" r:id="rId7"/>
    <p:sldLayoutId id="2147509758" r:id="rId8"/>
    <p:sldLayoutId id="2147509759" r:id="rId9"/>
    <p:sldLayoutId id="2147509760" r:id="rId10"/>
    <p:sldLayoutId id="21475097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788" r:id="rId1"/>
    <p:sldLayoutId id="2147509789" r:id="rId2"/>
    <p:sldLayoutId id="2147509790" r:id="rId3"/>
    <p:sldLayoutId id="2147509791" r:id="rId4"/>
    <p:sldLayoutId id="2147509792" r:id="rId5"/>
    <p:sldLayoutId id="2147509793" r:id="rId6"/>
    <p:sldLayoutId id="2147509794" r:id="rId7"/>
    <p:sldLayoutId id="2147509795" r:id="rId8"/>
    <p:sldLayoutId id="2147509796" r:id="rId9"/>
    <p:sldLayoutId id="2147509797" r:id="rId10"/>
    <p:sldLayoutId id="21475097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tags" Target="../tags/tag174.xml"/><Relationship Id="rId22" Type="http://schemas.openxmlformats.org/officeDocument/2006/relationships/tags" Target="../tags/tag175.xml"/><Relationship Id="rId23" Type="http://schemas.openxmlformats.org/officeDocument/2006/relationships/tags" Target="../tags/tag176.xml"/><Relationship Id="rId24" Type="http://schemas.openxmlformats.org/officeDocument/2006/relationships/tags" Target="../tags/tag177.xml"/><Relationship Id="rId25" Type="http://schemas.openxmlformats.org/officeDocument/2006/relationships/tags" Target="../tags/tag178.xml"/><Relationship Id="rId26" Type="http://schemas.openxmlformats.org/officeDocument/2006/relationships/tags" Target="../tags/tag179.xml"/><Relationship Id="rId27" Type="http://schemas.openxmlformats.org/officeDocument/2006/relationships/tags" Target="../tags/tag180.xml"/><Relationship Id="rId28" Type="http://schemas.openxmlformats.org/officeDocument/2006/relationships/tags" Target="../tags/tag181.xml"/><Relationship Id="rId29" Type="http://schemas.openxmlformats.org/officeDocument/2006/relationships/tags" Target="../tags/tag18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小学生社会实践教育的最佳实践案例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小学生社会实践教育的意义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案例介绍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案例分析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案例总结与启示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小学生社会实践教育的意义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培养社会责任感</a:t>
            </a:r>
            <a:endParaRPr altLang="en-US" lang="zh-CN"/>
          </a:p>
        </p:txBody>
      </p:sp>
      <p:sp>
        <p:nvSpPr>
          <p:cNvPr id="10489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培养小学生的公民意识，增强社会责任感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增强小学生的团队合作意识，提高沟通协调能力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帮助小学生了解社会，增强社会适应能力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培养小学生的创新精神和实践能力，促进全面发展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提高综合素质</a:t>
            </a:r>
            <a:endParaRPr altLang="en-US" lang="zh-CN"/>
          </a:p>
        </p:txBody>
      </p:sp>
      <p:sp>
        <p:nvSpPr>
          <p:cNvPr id="10489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增强小学生的实践能力和创新能力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培养小学生的社会责任感和公民意识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提高小学生的团队协作和沟通能力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促进小学生的身心健康和全面发展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小学生通过社会实践活动，可以学会与他人合作完成任务，增强团队协作能力。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在实践中，学生们需要互相沟通、协调、配合，才能更好地完成目标。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通过团队协作，学生们可以更好地理解团队的重要性，培养集体荣誉感。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在团队中，学生们可以互相学习、互相帮助，提高自己的能力。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促进个人成长</a:t>
            </a:r>
            <a:endParaRPr altLang="en-US" lang="zh-CN"/>
          </a:p>
        </p:txBody>
      </p:sp>
      <p:sp>
        <p:nvSpPr>
          <p:cNvPr id="10491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培养小学生的社会责任感和公民意识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激发小学生的创新思维和实践能力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增强小学生的团队协作和沟通能力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提高小学生的自我认知和自我管理能力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案例介绍</a:t>
            </a:r>
            <a:endParaRPr altLang="en-US" lang="zh-CN"/>
          </a:p>
        </p:txBody>
      </p:sp>
      <p:sp>
        <p:nvSpPr>
          <p:cNvPr id="10491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案例一：环保志愿者活动</a:t>
            </a:r>
            <a:endParaRPr altLang="en-US" lang="zh-CN"/>
          </a:p>
        </p:txBody>
      </p:sp>
      <p:sp>
        <p:nvSpPr>
          <p:cNvPr id="1049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活动名称：小小环保志愿者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参与对象：小学生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活动内容：组织小学生参与环保志愿活动，如垃圾分类、植树造林等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实践效果：培养小学生的环保意识，提高他们的社会责任感和团队协作能力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案例二：社区服务项目</a:t>
            </a:r>
            <a:endParaRPr altLang="en-US" lang="zh-CN"/>
          </a:p>
        </p:txBody>
      </p:sp>
      <p:sp>
        <p:nvSpPr>
          <p:cNvPr id="10493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实施效果：提高了小学生的社会责任感和团队协作能力，增进了邻里之间的感情。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总结反思：社区服务项目是一种有效的社会实践教育方式，值得推广。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项目背景：针对社区居民需求，开展的公益性服务活动。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实施过程：组织小学生志愿者进行社区清扫、看望孤寡老人、辅导作业等活动。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案例三：职业体验活动</a:t>
            </a:r>
            <a:endParaRPr altLang="en-US" lang="zh-CN"/>
          </a:p>
        </p:txBody>
      </p:sp>
      <p:sp>
        <p:nvSpPr>
          <p:cNvPr id="10493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案例背景：为了让学生更好地了解社会职业，提高自我认知和职业规划能力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案例目标：通过职业体验活动，让学生了解不同职业的特点和要求，培养其职业兴趣和责任感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案例实施：组织学生参加各种职业体验活动，如模拟招聘、职业体验营等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案例效果：通过职业体验活动，学生能够更好地了解自己的兴趣和优势，为未来的职业规划打下基础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案例四：公益募捐活动</a:t>
            </a:r>
            <a:endParaRPr altLang="en-US" lang="zh-CN"/>
          </a:p>
        </p:txBody>
      </p:sp>
      <p:sp>
        <p:nvSpPr>
          <p:cNvPr id="10494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活动目的：培养学生的社会责任感和爱心，提高他们的团队协作能力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活动过程：组织学生参加公益募捐活动，通过义卖、捐赠等方式筹集善款，帮助有需要的人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活动效果：学生们通过这次活动，不仅学会了关爱他人、帮助他人，还提高了自己的组织能力和社交能力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案例总结：公益募捐活动是一种非常有意义的社会实践活动，能够让学生们从中受益匪浅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49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活动组织与实施</a:t>
            </a:r>
            <a:endParaRPr altLang="en-US" lang="zh-CN"/>
          </a:p>
        </p:txBody>
      </p:sp>
      <p:sp>
        <p:nvSpPr>
          <p:cNvPr id="1049538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活动主题：以小学生社会实践教育为主旨，结合学校实际情况和小学生身心发展特点，制定具有针对性和可操作性的活动主题。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0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42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活动目标：明确活动目标，包括知识目标、能力目标和情感态度价值观目标等，确保活动能够达到预期效果。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4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46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48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52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54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58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0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4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66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570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活动实施：按照活动方案进行实施，注意活动的互动性和趣味性，调动小学生的积极性和参与度，同时注意安全问题。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2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74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活动方案：制定详细的活动方案，包括活动时间、地点、参与人员、活动流程、安全措施等方面的安排，确保活动的顺利进行。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6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目标达成情况</a:t>
            </a:r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提升小学生社会实践能力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培养团队合作精神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增强责任感和使命感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促进综合素质发展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学生参与度与反馈</a:t>
            </a:r>
            <a:endParaRPr altLang="en-US" lang="zh-CN"/>
          </a:p>
        </p:txBody>
      </p:sp>
      <p:sp>
        <p:nvSpPr>
          <p:cNvPr id="10496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学生参与度：高，全体学生都积极参与活动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学生反馈：非常好，学生们表示收获很多，对实践活动非常感兴趣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教师评价：教师认为活动设计合理，能够有效地促进学生的社会实践能力和团队协作精神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家长反馈：家长们对活动的组织和实施给予高度评价，认为这样的活动有助于增强学生的社会责任感和实践能力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家长与社会支持</a:t>
            </a:r>
            <a:endParaRPr altLang="en-US" lang="zh-CN"/>
          </a:p>
        </p:txBody>
      </p:sp>
      <p:sp>
        <p:nvSpPr>
          <p:cNvPr id="10497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家长参与：家长在活动中的角色和作用，如何提高家长的参与度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媒体宣传：如何通过媒体宣传提高社会实践教育的知名度和影响力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政策支持：政府对小学生社会实践教育的政策支持和资金投入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社会资源：利用社会资源进行实践活动，如企业、社区等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498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成功经验与亮点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成功亮点：注重实践与理论相结合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亮点：创新性地将社会实践与教育相结合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成功经验：组织严密，活动内容丰富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成功经验：教师指导得力，学生积极参与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不足之处与改进建议</a:t>
            </a:r>
            <a:endParaRPr altLang="en-US" lang="zh-CN"/>
          </a:p>
        </p:txBody>
      </p:sp>
      <p:sp>
        <p:nvSpPr>
          <p:cNvPr id="10499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总结不足与改进的意义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改进建议的实施方案和预期效果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针对不足之处提出改进建议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案例中存在哪些不足之处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对其他学校的借鉴意义</a:t>
            </a:r>
            <a:endParaRPr altLang="en-US" lang="zh-CN"/>
          </a:p>
        </p:txBody>
      </p:sp>
      <p:sp>
        <p:nvSpPr>
          <p:cNvPr id="1050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案例中的成功经验可以推广到其他学校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案例中的社会实践模式可以应用于其他学校的社会实践活动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案例中的问题和挑战可以为其他学校提供警示和启示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案例中的教育理念和方法值得其他学校借鉴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0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推广社会实践教育，提高小学生综合素质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加强学校与社区的合作，丰富实践活动的形式和内容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培养小学生的创新意识和实践能力，为未来的学习和工作打下基础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建立完善的社会实践教育评价体系，确保教育质量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2024-01-05T10:05:39Z</dcterms:created>
  <dcterms:modified xsi:type="dcterms:W3CDTF">2024-01-05T10:05:39Z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7a8f69274fa54a4db27984423f4c266c_21</vt:lpwstr>
  </property>
</Properties>
</file>