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05" r:id="rId1"/>
    <p:sldMasterId id="2147497642" r:id="rId2"/>
  </p:sldMasterIdLst>
  <p:notesMasterIdLst>
    <p:notesMasterId r:id="rId3"/>
  </p:notesMasterIdLst>
  <p:sldIdLst>
    <p:sldId id="6812" r:id="rId4"/>
    <p:sldId id="6815" r:id="rId5"/>
    <p:sldId id="6818" r:id="rId6"/>
    <p:sldId id="6821" r:id="rId7"/>
    <p:sldId id="6827" r:id="rId9"/>
    <p:sldId id="6830" r:id="rId10"/>
    <p:sldId id="6833" r:id="rId11"/>
    <p:sldId id="6836" r:id="rId12"/>
    <p:sldId id="6839" r:id="rId13"/>
    <p:sldId id="6845" r:id="rId15"/>
    <p:sldId id="6848" r:id="rId16"/>
    <p:sldId id="6851" r:id="rId17"/>
    <p:sldId id="6854" r:id="rId18"/>
    <p:sldId id="6857" r:id="rId19"/>
    <p:sldId id="6863" r:id="rId21"/>
    <p:sldId id="6866" r:id="rId22"/>
    <p:sldId id="6869" r:id="rId23"/>
    <p:sldId id="6872" r:id="rId24"/>
    <p:sldId id="6875" r:id="rId25"/>
    <p:sldId id="6881" r:id="rId27"/>
    <p:sldId id="6884" r:id="rId28"/>
    <p:sldId id="6887" r:id="rId29"/>
    <p:sldId id="6890" r:id="rId30"/>
    <p:sldId id="6893" r:id="rId31"/>
    <p:sldId id="6899" r:id="rId33"/>
    <p:sldId id="6902" r:id="rId34"/>
    <p:sldId id="6905" r:id="rId35"/>
    <p:sldId id="6908" r:id="rId36"/>
    <p:sldId id="691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06" r:id="rId1"/>
    <p:sldLayoutId id="2147497607" r:id="rId2"/>
    <p:sldLayoutId id="2147497608" r:id="rId3"/>
    <p:sldLayoutId id="2147497609" r:id="rId4"/>
    <p:sldLayoutId id="2147497610" r:id="rId5"/>
    <p:sldLayoutId id="2147497611" r:id="rId6"/>
    <p:sldLayoutId id="2147497612" r:id="rId7"/>
    <p:sldLayoutId id="2147497613" r:id="rId8"/>
    <p:sldLayoutId id="2147497614" r:id="rId9"/>
    <p:sldLayoutId id="2147497615" r:id="rId10"/>
    <p:sldLayoutId id="21474976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43" r:id="rId1"/>
    <p:sldLayoutId id="2147497644" r:id="rId2"/>
    <p:sldLayoutId id="2147497645" r:id="rId3"/>
    <p:sldLayoutId id="2147497646" r:id="rId4"/>
    <p:sldLayoutId id="2147497647" r:id="rId5"/>
    <p:sldLayoutId id="2147497648" r:id="rId6"/>
    <p:sldLayoutId id="2147497649" r:id="rId7"/>
    <p:sldLayoutId id="2147497650" r:id="rId8"/>
    <p:sldLayoutId id="2147497651" r:id="rId9"/>
    <p:sldLayoutId id="2147497652" r:id="rId10"/>
    <p:sldLayoutId id="21474976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tags" Target="../tags/tag429.xml"/><Relationship Id="rId14" Type="http://schemas.openxmlformats.org/officeDocument/2006/relationships/tags" Target="../tags/tag430.xml"/><Relationship Id="rId15" Type="http://schemas.openxmlformats.org/officeDocument/2006/relationships/tags" Target="../tags/tag431.xml"/><Relationship Id="rId16" Type="http://schemas.openxmlformats.org/officeDocument/2006/relationships/tags" Target="../tags/tag43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2024年市场调研工作总结与展望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市场调研工作亮点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市场调研工作总结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市场调研工作不足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市场调研工作展望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市场调研工作建议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市场调研工作总结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调研目的和背景</a:t>
            </a:r>
            <a:endParaRPr altLang="en-US" lang="zh-CN"/>
          </a:p>
        </p:txBody>
      </p:sp>
      <p:sp>
        <p:nvSpPr>
          <p:cNvPr id="10491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调研目的：了解市场现状，发现潜在机会，为产品或服务提供改进方向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调研背景：市场竞争激烈，需要深入了解市场需求和趋势，为决策提供数据支持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调研范围：针对目标市场，包括消费者、竞争对手、行业趋势等方面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调研方法：采用问卷调查、访谈、数据分析等多种方法，确保数据的准确性和可靠性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调研方法和过程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调研目的和范围：明确调研的目的和范围，确定调研对象和数据来源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调研方法：采用问卷调查、访谈、观察等多种方法，确保数据的准确性和可靠性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调研过程：详细介绍调研的实施过程，包括数据采集、整理、分析等环节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调研结果：对调研结果进行总结和分析，为后续工作提供参考和依据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调研结果和分析</a:t>
            </a:r>
            <a:endParaRPr altLang="en-US" lang="zh-CN"/>
          </a:p>
        </p:txBody>
      </p:sp>
      <p:sp>
        <p:nvSpPr>
          <p:cNvPr id="10492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调研结论和建议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调研数据和结果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调研方法和过程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调研目的和背景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29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8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结论：2024年市场调研工作总结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4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建议：未来市场调研工作展望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市场调研工作亮点</a:t>
            </a:r>
            <a:endParaRPr altLang="en-US" dirty="0" lang="zh-CN"/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创新性的调研方法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调研内容：涵盖市场趋势、消费者需求、竞争对手等多个方面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调研方法：采用问卷调查、访谈、观察等多种方法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调研工具：利用大数据、人工智能等技术手段提高调研效率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调研结果：为决策者提供准确、全面的市场信息，助力企业制定科学的发展战略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全面的数据收集和分析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数据可视化呈现：通过图表和报告直观展示分析结果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数据来源广泛：涵盖了多个渠道和来源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数据分析深入：采用了多种方法和模型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数据驱动决策：为制定市场策略提供了有力支持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深入的市场洞察和预测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调研方法：采用多种调研方法，包括问卷调查、访谈、焦点小组等，以获取更全面、准确的数据。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数据分析：对收集到的数据进行分析，发现市场趋势和潜在机会，为决策提供有力支持。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预测模型：建立预测模型，对未来市场趋势进行预测，为企业制定战略和计划提供参考。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客户反馈：重视客户反馈，将其作为改进产品和服务的重要依据，提高客户满意度。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有效的结论和建议</a:t>
            </a:r>
            <a:endParaRPr altLang="en-US" lang="zh-CN"/>
          </a:p>
        </p:txBody>
      </p:sp>
      <p:sp>
        <p:nvSpPr>
          <p:cNvPr id="10496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亮点：市场调研工作的亮点在于其准确性和客观性，为公司的决策提供了有力的依据。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结论：根据市场调研结果，得出有效的结论，为公司的决策提供有力支持。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建议：根据市场调研结果，提出有效的建议，为公司的未来发展提供参考。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价值：市场调研工作的价值在于其能够为公司的发展提供有力的支持，帮助公司更好地把握市场趋势和客户需求。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市场调研工作不足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调研方法的局限性和不足</a:t>
            </a:r>
            <a:endParaRPr altLang="en-US" lang="zh-CN"/>
          </a:p>
        </p:txBody>
      </p:sp>
      <p:sp>
        <p:nvSpPr>
          <p:cNvPr id="10497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调研方法单一：过于依赖问卷调查，缺乏其他形式的调研方法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数据处理和分析能力不足：对数据处理的准确性和分析的深度有待提高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调研结果的应用范围有限：调研结果的应用范围不够广泛，需要进一步拓展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样本选择偏差：样本选择不够全面，可能存在一定的偏差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数据收集和分析的不足之处</a:t>
            </a:r>
            <a:endParaRPr altLang="en-US" lang="zh-CN"/>
          </a:p>
        </p:txBody>
      </p:sp>
      <p:sp>
        <p:nvSpPr>
          <p:cNvPr id="10498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数据收集不够全面：可能遗漏一些重要信息，导致分析结果不准确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数据质量不高：数据可能存在误差或偏差，影响分析结果的可靠性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数据分析方法不够先进：可能采用传统方法，无法适应复杂多变的市场环境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数据分析结果不够深入：可能只是表面现象，没有深入挖掘潜在问题和原因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市场洞察和预测的局限性</a:t>
            </a:r>
            <a:endParaRPr altLang="en-US" lang="zh-CN"/>
          </a:p>
        </p:txBody>
      </p:sp>
      <p:sp>
        <p:nvSpPr>
          <p:cNvPr id="10499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数据来源的局限性：市场调研的数据可能存在不完整、不准确或过时的情况，影响洞察和预测的准确性。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样本选择的局限性：市场调研的样本可能存在偏差或代表性不足的问题，导致洞察和预测的结果偏离实际情况。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调研方法的局限性：市场调研的方法可能存在主观性、客观性或适用性问题，影响洞察和预测的可靠性。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外部环境变化的不可预测性：市场环境的变化可能超出市场调研的预测范围，导致洞察和预测的结果失效。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结论和建议的不足之处</a:t>
            </a:r>
            <a:endParaRPr altLang="en-US" lang="zh-CN"/>
          </a:p>
        </p:txBody>
      </p:sp>
      <p:sp>
        <p:nvSpPr>
          <p:cNvPr id="10499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数据支持不足：可能需要更多的数据来支持结论和建议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缺乏可行性评估：可能需要评估建议的可行性和潜在风险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结论不够全面：可能没有涵盖所有重要的市场趋势和问题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建议不够具体：可能需要更具体的实施步骤和时间表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市场调研工作展望</a:t>
            </a:r>
            <a:endParaRPr altLang="en-US" dirty="0" lang="zh-CN"/>
          </a:p>
        </p:txBody>
      </p:sp>
      <p:sp>
        <p:nvSpPr>
          <p:cNvPr id="10500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提高调研方法的创新性和有效性</a:t>
            </a:r>
            <a:endParaRPr altLang="en-US" lang="zh-CN"/>
          </a:p>
        </p:txBody>
      </p:sp>
      <p:sp>
        <p:nvSpPr>
          <p:cNvPr id="10501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引入先进的调研工具和技术：利用大数据、人工智能等技术提高调研效率和准确性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定制化调研方案：根据不同行业、不同企业的特点，制定针对性的调研方案，提高调研的针对性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强化数据分析能力：对收集到的数据进行深入挖掘和分析，提取有价值的信息，为决策提供支持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多样化调研方法：结合线上和线下调研，问卷、访谈等多种方式，确保数据的全面性和可靠性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加强数据收集和分析的全面性和准确性</a:t>
            </a:r>
            <a:endParaRPr altLang="en-US" lang="zh-CN"/>
          </a:p>
        </p:txBody>
      </p:sp>
      <p:sp>
        <p:nvSpPr>
          <p:cNvPr id="1050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拓展数据来源：通过多种渠道获取更全面的数据，包括线上和线下的市场调研、社交媒体和论坛等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建立数据质量评估体系：对数据进行质量评估，确保数据的真实性和可靠性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加强数据安全保护：采取措施保护数据安全，防止数据泄露和滥用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提高数据分析能力：采用先进的数据分析工具和技术，提高数据分析的准确性和效率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深化市场洞察和预测的深度和广度</a:t>
            </a:r>
            <a:endParaRPr altLang="en-US" lang="zh-CN"/>
          </a:p>
        </p:txBody>
      </p:sp>
      <p:sp>
        <p:nvSpPr>
          <p:cNvPr id="10502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拓展数据来源：利用更多元化的数据来源，如社交媒体、用户调研等，以更全面地了解市场趋势和消费者需求。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提高数据分析能力：通过培训和引进专业人才，提高团队的数据分析能力和预测准确性，以更深入地洞察市场动态。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建立预测模型：利用大数据和人工智能技术，建立预测模型，对市场趋势进行预测，为决策提供更有力的支持。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强化与业务部门的合作：与业务部门紧密合作，将市场洞察和预测结果转化为具体的业务策略和行动计划，以实现更好的市场表现。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优化结论和建议的针对性和可操作性</a:t>
            </a:r>
            <a:endParaRPr altLang="en-US" lang="zh-CN"/>
          </a:p>
        </p:txBody>
      </p:sp>
      <p:sp>
        <p:nvSpPr>
          <p:cNvPr id="10503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结论的针对性：针对市场调研中发现的问题，提出具体的解决方案和措施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结论的可操作性：确保提出的解决方案和措施具有可操作性和可行性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建议的针对性：针对市场调研中发现的问题，提出具体的建议和措施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建议的可操作性：确保提出的建议和措施具有可操作性和可行性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市场调研工作建议</a:t>
            </a:r>
            <a:endParaRPr altLang="en-US" dirty="0" lang="zh-CN"/>
          </a:p>
        </p:txBody>
      </p:sp>
      <p:sp>
        <p:nvSpPr>
          <p:cNvPr id="10504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加强与相关部门的沟通和协作，提高调研效率和质量</a:t>
            </a:r>
            <a:endParaRPr altLang="en-US" lang="zh-CN"/>
          </a:p>
        </p:txBody>
      </p:sp>
      <p:sp>
        <p:nvSpPr>
          <p:cNvPr id="10505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加强与相关部门的沟通和协作：建立有效的沟通机制，加强与相关部门之间的联系和合作，确保市场调研工作的顺利进行。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提高调研效率和质量：采用科学的方法和工具，提高市场调研的效率和质量，为企业的决策提供更加准确的数据支持。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注重数据分析和解读：对收集到的数据进行深入的分析和解读，挖掘潜在的市场机会和风险，为企业制定更加精准的市场策略提供依据。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持续改进和优化：不断总结经验教训，持续改进和优化市场调研工作流程和方法，提高市场调研工作的整体水平。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加大投入力度，提升数据收集和分析的能力和水平</a:t>
            </a:r>
            <a:endParaRPr altLang="en-US" lang="zh-CN"/>
          </a:p>
        </p:txBody>
      </p:sp>
      <p:sp>
        <p:nvSpPr>
          <p:cNvPr id="1050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增加人力和物力投入：提高市场调研团队的人员数量和素质，增加调研所需的设备和工具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提升数据分析能力：加强数据分析技能培训，引进先进的数据分析工具和方法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建立数据共享机制：与其他部门或机构建立数据共享合作，提高数据收集效率和质量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强化数据安全保障：加强数据安全保护措施，确保数据不被泄露或滥用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积极探索新的市场调研方法和工具，提高市场洞察和预测的准确性和时效性</a:t>
            </a:r>
            <a:endParaRPr altLang="en-US" lang="zh-CN"/>
          </a:p>
        </p:txBody>
      </p:sp>
      <p:sp>
        <p:nvSpPr>
          <p:cNvPr id="1050624" name="平行四边形 11"/>
          <p:cNvSpPr/>
          <p:nvPr>
            <p:custDataLst>
              <p:tags r:id="rId1"/>
            </p:custDataLst>
          </p:nvPr>
        </p:nvSpPr>
        <p:spPr>
          <a:xfrm>
            <a:off x="3212118" y="5698110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26" name="标题"/>
          <p:cNvSpPr txBox="1"/>
          <p:nvPr>
            <p:custDataLst>
              <p:tags r:id="rId2"/>
            </p:custDataLst>
          </p:nvPr>
        </p:nvSpPr>
        <p:spPr>
          <a:xfrm>
            <a:off x="3436721" y="5429343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定期进行市场预测和趋势分析，为企业决策提供科学依据，帮助企业更好地把握市场机遇。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28" name="正文"/>
          <p:cNvSpPr txBox="1"/>
          <p:nvPr>
            <p:custDataLst>
              <p:tags r:id="rId3"/>
            </p:custDataLst>
          </p:nvPr>
        </p:nvSpPr>
        <p:spPr>
          <a:xfrm>
            <a:off x="3436090" y="5820506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平行四边形 31"/>
          <p:cNvSpPr/>
          <p:nvPr>
            <p:custDataLst>
              <p:tags r:id="rId4"/>
            </p:custDataLst>
          </p:nvPr>
        </p:nvSpPr>
        <p:spPr>
          <a:xfrm>
            <a:off x="3203285" y="1630643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32" name="标题"/>
          <p:cNvSpPr txBox="1"/>
          <p:nvPr>
            <p:custDataLst>
              <p:tags r:id="rId5"/>
            </p:custDataLst>
          </p:nvPr>
        </p:nvSpPr>
        <p:spPr>
          <a:xfrm>
            <a:off x="3427888" y="1364400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引入先进的调研技术和工具，如大数据、人工智能等，提高调研效率和准确性。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34" name="正文"/>
          <p:cNvSpPr txBox="1"/>
          <p:nvPr>
            <p:custDataLst>
              <p:tags r:id="rId6"/>
            </p:custDataLst>
          </p:nvPr>
        </p:nvSpPr>
        <p:spPr>
          <a:xfrm>
            <a:off x="3427258" y="1754932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平行四边形 32"/>
          <p:cNvSpPr/>
          <p:nvPr>
            <p:custDataLst>
              <p:tags r:id="rId7"/>
            </p:custDataLst>
          </p:nvPr>
        </p:nvSpPr>
        <p:spPr>
          <a:xfrm>
            <a:off x="3212118" y="2444515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38" name="标题"/>
          <p:cNvSpPr txBox="1"/>
          <p:nvPr>
            <p:custDataLst>
              <p:tags r:id="rId8"/>
            </p:custDataLst>
          </p:nvPr>
        </p:nvSpPr>
        <p:spPr>
          <a:xfrm>
            <a:off x="3436721" y="2177010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结合传统调研方法，如问卷调查、访谈等，形成多元化的调研手段，更全面地了解市场情况。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40" name="正文"/>
          <p:cNvSpPr txBox="1"/>
          <p:nvPr>
            <p:custDataLst>
              <p:tags r:id="rId9"/>
            </p:custDataLst>
          </p:nvPr>
        </p:nvSpPr>
        <p:spPr>
          <a:xfrm>
            <a:off x="3436090" y="2568173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平行四边形 33"/>
          <p:cNvSpPr/>
          <p:nvPr>
            <p:custDataLst>
              <p:tags r:id="rId10"/>
            </p:custDataLst>
          </p:nvPr>
        </p:nvSpPr>
        <p:spPr>
          <a:xfrm>
            <a:off x="3212118" y="3257756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44" name="标题"/>
          <p:cNvSpPr txBox="1"/>
          <p:nvPr>
            <p:custDataLst>
              <p:tags r:id="rId11"/>
            </p:custDataLst>
          </p:nvPr>
        </p:nvSpPr>
        <p:spPr>
          <a:xfrm>
            <a:off x="3436721" y="2990251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加强与专业机构的合作，借助其专业知识和经验，提高调研的科学性和权威性。  提高市场洞察和预测的准确性和时效性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46" name="正文"/>
          <p:cNvSpPr txBox="1"/>
          <p:nvPr>
            <p:custDataLst>
              <p:tags r:id="rId12"/>
            </p:custDataLst>
          </p:nvPr>
        </p:nvSpPr>
        <p:spPr>
          <a:xfrm>
            <a:off x="3436090" y="3381414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提高市场洞察和预测的准确性和时效性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平行四边形 34"/>
          <p:cNvSpPr/>
          <p:nvPr>
            <p:custDataLst>
              <p:tags r:id="rId13"/>
            </p:custDataLst>
          </p:nvPr>
        </p:nvSpPr>
        <p:spPr>
          <a:xfrm>
            <a:off x="3212118" y="4070997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50" name="标题"/>
          <p:cNvSpPr txBox="1"/>
          <p:nvPr>
            <p:custDataLst>
              <p:tags r:id="rId14"/>
            </p:custDataLst>
          </p:nvPr>
        </p:nvSpPr>
        <p:spPr>
          <a:xfrm>
            <a:off x="3436721" y="3803492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建立完善的市场洞察体系，通过实时监测和分析市场动态，及时发现市场变化和趋势。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2" name="正文"/>
          <p:cNvSpPr txBox="1"/>
          <p:nvPr>
            <p:custDataLst>
              <p:tags r:id="rId15"/>
            </p:custDataLst>
          </p:nvPr>
        </p:nvSpPr>
        <p:spPr>
          <a:xfrm>
            <a:off x="3436090" y="4194655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平行四边形 35"/>
          <p:cNvSpPr/>
          <p:nvPr>
            <p:custDataLst>
              <p:tags r:id="rId16"/>
            </p:custDataLst>
          </p:nvPr>
        </p:nvSpPr>
        <p:spPr>
          <a:xfrm>
            <a:off x="3212118" y="4884869"/>
            <a:ext cx="2879466" cy="10730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656" name="标题"/>
          <p:cNvSpPr txBox="1"/>
          <p:nvPr>
            <p:custDataLst>
              <p:tags r:id="rId17"/>
            </p:custDataLst>
          </p:nvPr>
        </p:nvSpPr>
        <p:spPr>
          <a:xfrm>
            <a:off x="3436721" y="4616733"/>
            <a:ext cx="5552625" cy="357680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加强数据分析和挖掘能力，利用大数据和人工智能等技术手段，提高预测的准确性和时效性。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8" name="正文"/>
          <p:cNvSpPr txBox="1"/>
          <p:nvPr>
            <p:custDataLst>
              <p:tags r:id="rId18"/>
            </p:custDataLst>
          </p:nvPr>
        </p:nvSpPr>
        <p:spPr>
          <a:xfrm>
            <a:off x="3436090" y="5007265"/>
            <a:ext cx="5552625" cy="3576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3125"/>
          </a:bodyPr>
          <a:p>
            <a:r>
              <a:rPr altLang="en-US" lang="zh-CN"/>
              <a:t>加强人才培养和引进，提升市场调研团队的专业素养和综合能力</a:t>
            </a:r>
            <a:endParaRPr altLang="en-US" lang="zh-CN"/>
          </a:p>
        </p:txBody>
      </p:sp>
      <p:sp>
        <p:nvSpPr>
          <p:cNvPr id="10506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建立激励机制：通过设立奖励机制、晋升机制等方式，激发市场调研团队的工作积极性和创造力。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培养专业人才：通过内部培训、外部进修等方式，提高市场调研团队的专业素养和技能水平。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引进优秀人才：积极引进具有丰富经验和专业技能的市场调研人才，为团队注入新的活力和思路。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加强团队协作：加强团队成员之间的沟通与协作，形成良好的工作氛围和团队凝聚力。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6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6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9_6*l_h_a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9_6*l_h_f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6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6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6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6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6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6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6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6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5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9_6*l_h_a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9_6*l_h_f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3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2023-12-17T23:23:05Z</dcterms:created>
  <dcterms:modified xsi:type="dcterms:W3CDTF">2023-12-17T23:23:05Z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63ec796c9db441919d758bb8ebce2658_21</vt:lpwstr>
  </property>
</Properties>
</file>