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7818" r:id="rId1"/>
    <p:sldMasterId id="2147497855" r:id="rId2"/>
  </p:sldMasterIdLst>
  <p:notesMasterIdLst>
    <p:notesMasterId r:id="rId3"/>
  </p:notesMasterIdLst>
  <p:sldIdLst>
    <p:sldId id="6959" r:id="rId4"/>
    <p:sldId id="6962" r:id="rId5"/>
    <p:sldId id="6965" r:id="rId6"/>
    <p:sldId id="6968" r:id="rId7"/>
    <p:sldId id="6971" r:id="rId8"/>
    <p:sldId id="6974" r:id="rId9"/>
    <p:sldId id="6977" r:id="rId10"/>
    <p:sldId id="6980" r:id="rId11"/>
    <p:sldId id="6983" r:id="rId12"/>
    <p:sldId id="6986" r:id="rId13"/>
    <p:sldId id="6989" r:id="rId14"/>
    <p:sldId id="6992" r:id="rId15"/>
    <p:sldId id="6995" r:id="rId16"/>
    <p:sldId id="6998" r:id="rId17"/>
    <p:sldId id="7001" r:id="rId18"/>
    <p:sldId id="7004" r:id="rId19"/>
    <p:sldId id="7007" r:id="rId20"/>
    <p:sldId id="7010" r:id="rId21"/>
    <p:sldId id="7013" r:id="rId22"/>
    <p:sldId id="7016" r:id="rId23"/>
    <p:sldId id="7019" r:id="rId24"/>
    <p:sldId id="7022" r:id="rId25"/>
    <p:sldId id="7025" r:id="rId26"/>
    <p:sldId id="7028" r:id="rId27"/>
    <p:sldId id="7031" r:id="rId28"/>
    <p:sldId id="7034" r:id="rId29"/>
    <p:sldId id="7037" r:id="rId30"/>
    <p:sldId id="7040" r:id="rId31"/>
    <p:sldId id="7043" r:id="rId32"/>
    <p:sldId id="7046" r:id="rId33"/>
    <p:sldId id="7049" r:id="rId34"/>
    <p:sldId id="7052" r:id="rId35"/>
    <p:sldId id="7055"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7819" r:id="rId1"/>
    <p:sldLayoutId id="2147497820" r:id="rId2"/>
    <p:sldLayoutId id="2147497821" r:id="rId3"/>
    <p:sldLayoutId id="2147497822" r:id="rId4"/>
    <p:sldLayoutId id="2147497823" r:id="rId5"/>
    <p:sldLayoutId id="2147497824" r:id="rId6"/>
    <p:sldLayoutId id="2147497825" r:id="rId7"/>
    <p:sldLayoutId id="2147497826" r:id="rId8"/>
    <p:sldLayoutId id="2147497827" r:id="rId9"/>
    <p:sldLayoutId id="2147497828" r:id="rId10"/>
    <p:sldLayoutId id="214749782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7856" r:id="rId1"/>
    <p:sldLayoutId id="2147497857" r:id="rId2"/>
    <p:sldLayoutId id="2147497858" r:id="rId3"/>
    <p:sldLayoutId id="2147497859" r:id="rId4"/>
    <p:sldLayoutId id="2147497860" r:id="rId5"/>
    <p:sldLayoutId id="2147497861" r:id="rId6"/>
    <p:sldLayoutId id="2147497862" r:id="rId7"/>
    <p:sldLayoutId id="2147497863" r:id="rId8"/>
    <p:sldLayoutId id="2147497864" r:id="rId9"/>
    <p:sldLayoutId id="2147497865" r:id="rId10"/>
    <p:sldLayoutId id="2147497866"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tags" Target="../tags/tag189.xml"/><Relationship Id="rId17" Type="http://schemas.openxmlformats.org/officeDocument/2006/relationships/tags" Target="../tags/tag190.xml"/><Relationship Id="rId18" Type="http://schemas.openxmlformats.org/officeDocument/2006/relationships/tags" Target="../tags/tag191.xml"/><Relationship Id="rId19" Type="http://schemas.openxmlformats.org/officeDocument/2006/relationships/tags" Target="../tags/tag192.xml"/><Relationship Id="rId20" Type="http://schemas.openxmlformats.org/officeDocument/2006/relationships/tags" Target="../tags/tag193.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tags" Target="../tags/tag209.xml"/><Relationship Id="rId14" Type="http://schemas.openxmlformats.org/officeDocument/2006/relationships/tags" Target="../tags/tag210.xml"/><Relationship Id="rId15" Type="http://schemas.openxmlformats.org/officeDocument/2006/relationships/tags" Target="../tags/tag211.xml"/><Relationship Id="rId16" Type="http://schemas.openxmlformats.org/officeDocument/2006/relationships/tags" Target="../tags/tag212.xml"/><Relationship Id="rId17" Type="http://schemas.openxmlformats.org/officeDocument/2006/relationships/tags" Target="../tags/tag213.xml"/><Relationship Id="rId18" Type="http://schemas.openxmlformats.org/officeDocument/2006/relationships/tags" Target="../tags/tag214.xml"/><Relationship Id="rId19" Type="http://schemas.openxmlformats.org/officeDocument/2006/relationships/tags" Target="../tags/tag215.xml"/><Relationship Id="rId20" Type="http://schemas.openxmlformats.org/officeDocument/2006/relationships/tags" Target="../tags/tag216.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tags" Target="../tags/tag312.xml"/><Relationship Id="rId14" Type="http://schemas.openxmlformats.org/officeDocument/2006/relationships/tags" Target="../tags/tag313.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tags" Target="../tags/tag341.xml"/><Relationship Id="rId14" Type="http://schemas.openxmlformats.org/officeDocument/2006/relationships/tags" Target="../tags/tag342.xml"/><Relationship Id="rId15" Type="http://schemas.openxmlformats.org/officeDocument/2006/relationships/tags" Target="../tags/tag343.xml"/><Relationship Id="rId16" Type="http://schemas.openxmlformats.org/officeDocument/2006/relationships/tags" Target="../tags/tag344.xml"/><Relationship Id="rId17" Type="http://schemas.openxmlformats.org/officeDocument/2006/relationships/tags" Target="../tags/tag345.xml"/><Relationship Id="rId18" Type="http://schemas.openxmlformats.org/officeDocument/2006/relationships/tags" Target="../tags/tag346.xml"/><Relationship Id="rId19" Type="http://schemas.openxmlformats.org/officeDocument/2006/relationships/tags" Target="../tags/tag347.xml"/><Relationship Id="rId20" Type="http://schemas.openxmlformats.org/officeDocument/2006/relationships/tags" Target="../tags/tag348.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tags" Target="../tags/tag380.xml"/><Relationship Id="rId14" Type="http://schemas.openxmlformats.org/officeDocument/2006/relationships/tags" Target="../tags/tag381.xml"/><Relationship Id="rId15" Type="http://schemas.openxmlformats.org/officeDocument/2006/relationships/tags" Target="../tags/tag382.xml"/><Relationship Id="rId16" Type="http://schemas.openxmlformats.org/officeDocument/2006/relationships/tags" Target="../tags/tag383.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tags" Target="../tags/tag408.xml"/><Relationship Id="rId14" Type="http://schemas.openxmlformats.org/officeDocument/2006/relationships/tags" Target="../tags/tag409.xml"/><Relationship Id="rId1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tags" Target="../tags/tag414.xml"/><Relationship Id="rId6" Type="http://schemas.openxmlformats.org/officeDocument/2006/relationships/tags" Target="../tags/tag415.xml"/><Relationship Id="rId7" Type="http://schemas.openxmlformats.org/officeDocument/2006/relationships/tags" Target="../tags/tag416.xml"/><Relationship Id="rId8" Type="http://schemas.openxmlformats.org/officeDocument/2006/relationships/tags" Target="../tags/tag417.xml"/><Relationship Id="rId9" Type="http://schemas.openxmlformats.org/officeDocument/2006/relationships/tags" Target="../tags/tag418.xml"/><Relationship Id="rId10" Type="http://schemas.openxmlformats.org/officeDocument/2006/relationships/tags" Target="../tags/tag419.xml"/><Relationship Id="rId11" Type="http://schemas.openxmlformats.org/officeDocument/2006/relationships/tags" Target="../tags/tag420.xml"/><Relationship Id="rId12" Type="http://schemas.openxmlformats.org/officeDocument/2006/relationships/tags" Target="../tags/tag421.xml"/><Relationship Id="rId13" Type="http://schemas.openxmlformats.org/officeDocument/2006/relationships/tags" Target="../tags/tag422.xml"/><Relationship Id="rId14" Type="http://schemas.openxmlformats.org/officeDocument/2006/relationships/tags" Target="../tags/tag423.xml"/><Relationship Id="rId15" Type="http://schemas.openxmlformats.org/officeDocument/2006/relationships/tags" Target="../tags/tag424.xml"/><Relationship Id="rId16" Type="http://schemas.openxmlformats.org/officeDocument/2006/relationships/tags" Target="../tags/tag425.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26.xml"/><Relationship Id="rId2" Type="http://schemas.openxmlformats.org/officeDocument/2006/relationships/tags" Target="../tags/tag427.xml"/><Relationship Id="rId3" Type="http://schemas.openxmlformats.org/officeDocument/2006/relationships/tags" Target="../tags/tag428.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tags" Target="../tags/tag432.xml"/><Relationship Id="rId5" Type="http://schemas.openxmlformats.org/officeDocument/2006/relationships/tags" Target="../tags/tag433.xml"/><Relationship Id="rId6" Type="http://schemas.openxmlformats.org/officeDocument/2006/relationships/tags" Target="../tags/tag434.xml"/><Relationship Id="rId7" Type="http://schemas.openxmlformats.org/officeDocument/2006/relationships/tags" Target="../tags/tag435.xml"/><Relationship Id="rId8" Type="http://schemas.openxmlformats.org/officeDocument/2006/relationships/tags" Target="../tags/tag436.xml"/><Relationship Id="rId9" Type="http://schemas.openxmlformats.org/officeDocument/2006/relationships/tags" Target="../tags/tag437.xml"/><Relationship Id="rId10" Type="http://schemas.openxmlformats.org/officeDocument/2006/relationships/tags" Target="../tags/tag438.xml"/><Relationship Id="rId11" Type="http://schemas.openxmlformats.org/officeDocument/2006/relationships/tags" Target="../tags/tag439.xml"/><Relationship Id="rId12" Type="http://schemas.openxmlformats.org/officeDocument/2006/relationships/tags" Target="../tags/tag440.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41.xml"/><Relationship Id="rId2" Type="http://schemas.openxmlformats.org/officeDocument/2006/relationships/tags" Target="../tags/tag442.xml"/><Relationship Id="rId3" Type="http://schemas.openxmlformats.org/officeDocument/2006/relationships/tags" Target="../tags/tag443.xml"/><Relationship Id="rId4" Type="http://schemas.openxmlformats.org/officeDocument/2006/relationships/tags" Target="../tags/tag444.xml"/><Relationship Id="rId5" Type="http://schemas.openxmlformats.org/officeDocument/2006/relationships/tags" Target="../tags/tag445.xml"/><Relationship Id="rId6" Type="http://schemas.openxmlformats.org/officeDocument/2006/relationships/tags" Target="../tags/tag446.xml"/><Relationship Id="rId7" Type="http://schemas.openxmlformats.org/officeDocument/2006/relationships/tags" Target="../tags/tag447.xml"/><Relationship Id="rId8" Type="http://schemas.openxmlformats.org/officeDocument/2006/relationships/tags" Target="../tags/tag448.xml"/><Relationship Id="rId9" Type="http://schemas.openxmlformats.org/officeDocument/2006/relationships/tags" Target="../tags/tag449.xml"/><Relationship Id="rId10" Type="http://schemas.openxmlformats.org/officeDocument/2006/relationships/tags" Target="../tags/tag450.xml"/><Relationship Id="rId11" Type="http://schemas.openxmlformats.org/officeDocument/2006/relationships/tags" Target="../tags/tag451.xml"/><Relationship Id="rId12" Type="http://schemas.openxmlformats.org/officeDocument/2006/relationships/tags" Target="../tags/tag452.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tags" Target="../tags/tag456.xml"/><Relationship Id="rId5" Type="http://schemas.openxmlformats.org/officeDocument/2006/relationships/tags" Target="../tags/tag457.xml"/><Relationship Id="rId6" Type="http://schemas.openxmlformats.org/officeDocument/2006/relationships/tags" Target="../tags/tag458.xml"/><Relationship Id="rId7" Type="http://schemas.openxmlformats.org/officeDocument/2006/relationships/tags" Target="../tags/tag459.xml"/><Relationship Id="rId8" Type="http://schemas.openxmlformats.org/officeDocument/2006/relationships/tags" Target="../tags/tag460.xml"/><Relationship Id="rId9" Type="http://schemas.openxmlformats.org/officeDocument/2006/relationships/tags" Target="../tags/tag461.xml"/><Relationship Id="rId10" Type="http://schemas.openxmlformats.org/officeDocument/2006/relationships/tags" Target="../tags/tag462.xml"/><Relationship Id="rId11" Type="http://schemas.openxmlformats.org/officeDocument/2006/relationships/tags" Target="../tags/tag463.xml"/><Relationship Id="rId12" Type="http://schemas.openxmlformats.org/officeDocument/2006/relationships/tags" Target="../tags/tag464.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65.xml"/><Relationship Id="rId2" Type="http://schemas.openxmlformats.org/officeDocument/2006/relationships/tags" Target="../tags/tag466.xml"/><Relationship Id="rId3" Type="http://schemas.openxmlformats.org/officeDocument/2006/relationships/tags" Target="../tags/tag467.xml"/><Relationship Id="rId4" Type="http://schemas.openxmlformats.org/officeDocument/2006/relationships/tags" Target="../tags/tag468.xml"/><Relationship Id="rId5" Type="http://schemas.openxmlformats.org/officeDocument/2006/relationships/tags" Target="../tags/tag469.xml"/><Relationship Id="rId6" Type="http://schemas.openxmlformats.org/officeDocument/2006/relationships/tags" Target="../tags/tag470.xml"/><Relationship Id="rId7" Type="http://schemas.openxmlformats.org/officeDocument/2006/relationships/tags" Target="../tags/tag471.xml"/><Relationship Id="rId8" Type="http://schemas.openxmlformats.org/officeDocument/2006/relationships/tags" Target="../tags/tag472.xml"/><Relationship Id="rId9" Type="http://schemas.openxmlformats.org/officeDocument/2006/relationships/tags" Target="../tags/tag473.xml"/><Relationship Id="rId10" Type="http://schemas.openxmlformats.org/officeDocument/2006/relationships/tags" Target="../tags/tag474.xml"/><Relationship Id="rId11" Type="http://schemas.openxmlformats.org/officeDocument/2006/relationships/tags" Target="../tags/tag475.xml"/><Relationship Id="rId12" Type="http://schemas.openxmlformats.org/officeDocument/2006/relationships/tags" Target="../tags/tag476.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77.xml"/><Relationship Id="rId2" Type="http://schemas.openxmlformats.org/officeDocument/2006/relationships/tags" Target="../tags/tag478.xml"/><Relationship Id="rId3" Type="http://schemas.openxmlformats.org/officeDocument/2006/relationships/tags" Target="../tags/tag479.xml"/><Relationship Id="rId4" Type="http://schemas.openxmlformats.org/officeDocument/2006/relationships/tags" Target="../tags/tag480.xml"/><Relationship Id="rId5" Type="http://schemas.openxmlformats.org/officeDocument/2006/relationships/tags" Target="../tags/tag48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2024年计算机科学与人工智能行业市场分析与投资机会探究</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fontScale="83571"/>
          </a:bodyPr>
          <a:p>
            <a:pPr>
              <a:lnSpc>
                <a:spcPct val="100000"/>
              </a:lnSpc>
            </a:pPr>
            <a:r>
              <a:rPr altLang="en-US" b="1" dirty="0" sz="2800" kern="0" lang="zh-CN" spc="100">
                <a:solidFill>
                  <a:schemeClr val="lt1">
                    <a:lumMod val="100000"/>
                  </a:schemeClr>
                </a:solidFill>
                <a:effectLst/>
                <a:latin typeface="+中文标题" charset="0"/>
                <a:ea typeface="+mj-ea"/>
              </a:rPr>
              <a:t>行业概述</a:t>
            </a:r>
            <a:endParaRPr altLang="en-US" b="1" dirty="0" sz="28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市场分析</a:t>
            </a:r>
            <a:endParaRPr altLang="en-US" b="1" dirty="0" sz="28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投资机会探究</a:t>
            </a:r>
            <a:endParaRPr altLang="en-US" b="1" dirty="0" sz="28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企业案例研究</a:t>
            </a:r>
            <a:endParaRPr altLang="en-US" b="1" dirty="0" sz="28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政策环境与监管</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结论与建议</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行业概述</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计算机科学与人工智能行业简介</a:t>
            </a:r>
            <a:endParaRPr altLang="en-US" lang="zh-CN"/>
          </a:p>
        </p:txBody>
      </p:sp>
      <p:sp>
        <p:nvSpPr>
          <p:cNvPr id="10489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行业特点：具有技术密集、创新驱动和快速发展等特点，是当今世界科技发展的重要方向之一。</a:t>
            </a:r>
            <a:endParaRPr altLang="zh-CN" dirty="0" lang="en-US">
              <a:solidFill>
                <a:schemeClr val="dk1">
                  <a:lumMod val="80000"/>
                  <a:lumOff val="20000"/>
                </a:schemeClr>
              </a:solidFill>
              <a:latin typeface="+mn-ea"/>
              <a:sym typeface="+mn-ea"/>
            </a:endParaRPr>
          </a:p>
        </p:txBody>
      </p:sp>
      <p:sp>
        <p:nvSpPr>
          <p:cNvPr id="10489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行业定义：计算机科学与人工智能行业是指利用计算机科学和人工智能技术来开发、应用和实施解决方案，以解决实际问题或提高生产效率和服务质量的行业。</a:t>
            </a:r>
            <a:endParaRPr altLang="en-US" dirty="0" lang="zh-CN">
              <a:solidFill>
                <a:schemeClr val="dk1">
                  <a:lumMod val="80000"/>
                  <a:lumOff val="20000"/>
                </a:schemeClr>
              </a:solidFill>
              <a:latin typeface="+mn-ea"/>
              <a:sym typeface="+mn-ea"/>
            </a:endParaRPr>
          </a:p>
        </p:txBody>
      </p:sp>
      <p:sp>
        <p:nvSpPr>
          <p:cNvPr id="10489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行业范围：涵盖了人工智能、机器学习、自然语言处理、计算机视觉等多个领域，以及与其相关的硬件、软件和解决方案的开发、生产和实施。</a:t>
            </a:r>
            <a:endParaRPr altLang="en-US" dirty="0" lang="zh-CN">
              <a:solidFill>
                <a:schemeClr val="dk1">
                  <a:lumMod val="80000"/>
                  <a:lumOff val="20000"/>
                </a:schemeClr>
              </a:solidFill>
              <a:latin typeface="+mn-ea"/>
              <a:sym typeface="+mn-ea"/>
            </a:endParaRPr>
          </a:p>
        </p:txBody>
      </p:sp>
      <p:sp>
        <p:nvSpPr>
          <p:cNvPr id="10490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行业应用：广泛应用于医疗、金融、制造、交通、教育等各个领域，为人们的生活和工作带来了巨大的便利和效益。</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48" name="标题 1"/>
          <p:cNvSpPr>
            <a:spLocks noGrp="1"/>
          </p:cNvSpPr>
          <p:nvPr>
            <p:ph type="title"/>
          </p:nvPr>
        </p:nvSpPr>
        <p:spPr/>
        <p:txBody>
          <a:bodyPr/>
          <a:p>
            <a:r>
              <a:rPr altLang="en-US" lang="zh-CN"/>
              <a:t>行业市场规模与增长趋势</a:t>
            </a:r>
            <a:endParaRPr altLang="en-US" lang="zh-CN"/>
          </a:p>
        </p:txBody>
      </p:sp>
      <p:sp>
        <p:nvSpPr>
          <p:cNvPr id="104905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2024年全球计算机科学与人工智能市场规模预计达到XX万亿美元，年复合增长率为XX%。</a:t>
            </a:r>
            <a:endParaRPr altLang="en-US" dirty="0" sz="1200" lang="zh-CN" spc="150">
              <a:solidFill>
                <a:schemeClr val="tx1">
                  <a:lumMod val="85000"/>
                  <a:lumOff val="15000"/>
                </a:schemeClr>
              </a:solidFill>
              <a:latin typeface="+mn-ea"/>
              <a:sym typeface="+mn-ea"/>
            </a:endParaRPr>
          </a:p>
        </p:txBody>
      </p:sp>
      <p:sp>
        <p:nvSpPr>
          <p:cNvPr id="104905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人工智能市场占比逐年增加，预计到2024年将占据XX%的市场份额。</a:t>
            </a:r>
            <a:endParaRPr altLang="en-US" dirty="0" sz="1200" lang="zh-CN" spc="150">
              <a:solidFill>
                <a:schemeClr val="tx1">
                  <a:lumMod val="85000"/>
                  <a:lumOff val="15000"/>
                </a:schemeClr>
              </a:solidFill>
              <a:latin typeface="+mn-ea"/>
              <a:sym typeface="+mn-ea"/>
            </a:endParaRPr>
          </a:p>
        </p:txBody>
      </p:sp>
      <p:sp>
        <p:nvSpPr>
          <p:cNvPr id="104905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云计算、大数据、物联网等新兴技术的快速发展，为计算机科学与人工智能行业提供了广阔的市场空间。</a:t>
            </a:r>
            <a:endParaRPr altLang="en-US" dirty="0" sz="1200" lang="zh-CN" spc="150">
              <a:solidFill>
                <a:schemeClr val="tx1">
                  <a:lumMod val="85000"/>
                  <a:lumOff val="15000"/>
                </a:schemeClr>
              </a:solidFill>
              <a:latin typeface="+mn-ea"/>
              <a:sym typeface="+mn-ea"/>
            </a:endParaRPr>
          </a:p>
        </p:txBody>
      </p:sp>
      <p:sp>
        <p:nvSpPr>
          <p:cNvPr id="104906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中国计算机科学与人工智能市场规模持续扩大，预计到2024年将达到XX亿元人民币，年复合增长率为XX%。</a:t>
            </a:r>
            <a:endParaRPr altLang="en-US" dirty="0" sz="1200" lang="zh-CN" spc="150">
              <a:solidFill>
                <a:schemeClr val="tx1">
                  <a:lumMod val="85000"/>
                  <a:lumOff val="15000"/>
                </a:schemeClr>
              </a:solidFill>
              <a:latin typeface="+mn-ea"/>
              <a:sym typeface="+mn-ea"/>
            </a:endParaRPr>
          </a:p>
        </p:txBody>
      </p:sp>
      <p:sp>
        <p:nvSpPr>
          <p:cNvPr id="104907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行业主要参与者</a:t>
            </a:r>
            <a:endParaRPr altLang="en-US" lang="zh-CN"/>
          </a:p>
        </p:txBody>
      </p:sp>
      <p:sp>
        <p:nvSpPr>
          <p:cNvPr id="104911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6" name="TextBox 2"/>
          <p:cNvSpPr txBox="1"/>
          <p:nvPr>
            <p:custDataLst>
              <p:tags r:id="rId3"/>
            </p:custDataLst>
          </p:nvPr>
        </p:nvSpPr>
        <p:spPr>
          <a:xfrm>
            <a:off x="708596" y="3030566"/>
            <a:ext cx="2303661" cy="186018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华为：全球领先的ICT解决方案供应商，涉及云计算、大数据、人工智能等领域。</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1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2" name="TextBox 2"/>
          <p:cNvSpPr txBox="1"/>
          <p:nvPr>
            <p:custDataLst>
              <p:tags r:id="rId6"/>
            </p:custDataLst>
          </p:nvPr>
        </p:nvSpPr>
        <p:spPr>
          <a:xfrm>
            <a:off x="3536878"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阿里巴巴：中国最大的互联网综合服务提供商之一，涉足电商、云计算、数字媒体等领域。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2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8" name="TextBox 2"/>
          <p:cNvSpPr txBox="1"/>
          <p:nvPr>
            <p:custDataLst>
              <p:tags r:id="rId9"/>
            </p:custDataLst>
          </p:nvPr>
        </p:nvSpPr>
        <p:spPr>
          <a:xfrm>
            <a:off x="6361937"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腾讯：中国最大的互联网综合服务提供商之一，涉足社交、游戏、广告、金融等领域。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3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百度：中国最大的搜索引擎服务提供商，涉足人工智能、自动驾驶等领域。</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行业技术发展现状与趋势</a:t>
            </a:r>
            <a:endParaRPr altLang="en-US" lang="zh-CN"/>
          </a:p>
        </p:txBody>
      </p:sp>
      <p:sp>
        <p:nvSpPr>
          <p:cNvPr id="1049174"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人工智能技术不断突破，应用场景越来越广泛。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边缘计算技术逐渐成熟，为人工智能应用提供了更高效、低延迟的计算支持。</a:t>
            </a:r>
            <a:endParaRPr dirty="0" sz="2000" err="1">
              <a:solidFill>
                <a:schemeClr val="tx1">
                  <a:lumMod val="75000"/>
                  <a:lumOff val="25000"/>
                </a:schemeClr>
              </a:solidFill>
              <a:latin typeface="+mn-ea"/>
              <a:ea typeface="+mn-ea"/>
              <a:cs typeface="+mn-ea"/>
              <a:sym typeface="+mn-lt"/>
            </a:endParaRPr>
          </a:p>
        </p:txBody>
      </p:sp>
      <p:sp>
        <p:nvSpPr>
          <p:cNvPr id="1049194"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00"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自然语言处理、计算机视觉等技术不断取得突破，为人工智能的发展提供了更多可能性。</a:t>
            </a:r>
            <a:endParaRPr dirty="0" sz="2000" err="1">
              <a:solidFill>
                <a:schemeClr val="tx1">
                  <a:lumMod val="75000"/>
                  <a:lumOff val="25000"/>
                </a:schemeClr>
              </a:solidFill>
              <a:latin typeface="+mn-ea"/>
              <a:ea typeface="+mn-ea"/>
              <a:cs typeface="+mn-ea"/>
              <a:sym typeface="+mn-lt"/>
            </a:endParaRPr>
          </a:p>
        </p:txBody>
      </p:sp>
      <p:sp>
        <p:nvSpPr>
          <p:cNvPr id="1049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云计算、大数据、物联网等技术在计算机科学与人工智能领域的应用日益深入。</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5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市场分析</a:t>
            </a:r>
            <a:endParaRPr altLang="en-US" dirty="0" lang="zh-CN">
              <a:solidFill>
                <a:schemeClr val="lt1">
                  <a:lumMod val="100000"/>
                </a:schemeClr>
              </a:solidFill>
            </a:endParaRPr>
          </a:p>
        </p:txBody>
      </p:sp>
      <p:sp>
        <p:nvSpPr>
          <p:cNvPr id="1049252"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94" name="标题 1"/>
          <p:cNvSpPr>
            <a:spLocks noGrp="1"/>
          </p:cNvSpPr>
          <p:nvPr>
            <p:ph type="title"/>
          </p:nvPr>
        </p:nvSpPr>
        <p:spPr/>
        <p:txBody>
          <a:bodyPr/>
          <a:p>
            <a:r>
              <a:rPr altLang="en-US" lang="zh-CN"/>
              <a:t>行业市场现状与特点</a:t>
            </a:r>
            <a:endParaRPr altLang="en-US" lang="zh-CN"/>
          </a:p>
        </p:txBody>
      </p:sp>
      <p:sp>
        <p:nvSpPr>
          <p:cNvPr id="104929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市场规模持续增长，成为全球经济增长的重要引擎</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市场竞争激烈，企业需要不断提升自身实力和创新能力</a:t>
            </a:r>
            <a:endParaRPr dirty="0" sz="2000" err="1">
              <a:solidFill>
                <a:schemeClr val="tx1">
                  <a:lumMod val="75000"/>
                  <a:lumOff val="25000"/>
                </a:schemeClr>
              </a:solidFill>
              <a:latin typeface="+mn-ea"/>
              <a:ea typeface="+mn-ea"/>
              <a:cs typeface="+mn-ea"/>
              <a:sym typeface="+mn-lt"/>
            </a:endParaRPr>
          </a:p>
        </p:txBody>
      </p:sp>
      <p:sp>
        <p:nvSpPr>
          <p:cNvPr id="104931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2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政策支持力度加大，为行业发展提供了有力保障</a:t>
            </a:r>
            <a:endParaRPr dirty="0" sz="2000" err="1">
              <a:solidFill>
                <a:schemeClr val="tx1">
                  <a:lumMod val="75000"/>
                  <a:lumOff val="25000"/>
                </a:schemeClr>
              </a:solidFill>
              <a:latin typeface="+mn-ea"/>
              <a:ea typeface="+mn-ea"/>
              <a:cs typeface="+mn-ea"/>
              <a:sym typeface="+mn-lt"/>
            </a:endParaRPr>
          </a:p>
        </p:txBody>
      </p:sp>
      <p:sp>
        <p:nvSpPr>
          <p:cNvPr id="10493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技术创新不断涌现，推动行业快速发展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行业市场需求分析</a:t>
            </a:r>
            <a:endParaRPr altLang="en-US" lang="zh-CN"/>
          </a:p>
        </p:txBody>
      </p:sp>
      <p:sp>
        <p:nvSpPr>
          <p:cNvPr id="104937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云计算技术的普及，推动了计算机科学与人工智能行业的发展，企业对于云服务的需求持续增长。</a:t>
            </a:r>
            <a:endParaRPr altLang="en-US" dirty="0" sz="1200" lang="zh-CN" spc="150">
              <a:solidFill>
                <a:schemeClr val="tx1">
                  <a:lumMod val="85000"/>
                  <a:lumOff val="15000"/>
                </a:schemeClr>
              </a:solidFill>
              <a:latin typeface="+mn-ea"/>
              <a:sym typeface="+mn-ea"/>
            </a:endParaRPr>
          </a:p>
        </p:txBody>
      </p:sp>
      <p:sp>
        <p:nvSpPr>
          <p:cNvPr id="104937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随着物联网、大数据等技术的广泛应用，计算机科学与人工智能行业在智慧城市、智能制造等领域的应用需求不断扩大。</a:t>
            </a:r>
            <a:endParaRPr altLang="en-US" dirty="0" sz="1200" lang="zh-CN" spc="150">
              <a:solidFill>
                <a:schemeClr val="tx1">
                  <a:lumMod val="85000"/>
                  <a:lumOff val="15000"/>
                </a:schemeClr>
              </a:solidFill>
              <a:latin typeface="+mn-ea"/>
              <a:sym typeface="+mn-ea"/>
            </a:endParaRPr>
          </a:p>
        </p:txBody>
      </p:sp>
      <p:sp>
        <p:nvSpPr>
          <p:cNvPr id="104938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人工智能技术在语音识别、自然语言处理、计算机视觉等领域的应用逐渐成熟，对于相关产品的市场需求也在逐渐增加。</a:t>
            </a:r>
            <a:endParaRPr altLang="en-US" dirty="0" sz="1200" lang="zh-CN" spc="150">
              <a:solidFill>
                <a:schemeClr val="tx1">
                  <a:lumMod val="85000"/>
                  <a:lumOff val="15000"/>
                </a:schemeClr>
              </a:solidFill>
              <a:latin typeface="+mn-ea"/>
              <a:sym typeface="+mn-ea"/>
            </a:endParaRPr>
          </a:p>
        </p:txBody>
      </p:sp>
      <p:sp>
        <p:nvSpPr>
          <p:cNvPr id="104938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网络安全问题日益严重，对于网络安全产品的需求也在逐渐增加，为计算机科学与人工智能行业提供了新的市场机会。</a:t>
            </a:r>
            <a:endParaRPr altLang="en-US" dirty="0" sz="1200" lang="zh-CN" spc="150">
              <a:solidFill>
                <a:schemeClr val="tx1">
                  <a:lumMod val="85000"/>
                  <a:lumOff val="15000"/>
                </a:schemeClr>
              </a:solidFill>
              <a:latin typeface="+mn-ea"/>
              <a:sym typeface="+mn-ea"/>
            </a:endParaRPr>
          </a:p>
        </p:txBody>
      </p:sp>
      <p:sp>
        <p:nvSpPr>
          <p:cNvPr id="104939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34" name="标题 1"/>
          <p:cNvSpPr>
            <a:spLocks noGrp="1"/>
          </p:cNvSpPr>
          <p:nvPr>
            <p:ph type="title"/>
          </p:nvPr>
        </p:nvSpPr>
        <p:spPr/>
        <p:txBody>
          <a:bodyPr/>
          <a:p>
            <a:r>
              <a:rPr altLang="en-US" lang="zh-CN"/>
              <a:t>行业市场竞争格局</a:t>
            </a:r>
            <a:endParaRPr altLang="en-US" lang="zh-CN"/>
          </a:p>
        </p:txBody>
      </p:sp>
      <p:sp>
        <p:nvSpPr>
          <p:cNvPr id="104943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国内外企业竞争情况</a:t>
            </a:r>
            <a:endParaRPr altLang="en-US" dirty="0" sz="2000" lang="zh-CN" spc="150">
              <a:solidFill>
                <a:schemeClr val="tx1">
                  <a:lumMod val="85000"/>
                  <a:lumOff val="15000"/>
                </a:schemeClr>
              </a:solidFill>
              <a:latin typeface="+mn-ea"/>
              <a:sym typeface="+mn-ea"/>
            </a:endParaRPr>
          </a:p>
        </p:txBody>
      </p:sp>
      <p:sp>
        <p:nvSpPr>
          <p:cNvPr id="104944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新兴技术对市场格局的影响</a:t>
            </a:r>
            <a:endParaRPr altLang="en-US" dirty="0" sz="2000" lang="zh-CN" spc="150">
              <a:solidFill>
                <a:schemeClr val="tx1">
                  <a:lumMod val="85000"/>
                  <a:lumOff val="15000"/>
                </a:schemeClr>
              </a:solidFill>
              <a:latin typeface="+mn-ea"/>
              <a:sym typeface="+mn-ea"/>
            </a:endParaRPr>
          </a:p>
        </p:txBody>
      </p:sp>
      <p:sp>
        <p:nvSpPr>
          <p:cNvPr id="104944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行业集中度与市场份额分布</a:t>
            </a:r>
            <a:endParaRPr altLang="en-US" dirty="0" sz="2000" lang="zh-CN" spc="150">
              <a:solidFill>
                <a:schemeClr val="tx1">
                  <a:lumMod val="85000"/>
                  <a:lumOff val="15000"/>
                </a:schemeClr>
              </a:solidFill>
              <a:latin typeface="+mn-ea"/>
              <a:sym typeface="+mn-ea"/>
            </a:endParaRPr>
          </a:p>
        </p:txBody>
      </p:sp>
      <p:sp>
        <p:nvSpPr>
          <p:cNvPr id="104945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未来竞争趋势与格局变化</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行业市场发展前景与趋势</a:t>
            </a:r>
            <a:endParaRPr altLang="en-US" lang="zh-CN"/>
          </a:p>
        </p:txBody>
      </p:sp>
      <p:sp>
        <p:nvSpPr>
          <p:cNvPr id="104949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云计算、边缘计算等技术将为计算机科学与人工智能行业提供更多应用场景和商业模式</a:t>
            </a:r>
            <a:endParaRPr altLang="zh-CN" dirty="0" lang="en-US">
              <a:solidFill>
                <a:schemeClr val="dk1">
                  <a:lumMod val="80000"/>
                  <a:lumOff val="20000"/>
                </a:schemeClr>
              </a:solidFill>
              <a:latin typeface="+mn-ea"/>
              <a:sym typeface="+mn-ea"/>
            </a:endParaRPr>
          </a:p>
        </p:txBody>
      </p:sp>
      <p:sp>
        <p:nvSpPr>
          <p:cNvPr id="104950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人工智能技术不断突破，行业市场将迎来更大发展空间</a:t>
            </a:r>
            <a:endParaRPr altLang="en-US" dirty="0" sz="1600" lang="zh-CN">
              <a:solidFill>
                <a:schemeClr val="dk1">
                  <a:lumMod val="80000"/>
                  <a:lumOff val="20000"/>
                </a:schemeClr>
              </a:solidFill>
              <a:latin typeface="+mn-ea"/>
              <a:sym typeface="+mn-ea"/>
            </a:endParaRPr>
          </a:p>
        </p:txBody>
      </p:sp>
      <p:sp>
        <p:nvSpPr>
          <p:cNvPr id="104951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5G、物联网等技术的普及将进一步推动计算机科学与人工智能行业的发展</a:t>
            </a:r>
            <a:endParaRPr altLang="en-US" dirty="0" sz="1600" lang="zh-CN">
              <a:solidFill>
                <a:schemeClr val="dk1">
                  <a:lumMod val="80000"/>
                  <a:lumOff val="20000"/>
                </a:schemeClr>
              </a:solidFill>
              <a:latin typeface="+mn-ea"/>
              <a:sym typeface="+mn-ea"/>
            </a:endParaRPr>
          </a:p>
        </p:txBody>
      </p:sp>
      <p:sp>
        <p:nvSpPr>
          <p:cNvPr id="104952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行业市场竞争格局将进一步加剧，但也将促进企业不断创新和提升自身竞争力</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6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投资机会探究</a:t>
            </a:r>
            <a:endParaRPr altLang="en-US" dirty="0" lang="zh-CN">
              <a:solidFill>
                <a:schemeClr val="lt1">
                  <a:lumMod val="100000"/>
                </a:schemeClr>
              </a:solidFill>
            </a:endParaRPr>
          </a:p>
        </p:txBody>
      </p:sp>
      <p:sp>
        <p:nvSpPr>
          <p:cNvPr id="1049568"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10" name="标题 1"/>
          <p:cNvSpPr>
            <a:spLocks noGrp="1"/>
          </p:cNvSpPr>
          <p:nvPr>
            <p:ph type="title"/>
          </p:nvPr>
        </p:nvSpPr>
        <p:spPr/>
        <p:txBody>
          <a:bodyPr/>
          <a:p>
            <a:r>
              <a:rPr altLang="en-US" lang="zh-CN"/>
              <a:t>行业投资现状与特点</a:t>
            </a:r>
            <a:endParaRPr altLang="en-US" lang="zh-CN"/>
          </a:p>
        </p:txBody>
      </p:sp>
      <p:sp>
        <p:nvSpPr>
          <p:cNvPr id="104961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投资特点：投资者更加关注技术创新和商业应用，对初创企业的支持力度加大。</a:t>
            </a:r>
            <a:endParaRPr altLang="zh-CN" dirty="0" lang="en-US">
              <a:solidFill>
                <a:schemeClr val="dk1">
                  <a:lumMod val="80000"/>
                  <a:lumOff val="20000"/>
                </a:schemeClr>
              </a:solidFill>
              <a:latin typeface="+mn-ea"/>
              <a:sym typeface="+mn-ea"/>
            </a:endParaRPr>
          </a:p>
        </p:txBody>
      </p:sp>
      <p:sp>
        <p:nvSpPr>
          <p:cNvPr id="104962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投资规模：随着计算机科学与人工智能技术的快速发展，行业投资规模不断扩大。</a:t>
            </a:r>
            <a:endParaRPr altLang="en-US" dirty="0" lang="zh-CN">
              <a:solidFill>
                <a:schemeClr val="dk1">
                  <a:lumMod val="80000"/>
                  <a:lumOff val="20000"/>
                </a:schemeClr>
              </a:solidFill>
              <a:latin typeface="+mn-ea"/>
              <a:sym typeface="+mn-ea"/>
            </a:endParaRPr>
          </a:p>
        </p:txBody>
      </p:sp>
      <p:sp>
        <p:nvSpPr>
          <p:cNvPr id="104962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投资领域：主要集中在机器学习、自然语言处理、计算机视觉等领域。</a:t>
            </a:r>
            <a:endParaRPr altLang="en-US" dirty="0" lang="zh-CN">
              <a:solidFill>
                <a:schemeClr val="dk1">
                  <a:lumMod val="80000"/>
                  <a:lumOff val="20000"/>
                </a:schemeClr>
              </a:solidFill>
              <a:latin typeface="+mn-ea"/>
              <a:sym typeface="+mn-ea"/>
            </a:endParaRPr>
          </a:p>
        </p:txBody>
      </p:sp>
      <p:sp>
        <p:nvSpPr>
          <p:cNvPr id="104963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投资风险：技术更新快，市场竞争激烈，投资者需具备较高的风险承受能力。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80" name="标题 1"/>
          <p:cNvSpPr>
            <a:spLocks noGrp="1"/>
          </p:cNvSpPr>
          <p:nvPr>
            <p:ph type="title"/>
          </p:nvPr>
        </p:nvSpPr>
        <p:spPr/>
        <p:txBody>
          <a:bodyPr/>
          <a:p>
            <a:r>
              <a:rPr altLang="en-US" lang="zh-CN"/>
              <a:t>行业投资机会分析</a:t>
            </a:r>
            <a:endParaRPr altLang="en-US" lang="zh-CN"/>
          </a:p>
        </p:txBody>
      </p:sp>
      <p:sp>
        <p:nvSpPr>
          <p:cNvPr id="1049682"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4"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686"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云计算：随着企业数字化转型的需求增加，云计算市场将进一步扩大，投资机会显现。</a:t>
            </a:r>
            <a:endParaRPr altLang="en-US" dirty="0" sz="2000" lang="zh-CN" spc="200">
              <a:solidFill>
                <a:schemeClr val="tx1">
                  <a:lumMod val="85000"/>
                  <a:lumOff val="15000"/>
                </a:schemeClr>
              </a:solidFill>
              <a:latin typeface="+mn-ea"/>
              <a:sym typeface="+mn-ea"/>
            </a:endParaRPr>
          </a:p>
        </p:txBody>
      </p:sp>
      <p:sp>
        <p:nvSpPr>
          <p:cNvPr id="1049688"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0"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92"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人工智能：随着技术的不断进步，AI应用场景将更加广泛，投资潜力巨大。</a:t>
            </a:r>
            <a:endParaRPr altLang="en-US" dirty="0" sz="2000" lang="zh-CN" spc="200">
              <a:solidFill>
                <a:schemeClr val="tx1">
                  <a:lumMod val="85000"/>
                  <a:lumOff val="15000"/>
                </a:schemeClr>
              </a:solidFill>
              <a:latin typeface="+mn-ea"/>
              <a:sym typeface="+mn-ea"/>
            </a:endParaRPr>
          </a:p>
        </p:txBody>
      </p:sp>
      <p:sp>
        <p:nvSpPr>
          <p:cNvPr id="1049694"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6"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98"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区块链：在金融、物流等领域具有广泛应用前景，值得关注。</a:t>
            </a:r>
            <a:endParaRPr altLang="en-US" dirty="0" sz="2000" lang="zh-CN" spc="200">
              <a:solidFill>
                <a:schemeClr val="tx1">
                  <a:lumMod val="85000"/>
                  <a:lumOff val="15000"/>
                </a:schemeClr>
              </a:solidFill>
              <a:latin typeface="+mn-ea"/>
              <a:sym typeface="+mn-ea"/>
            </a:endParaRPr>
          </a:p>
        </p:txBody>
      </p:sp>
      <p:sp>
        <p:nvSpPr>
          <p:cNvPr id="1049700"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2"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704"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物联网：在智能家居、智能交通等领域有广泛应用，投资机会众多。</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742" name="标题 1"/>
          <p:cNvSpPr>
            <a:spLocks noGrp="1"/>
          </p:cNvSpPr>
          <p:nvPr>
            <p:ph type="title"/>
          </p:nvPr>
        </p:nvSpPr>
        <p:spPr/>
        <p:txBody>
          <a:bodyPr/>
          <a:p>
            <a:r>
              <a:rPr altLang="en-US" lang="zh-CN"/>
              <a:t>行业投资风险与挑战</a:t>
            </a:r>
            <a:endParaRPr altLang="en-US" lang="zh-CN"/>
          </a:p>
        </p:txBody>
      </p:sp>
      <p:sp>
        <p:nvSpPr>
          <p:cNvPr id="104974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4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技术更新迭代迅速，需要不断跟进和适应</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5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5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市场竞争激烈，需要具备核心竞争力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5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5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法律法规和政策环境的不确定性，需要关注政策变化和合规性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6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6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数据安全和隐私保护问题，需要加强数据管理和安全防护</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04" name="标题 1"/>
          <p:cNvSpPr>
            <a:spLocks noGrp="1"/>
          </p:cNvSpPr>
          <p:nvPr>
            <p:ph type="title"/>
          </p:nvPr>
        </p:nvSpPr>
        <p:spPr/>
        <p:txBody>
          <a:bodyPr/>
          <a:p>
            <a:r>
              <a:rPr altLang="en-US" lang="zh-CN"/>
              <a:t>行业投资策略与建议</a:t>
            </a:r>
            <a:endParaRPr altLang="en-US" lang="zh-CN"/>
          </a:p>
        </p:txBody>
      </p:sp>
      <p:sp>
        <p:nvSpPr>
          <p:cNvPr id="1049806"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08"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10"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2"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4"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投资组合多样化以降低风险</a:t>
            </a:r>
            <a:endParaRPr altLang="en-US" dirty="0" sz="1200" lang="zh-CN" spc="150">
              <a:solidFill>
                <a:srgbClr val="FFFFFF"/>
              </a:solidFill>
              <a:latin typeface="+mn-ea"/>
              <a:sym typeface="+mn-ea"/>
            </a:endParaRPr>
          </a:p>
        </p:txBody>
      </p:sp>
      <p:sp>
        <p:nvSpPr>
          <p:cNvPr id="1049816"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8"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0"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关注市场需求与消费者行为变化</a:t>
            </a:r>
            <a:endParaRPr altLang="en-US" dirty="0" sz="1200" lang="zh-CN" spc="150">
              <a:solidFill>
                <a:schemeClr val="tx1">
                  <a:lumMod val="65000"/>
                  <a:lumOff val="35000"/>
                </a:schemeClr>
              </a:solidFill>
              <a:latin typeface="+mn-ea"/>
              <a:sym typeface="+mn-ea"/>
            </a:endParaRPr>
          </a:p>
        </p:txBody>
      </p:sp>
      <p:sp>
        <p:nvSpPr>
          <p:cNvPr id="1049822"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4"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6"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分析政策与法规对行业发展的影响</a:t>
            </a:r>
            <a:endParaRPr altLang="en-US" dirty="0" sz="1200" lang="zh-CN" spc="150">
              <a:solidFill>
                <a:srgbClr val="FFFFFF"/>
              </a:solidFill>
              <a:latin typeface="+mn-ea"/>
              <a:sym typeface="+mn-ea"/>
            </a:endParaRPr>
          </a:p>
        </p:txBody>
      </p:sp>
      <p:sp>
        <p:nvSpPr>
          <p:cNvPr id="1049828"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0"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2"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关注技术创新与研发能力强的企业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7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企业案例研究</a:t>
            </a:r>
            <a:endParaRPr altLang="en-US" dirty="0" lang="zh-CN">
              <a:solidFill>
                <a:schemeClr val="lt1">
                  <a:lumMod val="100000"/>
                </a:schemeClr>
              </a:solidFill>
            </a:endParaRPr>
          </a:p>
        </p:txBody>
      </p:sp>
      <p:sp>
        <p:nvSpPr>
          <p:cNvPr id="1049872"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14" name="标题 1"/>
          <p:cNvSpPr>
            <a:spLocks noGrp="1"/>
          </p:cNvSpPr>
          <p:nvPr>
            <p:ph type="title"/>
          </p:nvPr>
        </p:nvSpPr>
        <p:spPr/>
        <p:txBody>
          <a:bodyPr/>
          <a:p>
            <a:r>
              <a:rPr altLang="en-US" lang="zh-CN"/>
              <a:t>成功企业案例分析</a:t>
            </a:r>
            <a:endParaRPr altLang="en-US" lang="zh-CN"/>
          </a:p>
        </p:txBody>
      </p:sp>
      <p:sp>
        <p:nvSpPr>
          <p:cNvPr id="10499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微软：凭借其在人工智能领域的领先地位，微软在2024年实现了显著增长。</a:t>
            </a:r>
            <a:endParaRPr altLang="en-US" dirty="0" sz="2000" lang="zh-CN" spc="150">
              <a:solidFill>
                <a:schemeClr val="tx1">
                  <a:lumMod val="85000"/>
                  <a:lumOff val="15000"/>
                </a:schemeClr>
              </a:solidFill>
              <a:latin typeface="+mn-ea"/>
              <a:sym typeface="+mn-ea"/>
            </a:endParaRPr>
          </a:p>
        </p:txBody>
      </p:sp>
      <p:sp>
        <p:nvSpPr>
          <p:cNvPr id="10499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谷歌：谷歌在自然语言处理和机器学习方面取得了重大突破，推动了其人工智能业务的发展。</a:t>
            </a:r>
            <a:endParaRPr altLang="en-US" dirty="0" sz="2000" lang="zh-CN" spc="150">
              <a:solidFill>
                <a:schemeClr val="tx1">
                  <a:lumMod val="85000"/>
                  <a:lumOff val="15000"/>
                </a:schemeClr>
              </a:solidFill>
              <a:latin typeface="+mn-ea"/>
              <a:sym typeface="+mn-ea"/>
            </a:endParaRPr>
          </a:p>
        </p:txBody>
      </p:sp>
      <p:sp>
        <p:nvSpPr>
          <p:cNvPr id="10499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亚马逊：亚马逊凭借其在云计算和电子商务领域的优势，成功地将其人工智能技术应用于多个领域。</a:t>
            </a:r>
            <a:endParaRPr altLang="en-US" dirty="0" sz="2000" lang="zh-CN" spc="150">
              <a:solidFill>
                <a:schemeClr val="tx1">
                  <a:lumMod val="85000"/>
                  <a:lumOff val="15000"/>
                </a:schemeClr>
              </a:solidFill>
              <a:latin typeface="+mn-ea"/>
              <a:sym typeface="+mn-ea"/>
            </a:endParaRPr>
          </a:p>
        </p:txBody>
      </p:sp>
      <p:sp>
        <p:nvSpPr>
          <p:cNvPr id="10499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特斯拉：特斯拉在自动驾驶和智能车辆领域取得了重大进展，成为人工智能技术在汽车行业的成功应用案例。</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76" name="标题 1"/>
          <p:cNvSpPr>
            <a:spLocks noGrp="1"/>
          </p:cNvSpPr>
          <p:nvPr>
            <p:ph type="title"/>
          </p:nvPr>
        </p:nvSpPr>
        <p:spPr/>
        <p:txBody>
          <a:bodyPr/>
          <a:p>
            <a:r>
              <a:rPr altLang="en-US" lang="zh-CN"/>
              <a:t>企业创新与差异化竞争策略</a:t>
            </a:r>
            <a:endParaRPr altLang="en-US" lang="zh-CN"/>
          </a:p>
        </p:txBody>
      </p:sp>
      <p:sp>
        <p:nvSpPr>
          <p:cNvPr id="104997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案例企业：华为</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差异化竞争：自研芯片与操作系统</a:t>
            </a:r>
            <a:endParaRPr dirty="0" sz="2000" err="1">
              <a:solidFill>
                <a:schemeClr val="tx1">
                  <a:lumMod val="75000"/>
                  <a:lumOff val="25000"/>
                </a:schemeClr>
              </a:solidFill>
              <a:latin typeface="+mn-ea"/>
              <a:ea typeface="+mn-ea"/>
              <a:cs typeface="+mn-ea"/>
              <a:sym typeface="+mn-lt"/>
            </a:endParaRPr>
          </a:p>
        </p:txBody>
      </p:sp>
      <p:sp>
        <p:nvSpPr>
          <p:cNvPr id="104999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0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市场表现：全球市场份额持续增长</a:t>
            </a:r>
            <a:endParaRPr dirty="0" sz="2000" err="1">
              <a:solidFill>
                <a:schemeClr val="tx1">
                  <a:lumMod val="75000"/>
                  <a:lumOff val="25000"/>
                </a:schemeClr>
              </a:solidFill>
              <a:latin typeface="+mn-ea"/>
              <a:ea typeface="+mn-ea"/>
              <a:cs typeface="+mn-ea"/>
              <a:sym typeface="+mn-lt"/>
            </a:endParaRPr>
          </a:p>
        </p:txBody>
      </p:sp>
      <p:sp>
        <p:nvSpPr>
          <p:cNvPr id="1050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创新点：5G技术领先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54" name="标题 1"/>
          <p:cNvSpPr>
            <a:spLocks noGrp="1"/>
          </p:cNvSpPr>
          <p:nvPr>
            <p:ph type="title"/>
          </p:nvPr>
        </p:nvSpPr>
        <p:spPr/>
        <p:txBody>
          <a:bodyPr/>
          <a:p>
            <a:r>
              <a:rPr altLang="en-US" lang="zh-CN"/>
              <a:t>企业经营管理经验与教训</a:t>
            </a:r>
            <a:endParaRPr altLang="en-US" lang="zh-CN"/>
          </a:p>
        </p:txBody>
      </p:sp>
      <p:sp>
        <p:nvSpPr>
          <p:cNvPr id="1050056"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重视技术创新和研发，不断推出新产品和服务，以满足市场需求。</a:t>
            </a:r>
            <a:endParaRPr altLang="en-US" dirty="0" sz="1200" lang="zh-CN" spc="150">
              <a:solidFill>
                <a:schemeClr val="tx1">
                  <a:lumMod val="65000"/>
                  <a:lumOff val="35000"/>
                </a:schemeClr>
              </a:solidFill>
              <a:latin typeface="+mn-ea"/>
              <a:sym typeface="+mn-ea"/>
            </a:endParaRPr>
          </a:p>
        </p:txBody>
      </p:sp>
      <p:sp>
        <p:nvSpPr>
          <p:cNvPr id="1050058"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加强人才培养和引进，建立完善的人才激励机制，提高员工的工作积极性和创造力。</a:t>
            </a:r>
            <a:endParaRPr altLang="en-US" dirty="0" sz="1200" lang="zh-CN" spc="150">
              <a:solidFill>
                <a:schemeClr val="tx1">
                  <a:lumMod val="65000"/>
                  <a:lumOff val="35000"/>
                </a:schemeClr>
              </a:solidFill>
              <a:latin typeface="+mn-ea"/>
              <a:sym typeface="+mn-ea"/>
            </a:endParaRPr>
          </a:p>
        </p:txBody>
      </p:sp>
      <p:sp>
        <p:nvSpPr>
          <p:cNvPr id="1050060"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注重企业品牌建设和市场营销，提高企业知名度和美誉度，增强企业竞争力。</a:t>
            </a:r>
            <a:endParaRPr altLang="en-US" dirty="0" sz="1200" lang="zh-CN" spc="150">
              <a:solidFill>
                <a:schemeClr val="tx1">
                  <a:lumMod val="65000"/>
                  <a:lumOff val="35000"/>
                </a:schemeClr>
              </a:solidFill>
              <a:latin typeface="+mn-ea"/>
              <a:sym typeface="+mn-ea"/>
            </a:endParaRPr>
          </a:p>
        </p:txBody>
      </p:sp>
      <p:sp>
        <p:nvSpPr>
          <p:cNvPr id="1050062"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加强企业合作和产业链整合，降低成本、提高效率、实现共赢。</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00" name="标题 1"/>
          <p:cNvSpPr>
            <a:spLocks noGrp="1"/>
          </p:cNvSpPr>
          <p:nvPr>
            <p:ph type="title"/>
          </p:nvPr>
        </p:nvSpPr>
        <p:spPr/>
        <p:txBody>
          <a:bodyPr/>
          <a:p>
            <a:r>
              <a:rPr altLang="en-US" lang="zh-CN"/>
              <a:t>企业未来发展展望与规划</a:t>
            </a:r>
            <a:endParaRPr altLang="en-US" lang="zh-CN"/>
          </a:p>
        </p:txBody>
      </p:sp>
      <p:sp>
        <p:nvSpPr>
          <p:cNvPr id="105010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6"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持续投入研发，保持技术领先</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0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2"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拓展应用场景，挖掘市场潜力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1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加强产学研合作，培养人才队伍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2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关注政策走向，应对行业变化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6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政策环境与监管</a:t>
            </a:r>
            <a:endParaRPr altLang="en-US" dirty="0" lang="zh-CN">
              <a:solidFill>
                <a:schemeClr val="lt1">
                  <a:lumMod val="100000"/>
                </a:schemeClr>
              </a:solidFill>
            </a:endParaRPr>
          </a:p>
        </p:txBody>
      </p:sp>
      <p:sp>
        <p:nvSpPr>
          <p:cNvPr id="1050164"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206" name="标题 1"/>
          <p:cNvSpPr>
            <a:spLocks noGrp="1"/>
          </p:cNvSpPr>
          <p:nvPr>
            <p:ph type="title"/>
          </p:nvPr>
        </p:nvSpPr>
        <p:spPr/>
        <p:txBody>
          <a:bodyPr/>
          <a:p>
            <a:r>
              <a:rPr altLang="en-US" lang="zh-CN"/>
              <a:t>行业政策环境分析</a:t>
            </a:r>
            <a:endParaRPr altLang="en-US" lang="zh-CN"/>
          </a:p>
        </p:txBody>
      </p:sp>
      <p:sp>
        <p:nvSpPr>
          <p:cNvPr id="105020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标准化建设：政府加强了计算机科学与人工智能行业的标准化建设，制定了一系列标准，规范了行业的发展。</a:t>
            </a:r>
            <a:endParaRPr altLang="zh-CN" dirty="0" lang="en-US">
              <a:solidFill>
                <a:schemeClr val="dk1">
                  <a:lumMod val="80000"/>
                  <a:lumOff val="20000"/>
                </a:schemeClr>
              </a:solidFill>
              <a:latin typeface="+mn-ea"/>
              <a:sym typeface="+mn-ea"/>
            </a:endParaRPr>
          </a:p>
        </p:txBody>
      </p:sp>
      <p:sp>
        <p:nvSpPr>
          <p:cNvPr id="105021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政策支持：国家出台了一系列政策，鼓励计算机科学与人工智能行业的发展，推动技术创新和应用落地。</a:t>
            </a:r>
            <a:endParaRPr altLang="en-US" dirty="0" lang="zh-CN">
              <a:solidFill>
                <a:schemeClr val="dk1">
                  <a:lumMod val="80000"/>
                  <a:lumOff val="20000"/>
                </a:schemeClr>
              </a:solidFill>
              <a:latin typeface="+mn-ea"/>
              <a:sym typeface="+mn-ea"/>
            </a:endParaRPr>
          </a:p>
        </p:txBody>
      </p:sp>
      <p:sp>
        <p:nvSpPr>
          <p:cNvPr id="105022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监管措施：政府对计算机科学与人工智能行业实施了严格的监管，以确保行业的健康发展，防止技术滥用和侵犯用户隐私等问题。</a:t>
            </a:r>
            <a:endParaRPr altLang="en-US" dirty="0" lang="zh-CN">
              <a:solidFill>
                <a:schemeClr val="dk1">
                  <a:lumMod val="80000"/>
                  <a:lumOff val="20000"/>
                </a:schemeClr>
              </a:solidFill>
              <a:latin typeface="+mn-ea"/>
              <a:sym typeface="+mn-ea"/>
            </a:endParaRPr>
          </a:p>
        </p:txBody>
      </p:sp>
      <p:sp>
        <p:nvSpPr>
          <p:cNvPr id="105023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国际合作：政府积极推动计算机科学与人工智能行业的国际合作，加强与国际同行的交流和合作，共同推动全球计算机科学与人工智能行业的发展。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76" name="标题 1"/>
          <p:cNvSpPr>
            <a:spLocks noGrp="1"/>
          </p:cNvSpPr>
          <p:nvPr>
            <p:ph type="title"/>
          </p:nvPr>
        </p:nvSpPr>
        <p:spPr/>
        <p:txBody>
          <a:bodyPr/>
          <a:p>
            <a:r>
              <a:rPr altLang="en-US" lang="zh-CN"/>
              <a:t>行业监管体制与政策法规</a:t>
            </a:r>
            <a:endParaRPr altLang="en-US" lang="zh-CN"/>
          </a:p>
        </p:txBody>
      </p:sp>
      <p:sp>
        <p:nvSpPr>
          <p:cNvPr id="105027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8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监管机构：国家互联网信息办公室、工业和信息化部等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8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8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政策法规：《中华人民共和国网络安全法》、《互联网信息服务管理办法》等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9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9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监管重点：数据安全、个人信息保护、反不正当竞争等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9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9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政策影响：促进技术创新、推动行业健康发展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338" name="标题 1"/>
          <p:cNvSpPr>
            <a:spLocks noGrp="1"/>
          </p:cNvSpPr>
          <p:nvPr>
            <p:ph type="title"/>
          </p:nvPr>
        </p:nvSpPr>
        <p:spPr/>
        <p:txBody>
          <a:bodyPr/>
          <a:p>
            <a:r>
              <a:rPr altLang="en-US" lang="zh-CN"/>
              <a:t>行业政策影响与发展机遇</a:t>
            </a:r>
            <a:endParaRPr altLang="en-US" lang="zh-CN"/>
          </a:p>
        </p:txBody>
      </p:sp>
      <p:sp>
        <p:nvSpPr>
          <p:cNvPr id="1050340"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42"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44"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6"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8"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行业政策对投资机会的影响与建议</a:t>
            </a:r>
            <a:endParaRPr altLang="en-US" dirty="0" sz="1200" lang="zh-CN" spc="150">
              <a:solidFill>
                <a:srgbClr val="FFFFFF"/>
              </a:solidFill>
              <a:latin typeface="+mn-ea"/>
              <a:sym typeface="+mn-ea"/>
            </a:endParaRPr>
          </a:p>
        </p:txBody>
      </p:sp>
      <p:sp>
        <p:nvSpPr>
          <p:cNvPr id="1050350"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2"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4"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政策变化带来的发展机遇与挑战</a:t>
            </a:r>
            <a:endParaRPr altLang="en-US" dirty="0" sz="1200" lang="zh-CN" spc="150">
              <a:solidFill>
                <a:schemeClr val="tx1">
                  <a:lumMod val="65000"/>
                  <a:lumOff val="35000"/>
                </a:schemeClr>
              </a:solidFill>
              <a:latin typeface="+mn-ea"/>
              <a:sym typeface="+mn-ea"/>
            </a:endParaRPr>
          </a:p>
        </p:txBody>
      </p:sp>
      <p:sp>
        <p:nvSpPr>
          <p:cNvPr id="1050356"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8"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0"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政策监管对行业发展的推动作用</a:t>
            </a:r>
            <a:endParaRPr altLang="en-US" dirty="0" sz="1200" lang="zh-CN" spc="150">
              <a:solidFill>
                <a:srgbClr val="FFFFFF"/>
              </a:solidFill>
              <a:latin typeface="+mn-ea"/>
              <a:sym typeface="+mn-ea"/>
            </a:endParaRPr>
          </a:p>
        </p:txBody>
      </p:sp>
      <p:sp>
        <p:nvSpPr>
          <p:cNvPr id="1050362"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4"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6"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政策环境对计算机科学与人工智能行业的影响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404" name="标题 1"/>
          <p:cNvSpPr>
            <a:spLocks noGrp="1"/>
          </p:cNvSpPr>
          <p:nvPr>
            <p:ph type="title"/>
          </p:nvPr>
        </p:nvSpPr>
        <p:spPr/>
        <p:txBody>
          <a:bodyPr/>
          <a:p>
            <a:r>
              <a:rPr altLang="en-US" lang="zh-CN"/>
              <a:t>行业政策建议与展望</a:t>
            </a:r>
            <a:endParaRPr altLang="en-US" lang="zh-CN"/>
          </a:p>
        </p:txBody>
      </p:sp>
      <p:sp>
        <p:nvSpPr>
          <p:cNvPr id="10504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政策建议：针对行业发展的政策建议，如加强人才培养、促进技术创新等</a:t>
            </a:r>
            <a:endParaRPr altLang="zh-CN" dirty="0" sz="1600" lang="en-US">
              <a:solidFill>
                <a:schemeClr val="dk1">
                  <a:lumMod val="80000"/>
                  <a:lumOff val="20000"/>
                </a:schemeClr>
              </a:solidFill>
              <a:latin typeface="+mn-ea"/>
              <a:sym typeface="+mn-ea"/>
            </a:endParaRPr>
          </a:p>
        </p:txBody>
      </p:sp>
      <p:sp>
        <p:nvSpPr>
          <p:cNvPr id="10504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政策环境分析：当前计算机科学与人工智能行业的政策环境及其对市场的影响</a:t>
            </a:r>
            <a:endParaRPr altLang="en-US" dirty="0" sz="1600" lang="zh-CN">
              <a:solidFill>
                <a:schemeClr val="dk1">
                  <a:lumMod val="80000"/>
                  <a:lumOff val="20000"/>
                </a:schemeClr>
              </a:solidFill>
              <a:latin typeface="+mn-ea"/>
              <a:sym typeface="+mn-ea"/>
            </a:endParaRPr>
          </a:p>
        </p:txBody>
      </p:sp>
      <p:sp>
        <p:nvSpPr>
          <p:cNvPr id="10504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监管措施：针对该行业的监管措施和法规，以及未来可能的监管趋势</a:t>
            </a:r>
            <a:endParaRPr altLang="en-US" dirty="0" sz="1600" lang="zh-CN">
              <a:solidFill>
                <a:schemeClr val="dk1">
                  <a:lumMod val="80000"/>
                  <a:lumOff val="20000"/>
                </a:schemeClr>
              </a:solidFill>
              <a:latin typeface="+mn-ea"/>
              <a:sym typeface="+mn-ea"/>
            </a:endParaRPr>
          </a:p>
        </p:txBody>
      </p:sp>
      <p:sp>
        <p:nvSpPr>
          <p:cNvPr id="10504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未来展望：对计算机科学与人工智能行业未来的发展趋势和政策走向进行预测和分析</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47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结论与建议</a:t>
            </a:r>
            <a:endParaRPr altLang="en-US" dirty="0" lang="zh-CN">
              <a:solidFill>
                <a:schemeClr val="lt1">
                  <a:lumMod val="100000"/>
                </a:schemeClr>
              </a:solidFill>
            </a:endParaRPr>
          </a:p>
        </p:txBody>
      </p:sp>
      <p:sp>
        <p:nvSpPr>
          <p:cNvPr id="1050476"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518" name="标题 1"/>
          <p:cNvSpPr>
            <a:spLocks noGrp="1"/>
          </p:cNvSpPr>
          <p:nvPr>
            <p:ph type="title"/>
          </p:nvPr>
        </p:nvSpPr>
        <p:spPr/>
        <p:txBody>
          <a:bodyPr/>
          <a:p>
            <a:r>
              <a:rPr altLang="en-US" lang="zh-CN"/>
              <a:t>行业发展趋势总结</a:t>
            </a:r>
            <a:endParaRPr altLang="en-US" lang="zh-CN"/>
          </a:p>
        </p:txBody>
      </p:sp>
      <p:sp>
        <p:nvSpPr>
          <p:cNvPr id="1050520"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22"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524"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人工智能技术不断突破，推动计算机科学与人工智能行业快速发展。</a:t>
            </a:r>
            <a:endParaRPr altLang="en-US" dirty="0" sz="2000" lang="zh-CN" spc="200">
              <a:solidFill>
                <a:schemeClr val="tx1">
                  <a:lumMod val="85000"/>
                  <a:lumOff val="15000"/>
                </a:schemeClr>
              </a:solidFill>
              <a:latin typeface="+mn-ea"/>
              <a:sym typeface="+mn-ea"/>
            </a:endParaRPr>
          </a:p>
        </p:txBody>
      </p:sp>
      <p:sp>
        <p:nvSpPr>
          <p:cNvPr id="1050526"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28"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30"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云计算、大数据、物联网等技术的融合应用，为行业发展带来新的机遇和挑战。</a:t>
            </a:r>
            <a:endParaRPr altLang="en-US" dirty="0" sz="2000" lang="zh-CN" spc="200">
              <a:solidFill>
                <a:schemeClr val="tx1">
                  <a:lumMod val="85000"/>
                  <a:lumOff val="15000"/>
                </a:schemeClr>
              </a:solidFill>
              <a:latin typeface="+mn-ea"/>
              <a:sym typeface="+mn-ea"/>
            </a:endParaRPr>
          </a:p>
        </p:txBody>
      </p:sp>
      <p:sp>
        <p:nvSpPr>
          <p:cNvPr id="1050532"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34"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36"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行业市场竞争格局日益激烈，企业需要加强技术创新和人才培养，提高核心竞争力。</a:t>
            </a:r>
            <a:endParaRPr altLang="en-US" dirty="0" sz="2000" lang="zh-CN" spc="200">
              <a:solidFill>
                <a:schemeClr val="tx1">
                  <a:lumMod val="85000"/>
                  <a:lumOff val="15000"/>
                </a:schemeClr>
              </a:solidFill>
              <a:latin typeface="+mn-ea"/>
              <a:sym typeface="+mn-ea"/>
            </a:endParaRPr>
          </a:p>
        </p:txBody>
      </p:sp>
      <p:sp>
        <p:nvSpPr>
          <p:cNvPr id="1050538"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40"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42"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政府政策支持力度加大，为行业发展提供了有力保障。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行业发展机遇与挑战并存</a:t>
            </a:r>
            <a:endParaRPr altLang="en-US" lang="zh-CN"/>
          </a:p>
        </p:txBody>
      </p:sp>
      <p:sp>
        <p:nvSpPr>
          <p:cNvPr id="1050582"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4"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6"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8"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0"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2"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94"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6"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8"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建议：企业应抓住机遇，积极应对挑战，加强技术研发与创新，提高数据安全与隐私保护能力，加强人才培养与引进。</a:t>
            </a:r>
            <a:endParaRPr altLang="en-US" dirty="0" sz="2400" lang="zh-CN">
              <a:latin typeface="+mn-ea"/>
              <a:ea typeface="+mn-ea"/>
            </a:endParaRPr>
          </a:p>
        </p:txBody>
      </p:sp>
      <p:sp>
        <p:nvSpPr>
          <p:cNvPr id="1050600"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结论：计算机科学与人工智能行业的发展前景广阔，但需要各方共同努力，共同推动行业的健康发展。</a:t>
            </a:r>
            <a:endParaRPr altLang="en-US" dirty="0" sz="2400" lang="zh-CN">
              <a:latin typeface="+mn-ea"/>
              <a:ea typeface="+mn-ea"/>
            </a:endParaRPr>
          </a:p>
        </p:txBody>
      </p:sp>
      <p:sp>
        <p:nvSpPr>
          <p:cNvPr id="1050602"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机遇：随着技术的不断进步，计算机科学与人工智能行业将迎来更多的发展机遇，如更广泛的应用场景、更深入的研究领域等。</a:t>
            </a:r>
            <a:endParaRPr altLang="en-US" dirty="0" sz="2400" lang="zh-CN">
              <a:latin typeface="+mn-ea"/>
              <a:ea typeface="+mn-ea"/>
            </a:endParaRPr>
          </a:p>
        </p:txBody>
      </p:sp>
      <p:sp>
        <p:nvSpPr>
          <p:cNvPr id="1050604"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挑战：同时，该行业也面临着诸多挑战，如技术更新换代快、数据安全与隐私保护问题、人才短缺等。</a:t>
            </a:r>
            <a:endParaRPr altLang="en-US" dirty="0" sz="2400" lang="zh-CN">
              <a:latin typeface="+mn-ea"/>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企业应对策略与建议</a:t>
            </a:r>
            <a:endParaRPr altLang="en-US" lang="zh-CN"/>
          </a:p>
        </p:txBody>
      </p:sp>
      <p:sp>
        <p:nvSpPr>
          <p:cNvPr id="105064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抓住机遇：关注行业发展趋势，积极投入研发，抢占市场份额。</a:t>
            </a:r>
            <a:endParaRPr altLang="en-US" dirty="0" sz="1200" lang="zh-CN" spc="150">
              <a:solidFill>
                <a:schemeClr val="tx1">
                  <a:lumMod val="85000"/>
                  <a:lumOff val="15000"/>
                </a:schemeClr>
              </a:solidFill>
              <a:latin typeface="+mn-ea"/>
              <a:sym typeface="+mn-ea"/>
            </a:endParaRPr>
          </a:p>
        </p:txBody>
      </p:sp>
      <p:sp>
        <p:nvSpPr>
          <p:cNvPr id="105064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4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提升技术创新能力：加大研发投入，提升技术创新能力，保持竞争优势。</a:t>
            </a:r>
            <a:endParaRPr altLang="en-US" dirty="0" sz="1200" lang="zh-CN" spc="150">
              <a:solidFill>
                <a:schemeClr val="tx1">
                  <a:lumMod val="85000"/>
                  <a:lumOff val="15000"/>
                </a:schemeClr>
              </a:solidFill>
              <a:latin typeface="+mn-ea"/>
              <a:sym typeface="+mn-ea"/>
            </a:endParaRPr>
          </a:p>
        </p:txBody>
      </p:sp>
      <p:sp>
        <p:nvSpPr>
          <p:cNvPr id="105065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建立合作与联盟：与其他企业建立合作与联盟，共同应对市场挑战。</a:t>
            </a:r>
            <a:endParaRPr altLang="en-US" dirty="0" sz="1200" lang="zh-CN" spc="150">
              <a:solidFill>
                <a:schemeClr val="tx1">
                  <a:lumMod val="85000"/>
                  <a:lumOff val="15000"/>
                </a:schemeClr>
              </a:solidFill>
              <a:latin typeface="+mn-ea"/>
              <a:sym typeface="+mn-ea"/>
            </a:endParaRPr>
          </a:p>
        </p:txBody>
      </p:sp>
      <p:sp>
        <p:nvSpPr>
          <p:cNvPr id="105065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注重人才培养与引进：加强人才培养与引进，吸引优秀人才加入企业。</a:t>
            </a:r>
            <a:endParaRPr altLang="en-US" dirty="0" sz="1200" lang="zh-CN" spc="150">
              <a:solidFill>
                <a:schemeClr val="tx1">
                  <a:lumMod val="85000"/>
                  <a:lumOff val="15000"/>
                </a:schemeClr>
              </a:solidFill>
              <a:latin typeface="+mn-ea"/>
              <a:sym typeface="+mn-ea"/>
            </a:endParaRPr>
          </a:p>
        </p:txBody>
      </p:sp>
      <p:sp>
        <p:nvSpPr>
          <p:cNvPr id="105066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704" name="标题 1"/>
          <p:cNvSpPr>
            <a:spLocks noGrp="1"/>
          </p:cNvSpPr>
          <p:nvPr>
            <p:ph type="title"/>
          </p:nvPr>
        </p:nvSpPr>
        <p:spPr/>
        <p:txBody>
          <a:bodyPr/>
          <a:p>
            <a:r>
              <a:rPr altLang="en-US" lang="zh-CN"/>
              <a:t>未来研究方向与展望</a:t>
            </a:r>
            <a:endParaRPr altLang="en-US" lang="zh-CN"/>
          </a:p>
        </p:txBody>
      </p:sp>
      <p:sp>
        <p:nvSpPr>
          <p:cNvPr id="105070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0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人工智能与机器学习：探索更高效、更智能的算法和应用场景</a:t>
            </a:r>
            <a:endParaRPr altLang="en-US" dirty="0" sz="2000" lang="zh-CN" spc="150">
              <a:solidFill>
                <a:schemeClr val="tx1">
                  <a:lumMod val="75000"/>
                  <a:lumOff val="25000"/>
                </a:schemeClr>
              </a:solidFill>
              <a:latin typeface="+mn-ea"/>
              <a:sym typeface="+mn-ea"/>
            </a:endParaRPr>
          </a:p>
        </p:txBody>
      </p:sp>
      <p:sp>
        <p:nvSpPr>
          <p:cNvPr id="105071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1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1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自然语言处理：提升人机交互的体验和效率，实现更自然、更智能的交流</a:t>
            </a:r>
            <a:endParaRPr altLang="en-US" dirty="0" sz="2000" lang="zh-CN" spc="150">
              <a:solidFill>
                <a:schemeClr val="tx1">
                  <a:lumMod val="75000"/>
                  <a:lumOff val="25000"/>
                </a:schemeClr>
              </a:solidFill>
              <a:latin typeface="+mn-ea"/>
              <a:sym typeface="+mn-ea"/>
            </a:endParaRPr>
          </a:p>
        </p:txBody>
      </p:sp>
      <p:sp>
        <p:nvSpPr>
          <p:cNvPr id="105071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1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2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计算机视觉：拓展应用领域，如自动驾驶、医疗影像分析等</a:t>
            </a:r>
            <a:endParaRPr altLang="en-US" dirty="0" sz="2000" lang="zh-CN" spc="150">
              <a:solidFill>
                <a:schemeClr val="tx1">
                  <a:lumMod val="75000"/>
                  <a:lumOff val="25000"/>
                </a:schemeClr>
              </a:solidFill>
              <a:latin typeface="+mn-ea"/>
              <a:sym typeface="+mn-ea"/>
            </a:endParaRPr>
          </a:p>
        </p:txBody>
      </p:sp>
      <p:sp>
        <p:nvSpPr>
          <p:cNvPr id="105072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2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2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数据科学：加强数据治理、数据安全和隐私保护等方面的研究</a:t>
            </a:r>
            <a:endParaRPr altLang="en-US" dirty="0" sz="2000" lang="zh-CN" spc="150">
              <a:solidFill>
                <a:schemeClr val="tx1">
                  <a:lumMod val="75000"/>
                  <a:lumOff val="25000"/>
                </a:schemeClr>
              </a:solidFill>
              <a:latin typeface="+mn-ea"/>
              <a:sym typeface="+mn-ea"/>
            </a:endParaRPr>
          </a:p>
        </p:txBody>
      </p:sp>
      <p:sp>
        <p:nvSpPr>
          <p:cNvPr id="105072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766"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768"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770"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772"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9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5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31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6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42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81.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2024-01-06T02:46:05Z</dcterms:created>
  <dcterms:modified xsi:type="dcterms:W3CDTF">2024-01-06T02:46:05Z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1fe9f87bb9124f32992a699f3857723f_21</vt:lpwstr>
  </property>
</Properties>
</file>