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7" r:id="rId3"/>
  </p:sldMasterIdLst>
  <p:notesMasterIdLst>
    <p:notesMasterId r:id="rId5"/>
  </p:notesMasterIdLst>
  <p:sldIdLst>
    <p:sldId id="362" r:id="rId4"/>
    <p:sldId id="363" r:id="rId6"/>
    <p:sldId id="402" r:id="rId7"/>
    <p:sldId id="403" r:id="rId8"/>
    <p:sldId id="366" r:id="rId9"/>
    <p:sldId id="395" r:id="rId10"/>
    <p:sldId id="398" r:id="rId11"/>
    <p:sldId id="393" r:id="rId12"/>
    <p:sldId id="407" r:id="rId13"/>
  </p:sldIdLst>
  <p:sldSz cx="12192000" cy="6858000"/>
  <p:notesSz cx="6858000" cy="9144000"/>
  <p:custDataLst>
    <p:tags r:id="rId1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44546A"/>
    <a:srgbClr val="1941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96314" autoAdjust="0"/>
  </p:normalViewPr>
  <p:slideViewPr>
    <p:cSldViewPr snapToGrid="0" showGuides="1">
      <p:cViewPr varScale="1">
        <p:scale>
          <a:sx n="110" d="100"/>
          <a:sy n="110" d="100"/>
        </p:scale>
        <p:origin x="-546" y="-84"/>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7" Type="http://schemas.openxmlformats.org/officeDocument/2006/relationships/tags" Target="tags/tag45.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9C303D-B686-4E9A-9B4B-6FD30633AA4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4DD0AC-7F07-4128-B9A6-9AC6CBCF667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圆角矩形 1"/>
          <p:cNvSpPr/>
          <p:nvPr userDrawn="1"/>
        </p:nvSpPr>
        <p:spPr>
          <a:xfrm>
            <a:off x="200441" y="193607"/>
            <a:ext cx="578289" cy="578289"/>
          </a:xfrm>
          <a:prstGeom prst="flowChartConnector">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圆角矩形 2"/>
          <p:cNvSpPr/>
          <p:nvPr userDrawn="1"/>
        </p:nvSpPr>
        <p:spPr>
          <a:xfrm>
            <a:off x="798672" y="736271"/>
            <a:ext cx="215597" cy="215597"/>
          </a:xfrm>
          <a:prstGeom prst="flowChartConnector">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圆角矩形 3"/>
          <p:cNvSpPr/>
          <p:nvPr userDrawn="1"/>
        </p:nvSpPr>
        <p:spPr>
          <a:xfrm>
            <a:off x="995732" y="542126"/>
            <a:ext cx="132077" cy="132077"/>
          </a:xfrm>
          <a:prstGeom prst="flowChartConnector">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TextBox 3"/>
          <p:cNvSpPr txBox="1"/>
          <p:nvPr userDrawn="1"/>
        </p:nvSpPr>
        <p:spPr>
          <a:xfrm>
            <a:off x="1691574" y="6625037"/>
            <a:ext cx="1800200"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prstClr val="black"/>
                </a:solidFill>
                <a:effectLst/>
                <a:uLnTx/>
                <a:uFillTx/>
                <a:hlinkClick r:id="rId2"/>
              </a:rPr>
              <a:t>PPT</a:t>
            </a:r>
            <a:r>
              <a:rPr kumimoji="0" lang="zh-CN" altLang="en-US" sz="100" b="0" i="0" u="none" strike="noStrike" kern="0" cap="none" spc="0" normalizeH="0" baseline="0" noProof="0" dirty="0" smtClean="0">
                <a:ln>
                  <a:noFill/>
                </a:ln>
                <a:solidFill>
                  <a:prstClr val="black"/>
                </a:solidFill>
                <a:effectLst/>
                <a:uLnTx/>
                <a:uFillTx/>
                <a:hlinkClick r:id="rId2"/>
              </a:rPr>
              <a:t>模板</a:t>
            </a:r>
            <a:r>
              <a:rPr kumimoji="0" lang="zh-CN" altLang="en-US" sz="100" b="0" i="0" u="none" strike="noStrike" kern="0" cap="none" spc="0" normalizeH="0" baseline="0" noProof="0" dirty="0" smtClean="0">
                <a:ln>
                  <a:noFill/>
                </a:ln>
                <a:solidFill>
                  <a:prstClr val="black"/>
                </a:solidFill>
                <a:effectLst/>
                <a:uLnTx/>
                <a:uFillTx/>
              </a:rPr>
              <a:t> </a:t>
            </a:r>
            <a:r>
              <a:rPr kumimoji="0" lang="en-US" altLang="zh-CN" sz="100" b="0" i="0" u="none" strike="noStrike" kern="0" cap="none" spc="0" normalizeH="0" baseline="0" noProof="0" dirty="0" smtClean="0">
                <a:ln>
                  <a:noFill/>
                </a:ln>
                <a:solidFill>
                  <a:prstClr val="black"/>
                </a:solidFill>
                <a:effectLst/>
                <a:uLnTx/>
                <a:uFillTx/>
              </a:rPr>
              <a:t>http://www.1ppt.com/moban/</a:t>
            </a:r>
            <a:r>
              <a:rPr kumimoji="0" lang="zh-CN" altLang="en-US" sz="100" b="0" i="0" u="none" strike="noStrike" kern="0" cap="none" spc="0" normalizeH="0" baseline="0" noProof="0" dirty="0" smtClean="0">
                <a:ln>
                  <a:noFill/>
                </a:ln>
                <a:solidFill>
                  <a:prstClr val="black"/>
                </a:solidFill>
                <a:effectLst/>
                <a:uLnTx/>
                <a:uFillTx/>
              </a:rPr>
              <a:t> </a:t>
            </a:r>
            <a:endParaRPr kumimoji="0" lang="en-US" altLang="zh-CN" sz="1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spd="slow" p14:dur="2000" advTm="3000"/>
    </mc:Choice>
    <mc:Fallback>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0" Type="http://schemas.openxmlformats.org/officeDocument/2006/relationships/notesSlide" Target="../notesSlides/notesSlide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xml"/><Relationship Id="rId7" Type="http://schemas.openxmlformats.org/officeDocument/2006/relationships/image" Target="../media/image5.jpeg"/><Relationship Id="rId6" Type="http://schemas.openxmlformats.org/officeDocument/2006/relationships/image" Target="../media/image4.jpeg"/><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9" Type="http://schemas.openxmlformats.org/officeDocument/2006/relationships/image" Target="../media/image7.svg"/><Relationship Id="rId8" Type="http://schemas.openxmlformats.org/officeDocument/2006/relationships/image" Target="../media/image6.png"/><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5" Type="http://schemas.openxmlformats.org/officeDocument/2006/relationships/notesSlide" Target="../notesSlides/notesSlide6.xml"/><Relationship Id="rId14" Type="http://schemas.openxmlformats.org/officeDocument/2006/relationships/slideLayout" Target="../slideLayouts/slideLayout1.xml"/><Relationship Id="rId13" Type="http://schemas.openxmlformats.org/officeDocument/2006/relationships/image" Target="../media/image11.svg"/><Relationship Id="rId12" Type="http://schemas.openxmlformats.org/officeDocument/2006/relationships/image" Target="../media/image10.png"/><Relationship Id="rId11" Type="http://schemas.openxmlformats.org/officeDocument/2006/relationships/image" Target="../media/image9.svg"/><Relationship Id="rId10" Type="http://schemas.openxmlformats.org/officeDocument/2006/relationships/image" Target="../media/image8.png"/><Relationship Id="rId1" Type="http://schemas.openxmlformats.org/officeDocument/2006/relationships/tags" Target="../tags/tag14.xml"/></Relationships>
</file>

<file path=ppt/slides/_rels/slide7.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2" Type="http://schemas.openxmlformats.org/officeDocument/2006/relationships/notesSlide" Target="../notesSlides/notesSlide7.xml"/><Relationship Id="rId11" Type="http://schemas.openxmlformats.org/officeDocument/2006/relationships/slideLayout" Target="../slideLayouts/slideLayout1.xml"/><Relationship Id="rId10" Type="http://schemas.openxmlformats.org/officeDocument/2006/relationships/image" Target="../media/image12.jpeg"/><Relationship Id="rId1" Type="http://schemas.openxmlformats.org/officeDocument/2006/relationships/tags" Target="../tags/tag21.xml"/></Relationships>
</file>

<file path=ppt/slides/_rels/slide8.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tags" Target="../tags/tag37.xml"/><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7" Type="http://schemas.openxmlformats.org/officeDocument/2006/relationships/notesSlide" Target="../notesSlides/notesSlide8.xml"/><Relationship Id="rId16" Type="http://schemas.openxmlformats.org/officeDocument/2006/relationships/slideLayout" Target="../slideLayouts/slideLayout1.xml"/><Relationship Id="rId15" Type="http://schemas.openxmlformats.org/officeDocument/2006/relationships/tags" Target="../tags/tag44.xml"/><Relationship Id="rId14" Type="http://schemas.openxmlformats.org/officeDocument/2006/relationships/tags" Target="../tags/tag43.xml"/><Relationship Id="rId13" Type="http://schemas.openxmlformats.org/officeDocument/2006/relationships/tags" Target="../tags/tag42.xml"/><Relationship Id="rId12" Type="http://schemas.openxmlformats.org/officeDocument/2006/relationships/tags" Target="../tags/tag41.xml"/><Relationship Id="rId11" Type="http://schemas.openxmlformats.org/officeDocument/2006/relationships/tags" Target="../tags/tag40.xml"/><Relationship Id="rId10" Type="http://schemas.openxmlformats.org/officeDocument/2006/relationships/tags" Target="../tags/tag39.xml"/><Relationship Id="rId1" Type="http://schemas.openxmlformats.org/officeDocument/2006/relationships/tags" Target="../tags/tag3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7400925" y="1921267"/>
            <a:ext cx="2558265" cy="2558265"/>
          </a:xfrm>
          <a:prstGeom prst="flowChartConnector">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p:cNvSpPr txBox="1"/>
          <p:nvPr/>
        </p:nvSpPr>
        <p:spPr>
          <a:xfrm>
            <a:off x="8102135" y="2415569"/>
            <a:ext cx="1402080" cy="15684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9600" b="0" i="0" u="none" strike="noStrike" kern="1200" cap="none" spc="0" normalizeH="0" baseline="0" noProof="0" dirty="0">
                <a:ln>
                  <a:noFill/>
                </a:ln>
                <a:solidFill>
                  <a:srgbClr val="44546A"/>
                </a:solidFill>
                <a:effectLst/>
                <a:uLnTx/>
                <a:uFillTx/>
                <a:latin typeface="方正细谭黑简体" panose="02000000000000000000" pitchFamily="2" charset="-122"/>
                <a:ea typeface="方正细谭黑简体" panose="02000000000000000000" pitchFamily="2" charset="-122"/>
                <a:cs typeface="+mn-ea"/>
                <a:sym typeface="+mn-lt"/>
              </a:rPr>
              <a:t>矿</a:t>
            </a:r>
            <a:endParaRPr kumimoji="1" lang="zh-CN" altLang="en-US" sz="9600" b="0" i="0" u="none" strike="noStrike" kern="1200" cap="none" spc="0" normalizeH="0" baseline="0" noProof="0" dirty="0">
              <a:ln>
                <a:noFill/>
              </a:ln>
              <a:solidFill>
                <a:srgbClr val="44546A"/>
              </a:solidFill>
              <a:effectLst/>
              <a:uLnTx/>
              <a:uFillTx/>
              <a:latin typeface="方正细谭黑简体" panose="02000000000000000000" pitchFamily="2" charset="-122"/>
              <a:ea typeface="方正细谭黑简体" panose="02000000000000000000" pitchFamily="2" charset="-122"/>
              <a:cs typeface="+mn-ea"/>
              <a:sym typeface="+mn-lt"/>
            </a:endParaRPr>
          </a:p>
        </p:txBody>
      </p:sp>
      <p:sp>
        <p:nvSpPr>
          <p:cNvPr id="4" name="文本框 3"/>
          <p:cNvSpPr txBox="1"/>
          <p:nvPr/>
        </p:nvSpPr>
        <p:spPr>
          <a:xfrm>
            <a:off x="9471946" y="2415569"/>
            <a:ext cx="1402080" cy="15684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9600" b="0" i="0" u="none" strike="noStrike" kern="1200" cap="none" spc="0" normalizeH="0" baseline="0" noProof="0" dirty="0">
                <a:ln>
                  <a:noFill/>
                </a:ln>
                <a:solidFill>
                  <a:srgbClr val="44546A"/>
                </a:solidFill>
                <a:effectLst/>
                <a:uLnTx/>
                <a:uFillTx/>
                <a:latin typeface="方正细谭黑简体" panose="02000000000000000000" pitchFamily="2" charset="-122"/>
                <a:ea typeface="方正细谭黑简体" panose="02000000000000000000" pitchFamily="2" charset="-122"/>
                <a:cs typeface="+mn-ea"/>
                <a:sym typeface="+mn-lt"/>
              </a:rPr>
              <a:t>安</a:t>
            </a:r>
            <a:endParaRPr kumimoji="1" lang="zh-CN" altLang="en-US" sz="9600" b="0" i="0" u="none" strike="noStrike" kern="1200" cap="none" spc="0" normalizeH="0" baseline="0" noProof="0" dirty="0">
              <a:ln>
                <a:noFill/>
              </a:ln>
              <a:solidFill>
                <a:srgbClr val="44546A"/>
              </a:solidFill>
              <a:effectLst/>
              <a:uLnTx/>
              <a:uFillTx/>
              <a:latin typeface="方正细谭黑简体" panose="02000000000000000000" pitchFamily="2" charset="-122"/>
              <a:ea typeface="方正细谭黑简体" panose="02000000000000000000" pitchFamily="2" charset="-122"/>
              <a:cs typeface="+mn-ea"/>
              <a:sym typeface="+mn-lt"/>
            </a:endParaRPr>
          </a:p>
        </p:txBody>
      </p:sp>
      <p:sp>
        <p:nvSpPr>
          <p:cNvPr id="5" name="文本框 4"/>
          <p:cNvSpPr txBox="1"/>
          <p:nvPr/>
        </p:nvSpPr>
        <p:spPr>
          <a:xfrm>
            <a:off x="8660765" y="3827145"/>
            <a:ext cx="1369695" cy="27559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1" lang="en-US" sz="1200" b="0" i="0" u="none" strike="noStrike" kern="1200" cap="none" spc="0" normalizeH="0" baseline="0" noProof="0" dirty="0">
                <a:ln>
                  <a:noFill/>
                </a:ln>
                <a:solidFill>
                  <a:schemeClr val="accent1">
                    <a:lumMod val="75000"/>
                  </a:schemeClr>
                </a:solidFill>
                <a:effectLst/>
                <a:uLnTx/>
                <a:uFillTx/>
                <a:cs typeface="+mn-ea"/>
                <a:sym typeface="+mn-lt"/>
              </a:rPr>
              <a:t>Kuangan001</a:t>
            </a:r>
            <a:endParaRPr kumimoji="1" lang="en-US" sz="1200" b="0" i="0" u="none" strike="noStrike" kern="1200" cap="none" spc="0" normalizeH="0" baseline="0" noProof="0" dirty="0">
              <a:ln>
                <a:noFill/>
              </a:ln>
              <a:solidFill>
                <a:schemeClr val="accent1">
                  <a:lumMod val="75000"/>
                </a:schemeClr>
              </a:solidFill>
              <a:effectLst/>
              <a:uLnTx/>
              <a:uFillTx/>
              <a:cs typeface="+mn-ea"/>
              <a:sym typeface="+mn-lt"/>
            </a:endParaRPr>
          </a:p>
        </p:txBody>
      </p:sp>
      <p:sp>
        <p:nvSpPr>
          <p:cNvPr id="6" name="燕尾形 5"/>
          <p:cNvSpPr/>
          <p:nvPr/>
        </p:nvSpPr>
        <p:spPr>
          <a:xfrm flipH="1">
            <a:off x="10047366" y="3847025"/>
            <a:ext cx="208052" cy="208052"/>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cs typeface="+mn-ea"/>
              <a:sym typeface="+mn-lt"/>
            </a:endParaRPr>
          </a:p>
        </p:txBody>
      </p:sp>
      <p:cxnSp>
        <p:nvCxnSpPr>
          <p:cNvPr id="9" name="直线连接符 8"/>
          <p:cNvCxnSpPr/>
          <p:nvPr/>
        </p:nvCxnSpPr>
        <p:spPr>
          <a:xfrm>
            <a:off x="2095891" y="3833882"/>
            <a:ext cx="36620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365546" y="1523938"/>
            <a:ext cx="397329" cy="397329"/>
          </a:xfrm>
          <a:prstGeom prst="flowChartConnector">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11" name="圆角矩形 10"/>
          <p:cNvSpPr/>
          <p:nvPr/>
        </p:nvSpPr>
        <p:spPr>
          <a:xfrm>
            <a:off x="10832885" y="2206499"/>
            <a:ext cx="209070" cy="209070"/>
          </a:xfrm>
          <a:prstGeom prst="flowChartConnector">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cxnSp>
        <p:nvCxnSpPr>
          <p:cNvPr id="13" name="直线连接符 12"/>
          <p:cNvCxnSpPr/>
          <p:nvPr/>
        </p:nvCxnSpPr>
        <p:spPr>
          <a:xfrm>
            <a:off x="8321291" y="3998676"/>
            <a:ext cx="339777" cy="0"/>
          </a:xfrm>
          <a:prstGeom prst="line">
            <a:avLst/>
          </a:prstGeom>
          <a:ln w="4445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852170" y="2845435"/>
            <a:ext cx="6401435" cy="92202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1" sz="5400" b="0" i="0" u="none" strike="noStrike" kern="1200" cap="none" spc="0" normalizeH="0" baseline="0" noProof="0" dirty="0">
                <a:ln>
                  <a:noFill/>
                </a:ln>
                <a:solidFill>
                  <a:srgbClr val="44546A"/>
                </a:solidFill>
                <a:effectLst/>
                <a:uLnTx/>
                <a:uFillTx/>
                <a:latin typeface="方正隶书_GBK" panose="03000509000000000000" charset="-122"/>
                <a:ea typeface="方正隶书_GBK" panose="03000509000000000000" charset="-122"/>
                <a:cs typeface="方正隶书_GBK" panose="03000509000000000000" charset="-122"/>
                <a:sym typeface="+mn-lt"/>
              </a:rPr>
              <a:t>ZYX60压缩氧自救器</a:t>
            </a:r>
            <a:endParaRPr kumimoji="1" sz="5400" b="0" i="0" u="none" strike="noStrike" kern="1200" cap="none" spc="0" normalizeH="0" baseline="0" noProof="0" dirty="0">
              <a:ln>
                <a:noFill/>
              </a:ln>
              <a:solidFill>
                <a:srgbClr val="44546A"/>
              </a:solidFill>
              <a:effectLst/>
              <a:uLnTx/>
              <a:uFillTx/>
              <a:latin typeface="方正隶书_GBK" panose="03000509000000000000" charset="-122"/>
              <a:ea typeface="方正隶书_GBK" panose="03000509000000000000" charset="-122"/>
              <a:cs typeface="方正隶书_GBK" panose="03000509000000000000" charset="-122"/>
              <a:sym typeface="+mn-lt"/>
            </a:endParaRPr>
          </a:p>
        </p:txBody>
      </p:sp>
      <p:sp>
        <p:nvSpPr>
          <p:cNvPr id="22" name="圆角矩形 21"/>
          <p:cNvSpPr/>
          <p:nvPr/>
        </p:nvSpPr>
        <p:spPr>
          <a:xfrm>
            <a:off x="7560768" y="4743511"/>
            <a:ext cx="209070" cy="209070"/>
          </a:xfrm>
          <a:prstGeom prst="flowChartConnector">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500"/>
                                        <p:tgtEl>
                                          <p:spTgt spid="5"/>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heckerboard(across)">
                                      <p:cBhvr>
                                        <p:cTn id="16" dur="500"/>
                                        <p:tgtEl>
                                          <p:spTgt spid="10"/>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checkerboard(across)">
                                      <p:cBhvr>
                                        <p:cTn id="19" dur="500"/>
                                        <p:tgtEl>
                                          <p:spTgt spid="11"/>
                                        </p:tgtEl>
                                      </p:cBhvr>
                                    </p:animEffect>
                                  </p:childTnLst>
                                </p:cTn>
                              </p:par>
                              <p:par>
                                <p:cTn id="20" presetID="5" presetClass="entr" presetSubtype="1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heckerboard(across)">
                                      <p:cBhvr>
                                        <p:cTn id="22" dur="500"/>
                                        <p:tgtEl>
                                          <p:spTgt spid="13"/>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checkerboard(across)">
                                      <p:cBhvr>
                                        <p:cTn id="25" dur="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dissolve">
                                      <p:cBhvr>
                                        <p:cTn id="30" dur="500"/>
                                        <p:tgtEl>
                                          <p:spTgt spid="3"/>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dissolve">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blinds(horizontal)">
                                      <p:cBhvr>
                                        <p:cTn id="38" dur="500"/>
                                        <p:tgtEl>
                                          <p:spTgt spid="9"/>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blinds(horizontal)">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5" grpId="0"/>
      <p:bldP spid="6" grpId="0" bldLvl="0" animBg="1"/>
      <p:bldP spid="10" grpId="0" bldLvl="0" animBg="1"/>
      <p:bldP spid="11" grpId="0" bldLvl="0" animBg="1"/>
      <p:bldP spid="15" grpId="0"/>
      <p:bldP spid="22"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377185" y="1908877"/>
            <a:ext cx="2916000" cy="2916000"/>
          </a:xfrm>
          <a:prstGeom prst="flowChartConnector">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圆角矩形 2"/>
          <p:cNvSpPr/>
          <p:nvPr/>
        </p:nvSpPr>
        <p:spPr>
          <a:xfrm>
            <a:off x="1377185" y="4764589"/>
            <a:ext cx="397329" cy="397329"/>
          </a:xfrm>
          <a:prstGeom prst="flowChartConnector">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4" name="圆角矩形 3"/>
          <p:cNvSpPr/>
          <p:nvPr/>
        </p:nvSpPr>
        <p:spPr>
          <a:xfrm>
            <a:off x="914622" y="4901681"/>
            <a:ext cx="209070" cy="209070"/>
          </a:xfrm>
          <a:prstGeom prst="flowChartConnector">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8" name="圆角矩形 7"/>
          <p:cNvSpPr/>
          <p:nvPr/>
        </p:nvSpPr>
        <p:spPr>
          <a:xfrm>
            <a:off x="4288951" y="2408609"/>
            <a:ext cx="209070" cy="209070"/>
          </a:xfrm>
          <a:prstGeom prst="flowChartConnector">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9" name="文本框 8"/>
          <p:cNvSpPr txBox="1"/>
          <p:nvPr/>
        </p:nvSpPr>
        <p:spPr>
          <a:xfrm>
            <a:off x="1852337" y="2721883"/>
            <a:ext cx="1798045" cy="1015663"/>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1" lang="zh-CN" altLang="en-US" sz="6000" b="0" i="0" u="none" strike="noStrike" kern="1200" cap="none" spc="0" normalizeH="0" baseline="0" noProof="0" dirty="0">
                <a:ln>
                  <a:noFill/>
                </a:ln>
                <a:solidFill>
                  <a:srgbClr val="44546A"/>
                </a:solidFill>
                <a:effectLst/>
                <a:uLnTx/>
                <a:uFillTx/>
                <a:cs typeface="+mn-ea"/>
                <a:sym typeface="+mn-lt"/>
              </a:rPr>
              <a:t>目录</a:t>
            </a:r>
            <a:endParaRPr kumimoji="1" lang="zh-CN" altLang="en-US" sz="6000" b="0" i="0" u="none" strike="noStrike" kern="1200" cap="none" spc="0" normalizeH="0" baseline="0" noProof="0" dirty="0">
              <a:ln>
                <a:noFill/>
              </a:ln>
              <a:solidFill>
                <a:srgbClr val="44546A"/>
              </a:solidFill>
              <a:effectLst/>
              <a:uLnTx/>
              <a:uFillTx/>
              <a:cs typeface="+mn-ea"/>
              <a:sym typeface="+mn-lt"/>
            </a:endParaRPr>
          </a:p>
        </p:txBody>
      </p:sp>
      <p:sp>
        <p:nvSpPr>
          <p:cNvPr id="11" name="文本框 10"/>
          <p:cNvSpPr txBox="1"/>
          <p:nvPr/>
        </p:nvSpPr>
        <p:spPr>
          <a:xfrm>
            <a:off x="3545478" y="3293523"/>
            <a:ext cx="1798045" cy="4001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1" lang="en-US" altLang="zh-CN" sz="2000" b="0" i="0" u="none" strike="noStrike" kern="1200" cap="none" spc="0" normalizeH="0" baseline="0" noProof="0">
                <a:ln>
                  <a:noFill/>
                </a:ln>
                <a:solidFill>
                  <a:prstClr val="white"/>
                </a:solidFill>
                <a:effectLst/>
                <a:uLnTx/>
                <a:uFillTx/>
                <a:cs typeface="+mn-ea"/>
                <a:sym typeface="+mn-lt"/>
              </a:rPr>
              <a:t>CON</a:t>
            </a:r>
            <a:r>
              <a:rPr kumimoji="1" lang="en-US" altLang="zh-CN" sz="2000" b="0" i="0" u="none" strike="noStrike" kern="1200" cap="none" spc="0" normalizeH="0" baseline="0" noProof="0">
                <a:ln>
                  <a:noFill/>
                </a:ln>
                <a:solidFill>
                  <a:srgbClr val="44546A"/>
                </a:solidFill>
                <a:effectLst/>
                <a:uLnTx/>
                <a:uFillTx/>
                <a:cs typeface="+mn-ea"/>
                <a:sym typeface="+mn-lt"/>
              </a:rPr>
              <a:t>TENTS</a:t>
            </a:r>
            <a:endParaRPr kumimoji="1" lang="zh-CN" altLang="en-US" sz="2000" b="0" i="0" u="none" strike="noStrike" kern="1200" cap="none" spc="0" normalizeH="0" baseline="0" noProof="0">
              <a:ln>
                <a:noFill/>
              </a:ln>
              <a:solidFill>
                <a:srgbClr val="44546A"/>
              </a:solidFill>
              <a:effectLst/>
              <a:uLnTx/>
              <a:uFillTx/>
              <a:cs typeface="+mn-ea"/>
              <a:sym typeface="+mn-lt"/>
            </a:endParaRPr>
          </a:p>
        </p:txBody>
      </p:sp>
      <p:sp>
        <p:nvSpPr>
          <p:cNvPr id="13" name="文本框 12"/>
          <p:cNvSpPr txBox="1"/>
          <p:nvPr>
            <p:custDataLst>
              <p:tags r:id="rId1"/>
            </p:custDataLst>
          </p:nvPr>
        </p:nvSpPr>
        <p:spPr>
          <a:xfrm>
            <a:off x="5700403" y="1472540"/>
            <a:ext cx="78739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en-US" altLang="zh-CN" sz="4000" b="0" i="0" u="none" strike="noStrike" kern="1200" cap="none" spc="0" normalizeH="0" baseline="0" noProof="0">
                <a:ln>
                  <a:noFill/>
                </a:ln>
                <a:solidFill>
                  <a:prstClr val="white">
                    <a:lumMod val="85000"/>
                  </a:prstClr>
                </a:solidFill>
                <a:effectLst/>
                <a:uLnTx/>
                <a:uFillTx/>
                <a:cs typeface="+mn-ea"/>
                <a:sym typeface="+mn-lt"/>
              </a:rPr>
              <a:t>01</a:t>
            </a:r>
            <a:endParaRPr kumimoji="1" lang="zh-CN" altLang="en-US" sz="4000" b="0" i="0" u="none" strike="noStrike" kern="1200" cap="none" spc="0" normalizeH="0" baseline="0" noProof="0">
              <a:ln>
                <a:noFill/>
              </a:ln>
              <a:solidFill>
                <a:prstClr val="white">
                  <a:lumMod val="85000"/>
                </a:prstClr>
              </a:solidFill>
              <a:effectLst/>
              <a:uLnTx/>
              <a:uFillTx/>
              <a:cs typeface="+mn-ea"/>
              <a:sym typeface="+mn-lt"/>
            </a:endParaRPr>
          </a:p>
        </p:txBody>
      </p:sp>
      <p:sp>
        <p:nvSpPr>
          <p:cNvPr id="14" name="文本框 13"/>
          <p:cNvSpPr txBox="1"/>
          <p:nvPr>
            <p:custDataLst>
              <p:tags r:id="rId2"/>
            </p:custDataLst>
          </p:nvPr>
        </p:nvSpPr>
        <p:spPr>
          <a:xfrm>
            <a:off x="5700402" y="2556786"/>
            <a:ext cx="78739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en-US" altLang="zh-CN" sz="4000" b="0" i="0" u="none" strike="noStrike" kern="1200" cap="none" spc="0" normalizeH="0" baseline="0" noProof="0">
                <a:ln>
                  <a:noFill/>
                </a:ln>
                <a:solidFill>
                  <a:prstClr val="white">
                    <a:lumMod val="85000"/>
                  </a:prstClr>
                </a:solidFill>
                <a:effectLst/>
                <a:uLnTx/>
                <a:uFillTx/>
                <a:cs typeface="+mn-ea"/>
                <a:sym typeface="+mn-lt"/>
              </a:rPr>
              <a:t>02</a:t>
            </a:r>
            <a:endParaRPr kumimoji="1" lang="zh-CN" altLang="en-US" sz="4000" b="0" i="0" u="none" strike="noStrike" kern="1200" cap="none" spc="0" normalizeH="0" baseline="0" noProof="0">
              <a:ln>
                <a:noFill/>
              </a:ln>
              <a:solidFill>
                <a:prstClr val="white">
                  <a:lumMod val="85000"/>
                </a:prstClr>
              </a:solidFill>
              <a:effectLst/>
              <a:uLnTx/>
              <a:uFillTx/>
              <a:cs typeface="+mn-ea"/>
              <a:sym typeface="+mn-lt"/>
            </a:endParaRPr>
          </a:p>
        </p:txBody>
      </p:sp>
      <p:sp>
        <p:nvSpPr>
          <p:cNvPr id="15" name="文本框 14"/>
          <p:cNvSpPr txBox="1"/>
          <p:nvPr>
            <p:custDataLst>
              <p:tags r:id="rId3"/>
            </p:custDataLst>
          </p:nvPr>
        </p:nvSpPr>
        <p:spPr>
          <a:xfrm>
            <a:off x="5700401" y="3641032"/>
            <a:ext cx="78739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en-US" altLang="zh-CN" sz="4000" b="0" i="0" u="none" strike="noStrike" kern="1200" cap="none" spc="0" normalizeH="0" baseline="0" noProof="0">
                <a:ln>
                  <a:noFill/>
                </a:ln>
                <a:solidFill>
                  <a:prstClr val="white">
                    <a:lumMod val="85000"/>
                  </a:prstClr>
                </a:solidFill>
                <a:effectLst/>
                <a:uLnTx/>
                <a:uFillTx/>
                <a:cs typeface="+mn-ea"/>
                <a:sym typeface="+mn-lt"/>
              </a:rPr>
              <a:t>03</a:t>
            </a:r>
            <a:endParaRPr kumimoji="1" lang="zh-CN" altLang="en-US" sz="4000" b="0" i="0" u="none" strike="noStrike" kern="1200" cap="none" spc="0" normalizeH="0" baseline="0" noProof="0">
              <a:ln>
                <a:noFill/>
              </a:ln>
              <a:solidFill>
                <a:prstClr val="white">
                  <a:lumMod val="85000"/>
                </a:prstClr>
              </a:solidFill>
              <a:effectLst/>
              <a:uLnTx/>
              <a:uFillTx/>
              <a:cs typeface="+mn-ea"/>
              <a:sym typeface="+mn-lt"/>
            </a:endParaRPr>
          </a:p>
        </p:txBody>
      </p:sp>
      <p:sp>
        <p:nvSpPr>
          <p:cNvPr id="16" name="文本框 15"/>
          <p:cNvSpPr txBox="1"/>
          <p:nvPr>
            <p:custDataLst>
              <p:tags r:id="rId4"/>
            </p:custDataLst>
          </p:nvPr>
        </p:nvSpPr>
        <p:spPr>
          <a:xfrm>
            <a:off x="5700401" y="4737153"/>
            <a:ext cx="78739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en-US" altLang="zh-CN" sz="4000" b="0" i="0" u="none" strike="noStrike" kern="1200" cap="none" spc="0" normalizeH="0" baseline="0" noProof="0">
                <a:ln>
                  <a:noFill/>
                </a:ln>
                <a:solidFill>
                  <a:prstClr val="white">
                    <a:lumMod val="85000"/>
                  </a:prstClr>
                </a:solidFill>
                <a:effectLst/>
                <a:uLnTx/>
                <a:uFillTx/>
                <a:cs typeface="+mn-ea"/>
                <a:sym typeface="+mn-lt"/>
              </a:rPr>
              <a:t>04</a:t>
            </a:r>
            <a:endParaRPr kumimoji="1" lang="zh-CN" altLang="en-US" sz="4000" b="0" i="0" u="none" strike="noStrike" kern="1200" cap="none" spc="0" normalizeH="0" baseline="0" noProof="0">
              <a:ln>
                <a:noFill/>
              </a:ln>
              <a:solidFill>
                <a:prstClr val="white">
                  <a:lumMod val="85000"/>
                </a:prstClr>
              </a:solidFill>
              <a:effectLst/>
              <a:uLnTx/>
              <a:uFillTx/>
              <a:cs typeface="+mn-ea"/>
              <a:sym typeface="+mn-lt"/>
            </a:endParaRPr>
          </a:p>
        </p:txBody>
      </p:sp>
      <p:sp>
        <p:nvSpPr>
          <p:cNvPr id="17" name="文本框 16"/>
          <p:cNvSpPr txBox="1"/>
          <p:nvPr>
            <p:custDataLst>
              <p:tags r:id="rId5"/>
            </p:custDataLst>
          </p:nvPr>
        </p:nvSpPr>
        <p:spPr>
          <a:xfrm>
            <a:off x="6499671" y="1522000"/>
            <a:ext cx="3548380" cy="460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2400" b="0" i="0" u="none" strike="noStrike" kern="1200" cap="none" spc="0" normalizeH="0" baseline="0" noProof="0">
                <a:ln>
                  <a:noFill/>
                </a:ln>
                <a:solidFill>
                  <a:srgbClr val="44546A"/>
                </a:solidFill>
                <a:effectLst/>
                <a:uLnTx/>
                <a:uFillTx/>
                <a:cs typeface="+mn-ea"/>
                <a:sym typeface="+mn-lt"/>
              </a:rPr>
              <a:t>ZYX60压缩氧自救器介绍</a:t>
            </a:r>
            <a:endParaRPr kumimoji="1" lang="zh-CN" altLang="en-US" sz="2400" b="0" i="0" u="none" strike="noStrike" kern="1200" cap="none" spc="0" normalizeH="0" baseline="0" noProof="0">
              <a:ln>
                <a:noFill/>
              </a:ln>
              <a:solidFill>
                <a:srgbClr val="44546A"/>
              </a:solidFill>
              <a:effectLst/>
              <a:uLnTx/>
              <a:uFillTx/>
              <a:cs typeface="+mn-ea"/>
              <a:sym typeface="+mn-lt"/>
            </a:endParaRPr>
          </a:p>
        </p:txBody>
      </p:sp>
      <p:sp>
        <p:nvSpPr>
          <p:cNvPr id="18" name="文本框 17"/>
          <p:cNvSpPr txBox="1"/>
          <p:nvPr>
            <p:custDataLst>
              <p:tags r:id="rId6"/>
            </p:custDataLst>
          </p:nvPr>
        </p:nvSpPr>
        <p:spPr>
          <a:xfrm>
            <a:off x="6499671" y="2631612"/>
            <a:ext cx="4157980" cy="460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2400" b="0" i="0" u="none" strike="noStrike" kern="1200" cap="none" spc="0" normalizeH="0" baseline="0" noProof="0">
                <a:ln>
                  <a:noFill/>
                </a:ln>
                <a:solidFill>
                  <a:srgbClr val="44546A"/>
                </a:solidFill>
                <a:effectLst/>
                <a:uLnTx/>
                <a:uFillTx/>
                <a:cs typeface="+mn-ea"/>
                <a:sym typeface="+mn-lt"/>
              </a:rPr>
              <a:t>ZYX60压缩氧自救器技术参数</a:t>
            </a:r>
            <a:endParaRPr kumimoji="1" lang="zh-CN" altLang="en-US" sz="2400" b="0" i="0" u="none" strike="noStrike" kern="1200" cap="none" spc="0" normalizeH="0" baseline="0" noProof="0">
              <a:ln>
                <a:noFill/>
              </a:ln>
              <a:solidFill>
                <a:srgbClr val="44546A"/>
              </a:solidFill>
              <a:effectLst/>
              <a:uLnTx/>
              <a:uFillTx/>
              <a:cs typeface="+mn-ea"/>
              <a:sym typeface="+mn-lt"/>
            </a:endParaRPr>
          </a:p>
        </p:txBody>
      </p:sp>
      <p:sp>
        <p:nvSpPr>
          <p:cNvPr id="19" name="文本框 18"/>
          <p:cNvSpPr txBox="1"/>
          <p:nvPr>
            <p:custDataLst>
              <p:tags r:id="rId7"/>
            </p:custDataLst>
          </p:nvPr>
        </p:nvSpPr>
        <p:spPr>
          <a:xfrm>
            <a:off x="6499671" y="3718889"/>
            <a:ext cx="4157980" cy="460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2400" b="0" i="0" u="none" strike="noStrike" kern="1200" cap="none" spc="0" normalizeH="0" baseline="0" noProof="0">
                <a:ln>
                  <a:noFill/>
                </a:ln>
                <a:solidFill>
                  <a:srgbClr val="44546A"/>
                </a:solidFill>
                <a:effectLst/>
                <a:uLnTx/>
                <a:uFillTx/>
                <a:cs typeface="+mn-ea"/>
                <a:sym typeface="+mn-lt"/>
              </a:rPr>
              <a:t>ZYX60压缩氧自救器主要特点</a:t>
            </a:r>
            <a:endParaRPr kumimoji="1" lang="zh-CN" altLang="en-US" sz="2400" b="0" i="0" u="none" strike="noStrike" kern="1200" cap="none" spc="0" normalizeH="0" baseline="0" noProof="0">
              <a:ln>
                <a:noFill/>
              </a:ln>
              <a:solidFill>
                <a:srgbClr val="44546A"/>
              </a:solidFill>
              <a:effectLst/>
              <a:uLnTx/>
              <a:uFillTx/>
              <a:cs typeface="+mn-ea"/>
              <a:sym typeface="+mn-lt"/>
            </a:endParaRPr>
          </a:p>
        </p:txBody>
      </p:sp>
      <p:sp>
        <p:nvSpPr>
          <p:cNvPr id="20" name="文本框 19"/>
          <p:cNvSpPr txBox="1"/>
          <p:nvPr>
            <p:custDataLst>
              <p:tags r:id="rId8"/>
            </p:custDataLst>
          </p:nvPr>
        </p:nvSpPr>
        <p:spPr>
          <a:xfrm>
            <a:off x="6499671" y="4820159"/>
            <a:ext cx="4157980" cy="460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2400" b="0" i="0" u="none" strike="noStrike" kern="1200" cap="none" spc="0" normalizeH="0" baseline="0" noProof="0">
                <a:ln>
                  <a:noFill/>
                </a:ln>
                <a:solidFill>
                  <a:srgbClr val="44546A"/>
                </a:solidFill>
                <a:effectLst/>
                <a:uLnTx/>
                <a:uFillTx/>
                <a:cs typeface="+mn-ea"/>
                <a:sym typeface="+mn-lt"/>
              </a:rPr>
              <a:t>ZYX60压缩氧自救器注意事项</a:t>
            </a:r>
            <a:endParaRPr kumimoji="1" lang="zh-CN" altLang="en-US" sz="2400" b="0" i="0" u="none" strike="noStrike" kern="1200" cap="none" spc="0" normalizeH="0" baseline="0" noProof="0">
              <a:ln>
                <a:noFill/>
              </a:ln>
              <a:solidFill>
                <a:srgbClr val="44546A"/>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linds(horizontal)">
                                      <p:cBhvr>
                                        <p:cTn id="13" dur="500"/>
                                        <p:tgtEl>
                                          <p:spTgt spid="15"/>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linds(horizontal)">
                                      <p:cBhvr>
                                        <p:cTn id="16" dur="500"/>
                                        <p:tgtEl>
                                          <p:spTgt spid="16"/>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linds(horizontal)">
                                      <p:cBhvr>
                                        <p:cTn id="19" dur="500"/>
                                        <p:tgtEl>
                                          <p:spTgt spid="17"/>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linds(horizontal)">
                                      <p:cBhvr>
                                        <p:cTn id="22" dur="500"/>
                                        <p:tgtEl>
                                          <p:spTgt spid="18"/>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blinds(horizontal)">
                                      <p:cBhvr>
                                        <p:cTn id="25" dur="500"/>
                                        <p:tgtEl>
                                          <p:spTgt spid="19"/>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blinds(horizontal)">
                                      <p:cBhvr>
                                        <p:cTn id="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51904" y="237507"/>
            <a:ext cx="2938780" cy="460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2400" noProof="0">
                <a:ln>
                  <a:noFill/>
                </a:ln>
                <a:solidFill>
                  <a:srgbClr val="44546A"/>
                </a:solidFill>
                <a:effectLst/>
                <a:uLnTx/>
                <a:uFillTx/>
                <a:cs typeface="+mn-ea"/>
                <a:sym typeface="+mn-lt"/>
              </a:rPr>
              <a:t>ZYX60压缩氧自救器</a:t>
            </a:r>
            <a:endParaRPr kumimoji="1" lang="zh-CN" altLang="en-US" sz="2400" b="0" i="0" u="none" strike="noStrike" kern="1200" cap="none" spc="0" normalizeH="0" baseline="0" noProof="0">
              <a:ln>
                <a:noFill/>
              </a:ln>
              <a:solidFill>
                <a:srgbClr val="44546A"/>
              </a:solidFill>
              <a:effectLst/>
              <a:uLnTx/>
              <a:uFillTx/>
              <a:cs typeface="+mn-ea"/>
              <a:sym typeface="+mn-lt"/>
            </a:endParaRPr>
          </a:p>
        </p:txBody>
      </p:sp>
      <p:sp>
        <p:nvSpPr>
          <p:cNvPr id="4" name="圆角矩形 3"/>
          <p:cNvSpPr/>
          <p:nvPr/>
        </p:nvSpPr>
        <p:spPr>
          <a:xfrm>
            <a:off x="1305056" y="1674430"/>
            <a:ext cx="2960431" cy="4031654"/>
          </a:xfrm>
          <a:prstGeom prst="roundRect">
            <a:avLst>
              <a:gd name="adj" fmla="val 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14" name="圆角矩形 13"/>
          <p:cNvSpPr/>
          <p:nvPr/>
        </p:nvSpPr>
        <p:spPr>
          <a:xfrm>
            <a:off x="4782147" y="1674430"/>
            <a:ext cx="2960431" cy="4031654"/>
          </a:xfrm>
          <a:prstGeom prst="roundRect">
            <a:avLst>
              <a:gd name="adj" fmla="val 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24" name="圆角矩形 23"/>
          <p:cNvSpPr/>
          <p:nvPr/>
        </p:nvSpPr>
        <p:spPr>
          <a:xfrm>
            <a:off x="8235895" y="1674430"/>
            <a:ext cx="2960431" cy="4031654"/>
          </a:xfrm>
          <a:prstGeom prst="roundRect">
            <a:avLst>
              <a:gd name="adj" fmla="val 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pic>
        <p:nvPicPr>
          <p:cNvPr id="3" name="图片 2" descr="ZH30型化学氧自救器1"/>
          <p:cNvPicPr>
            <a:picLocks noChangeAspect="1"/>
          </p:cNvPicPr>
          <p:nvPr/>
        </p:nvPicPr>
        <p:blipFill>
          <a:blip r:embed="rId1"/>
          <a:stretch>
            <a:fillRect/>
          </a:stretch>
        </p:blipFill>
        <p:spPr>
          <a:xfrm>
            <a:off x="4996180" y="2422525"/>
            <a:ext cx="2535555" cy="2535555"/>
          </a:xfrm>
          <a:prstGeom prst="rect">
            <a:avLst/>
          </a:prstGeom>
        </p:spPr>
      </p:pic>
      <p:pic>
        <p:nvPicPr>
          <p:cNvPr id="5" name="图片 4" descr="ZH30型化学氧自救器2"/>
          <p:cNvPicPr>
            <a:picLocks noChangeAspect="1"/>
          </p:cNvPicPr>
          <p:nvPr/>
        </p:nvPicPr>
        <p:blipFill>
          <a:blip r:embed="rId2"/>
          <a:stretch>
            <a:fillRect/>
          </a:stretch>
        </p:blipFill>
        <p:spPr>
          <a:xfrm>
            <a:off x="1517015" y="2422525"/>
            <a:ext cx="2535555" cy="2535555"/>
          </a:xfrm>
          <a:prstGeom prst="rect">
            <a:avLst/>
          </a:prstGeom>
        </p:spPr>
      </p:pic>
      <p:pic>
        <p:nvPicPr>
          <p:cNvPr id="6" name="图片 5" descr="ZH30型化学氧自救器"/>
          <p:cNvPicPr>
            <a:picLocks noChangeAspect="1"/>
          </p:cNvPicPr>
          <p:nvPr/>
        </p:nvPicPr>
        <p:blipFill>
          <a:blip r:embed="rId3"/>
          <a:stretch>
            <a:fillRect/>
          </a:stretch>
        </p:blipFill>
        <p:spPr>
          <a:xfrm>
            <a:off x="8446770" y="2422525"/>
            <a:ext cx="2535555" cy="25355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dissolve">
                                      <p:cBhvr>
                                        <p:cTn id="1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29374" y="401972"/>
            <a:ext cx="3548380" cy="460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2400" noProof="0">
                <a:ln>
                  <a:noFill/>
                </a:ln>
                <a:solidFill>
                  <a:srgbClr val="44546A"/>
                </a:solidFill>
                <a:effectLst/>
                <a:uLnTx/>
                <a:uFillTx/>
                <a:cs typeface="+mn-ea"/>
                <a:sym typeface="+mn-lt"/>
              </a:rPr>
              <a:t>ZYX60压缩氧自救器介绍</a:t>
            </a:r>
            <a:endParaRPr kumimoji="1" lang="zh-CN" altLang="en-US" sz="2400" b="0" i="0" u="none" strike="noStrike" kern="1200" cap="none" spc="0" normalizeH="0" baseline="0" noProof="0">
              <a:ln>
                <a:noFill/>
              </a:ln>
              <a:solidFill>
                <a:srgbClr val="44546A"/>
              </a:solidFill>
              <a:effectLst/>
              <a:uLnTx/>
              <a:uFillTx/>
              <a:cs typeface="+mn-ea"/>
              <a:sym typeface="+mn-lt"/>
            </a:endParaRPr>
          </a:p>
        </p:txBody>
      </p:sp>
      <p:sp>
        <p:nvSpPr>
          <p:cNvPr id="62" name="矩形 61"/>
          <p:cNvSpPr/>
          <p:nvPr/>
        </p:nvSpPr>
        <p:spPr>
          <a:xfrm>
            <a:off x="1936115" y="2048510"/>
            <a:ext cx="8406765" cy="3316605"/>
          </a:xfrm>
          <a:prstGeom prst="rect">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4546A"/>
              </a:solidFill>
              <a:cs typeface="+mn-ea"/>
              <a:sym typeface="+mn-lt"/>
            </a:endParaRPr>
          </a:p>
        </p:txBody>
      </p:sp>
      <p:sp>
        <p:nvSpPr>
          <p:cNvPr id="81" name="文本框 80"/>
          <p:cNvSpPr txBox="1"/>
          <p:nvPr/>
        </p:nvSpPr>
        <p:spPr>
          <a:xfrm>
            <a:off x="2425065" y="2830195"/>
            <a:ext cx="7469505" cy="1753235"/>
          </a:xfrm>
          <a:prstGeom prst="rect">
            <a:avLst/>
          </a:prstGeom>
          <a:noFill/>
        </p:spPr>
        <p:txBody>
          <a:bodyPr wrap="square" rtlCol="0">
            <a:spAutoFit/>
            <a:scene3d>
              <a:camera prst="orthographicFront"/>
              <a:lightRig rig="threePt" dir="t"/>
            </a:scene3d>
            <a:sp3d contourW="12700"/>
          </a:bodyPr>
          <a:lstStyle/>
          <a:p>
            <a:pPr>
              <a:lnSpc>
                <a:spcPct val="150000"/>
              </a:lnSpc>
            </a:pPr>
            <a:r>
              <a:rPr dirty="0">
                <a:solidFill>
                  <a:srgbClr val="44546A"/>
                </a:solidFill>
                <a:latin typeface="方正隶书_GBK" panose="03000509000000000000" charset="-122"/>
                <a:ea typeface="方正隶书_GBK" panose="03000509000000000000" charset="-122"/>
                <a:cs typeface="方正隶书_GBK" panose="03000509000000000000" charset="-122"/>
                <a:sym typeface="+mn-lt"/>
              </a:rPr>
              <a:t>ZYX60隔绝式压缩氧自救器是符合标准的矿工及救护队员随身携带的可循环使用的救护产品，结构合理、性能可靠、使用方便。用于人员在CO、CH4等多种有毒、有害气体及缺氧的环境中逃生或待救时使用。肆零零捌捌陆零伍叁柒</a:t>
            </a:r>
            <a:r>
              <a:rPr lang="zh-CN" dirty="0">
                <a:solidFill>
                  <a:srgbClr val="44546A"/>
                </a:solidFill>
                <a:latin typeface="方正隶书_GBK" panose="03000509000000000000" charset="-122"/>
                <a:ea typeface="方正隶书_GBK" panose="03000509000000000000" charset="-122"/>
                <a:cs typeface="方正隶书_GBK" panose="03000509000000000000" charset="-122"/>
                <a:sym typeface="+mn-lt"/>
              </a:rPr>
              <a:t>，</a:t>
            </a:r>
            <a:r>
              <a:rPr dirty="0">
                <a:solidFill>
                  <a:srgbClr val="44546A"/>
                </a:solidFill>
                <a:latin typeface="方正隶书_GBK" panose="03000509000000000000" charset="-122"/>
                <a:ea typeface="方正隶书_GBK" panose="03000509000000000000" charset="-122"/>
                <a:cs typeface="方正隶书_GBK" panose="03000509000000000000" charset="-122"/>
                <a:sym typeface="+mn-lt"/>
              </a:rPr>
              <a:t>是一种隔离式自救器，可循环使用。</a:t>
            </a:r>
            <a:endParaRPr dirty="0">
              <a:solidFill>
                <a:srgbClr val="44546A"/>
              </a:solidFill>
              <a:latin typeface="方正隶书_GBK" panose="03000509000000000000" charset="-122"/>
              <a:ea typeface="方正隶书_GBK" panose="03000509000000000000" charset="-122"/>
              <a:cs typeface="方正隶书_GBK" panose="03000509000000000000"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randombar(horizontal)">
                                      <p:cBhvr>
                                        <p:cTn id="7"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custDataLst>
              <p:tags r:id="rId1"/>
            </p:custDataLst>
          </p:nvPr>
        </p:nvSpPr>
        <p:spPr>
          <a:xfrm>
            <a:off x="8482514" y="2079015"/>
            <a:ext cx="2290778" cy="2799045"/>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2000" noProof="0">
                <a:ln>
                  <a:noFill/>
                </a:ln>
                <a:solidFill>
                  <a:schemeClr val="bg1"/>
                </a:solidFill>
                <a:effectLst/>
                <a:uLnTx/>
                <a:uFillTx/>
                <a:cs typeface="+mn-ea"/>
                <a:sym typeface="+mn-lt"/>
              </a:rPr>
              <a:t>ZYX60压缩氧自救器</a:t>
            </a:r>
            <a:endParaRPr kumimoji="1" lang="zh-CN" altLang="en-US" sz="2000" b="0" i="0" u="none" strike="noStrike" kern="1200" cap="none" spc="0" normalizeH="0" baseline="0" noProof="0">
              <a:ln>
                <a:noFill/>
              </a:ln>
              <a:solidFill>
                <a:schemeClr val="bg1"/>
              </a:solidFill>
              <a:effectLst/>
              <a:uLnTx/>
              <a:uFillTx/>
              <a:cs typeface="+mn-ea"/>
              <a:sym typeface="+mn-lt"/>
            </a:endParaRPr>
          </a:p>
        </p:txBody>
      </p:sp>
      <p:grpSp>
        <p:nvGrpSpPr>
          <p:cNvPr id="35" name="Group 114"/>
          <p:cNvGrpSpPr/>
          <p:nvPr>
            <p:custDataLst>
              <p:tags r:id="rId2"/>
            </p:custDataLst>
          </p:nvPr>
        </p:nvGrpSpPr>
        <p:grpSpPr>
          <a:xfrm>
            <a:off x="9314531" y="2507239"/>
            <a:ext cx="555625" cy="555625"/>
            <a:chOff x="654050" y="1917700"/>
            <a:chExt cx="555625" cy="555625"/>
          </a:xfrm>
          <a:solidFill>
            <a:schemeClr val="bg1"/>
          </a:solidFill>
        </p:grpSpPr>
        <p:sp>
          <p:nvSpPr>
            <p:cNvPr id="36" name="Freeform 81"/>
            <p:cNvSpPr>
              <a:spLocks noEditPoints="1"/>
            </p:cNvSpPr>
            <p:nvPr>
              <p:custDataLst>
                <p:tags r:id="rId3"/>
              </p:custDataLst>
            </p:nvPr>
          </p:nvSpPr>
          <p:spPr bwMode="auto">
            <a:xfrm>
              <a:off x="654050" y="1917700"/>
              <a:ext cx="555625" cy="555625"/>
            </a:xfrm>
            <a:custGeom>
              <a:avLst/>
              <a:gdLst>
                <a:gd name="T0" fmla="*/ 181 w 3504"/>
                <a:gd name="T1" fmla="*/ 3034 h 3504"/>
                <a:gd name="T2" fmla="*/ 181 w 3504"/>
                <a:gd name="T3" fmla="*/ 3188 h 3504"/>
                <a:gd name="T4" fmla="*/ 286 w 3504"/>
                <a:gd name="T5" fmla="*/ 3310 h 3504"/>
                <a:gd name="T6" fmla="*/ 440 w 3504"/>
                <a:gd name="T7" fmla="*/ 3332 h 3504"/>
                <a:gd name="T8" fmla="*/ 963 w 3504"/>
                <a:gd name="T9" fmla="*/ 2862 h 3504"/>
                <a:gd name="T10" fmla="*/ 1219 w 3504"/>
                <a:gd name="T11" fmla="*/ 2604 h 3504"/>
                <a:gd name="T12" fmla="*/ 1999 w 3504"/>
                <a:gd name="T13" fmla="*/ 193 h 3504"/>
                <a:gd name="T14" fmla="*/ 1640 w 3504"/>
                <a:gd name="T15" fmla="*/ 342 h 3504"/>
                <a:gd name="T16" fmla="*/ 1351 w 3504"/>
                <a:gd name="T17" fmla="*/ 611 h 3504"/>
                <a:gd name="T18" fmla="*/ 1177 w 3504"/>
                <a:gd name="T19" fmla="*/ 959 h 3504"/>
                <a:gd name="T20" fmla="*/ 1135 w 3504"/>
                <a:gd name="T21" fmla="*/ 1349 h 3504"/>
                <a:gd name="T22" fmla="*/ 1232 w 3504"/>
                <a:gd name="T23" fmla="*/ 1728 h 3504"/>
                <a:gd name="T24" fmla="*/ 1455 w 3504"/>
                <a:gd name="T25" fmla="*/ 2049 h 3504"/>
                <a:gd name="T26" fmla="*/ 1776 w 3504"/>
                <a:gd name="T27" fmla="*/ 2272 h 3504"/>
                <a:gd name="T28" fmla="*/ 2155 w 3504"/>
                <a:gd name="T29" fmla="*/ 2369 h 3504"/>
                <a:gd name="T30" fmla="*/ 2545 w 3504"/>
                <a:gd name="T31" fmla="*/ 2327 h 3504"/>
                <a:gd name="T32" fmla="*/ 2893 w 3504"/>
                <a:gd name="T33" fmla="*/ 2153 h 3504"/>
                <a:gd name="T34" fmla="*/ 3159 w 3504"/>
                <a:gd name="T35" fmla="*/ 1868 h 3504"/>
                <a:gd name="T36" fmla="*/ 3306 w 3504"/>
                <a:gd name="T37" fmla="*/ 1526 h 3504"/>
                <a:gd name="T38" fmla="*/ 3330 w 3504"/>
                <a:gd name="T39" fmla="*/ 1160 h 3504"/>
                <a:gd name="T40" fmla="*/ 3232 w 3504"/>
                <a:gd name="T41" fmla="*/ 803 h 3504"/>
                <a:gd name="T42" fmla="*/ 3013 w 3504"/>
                <a:gd name="T43" fmla="*/ 491 h 3504"/>
                <a:gd name="T44" fmla="*/ 2692 w 3504"/>
                <a:gd name="T45" fmla="*/ 267 h 3504"/>
                <a:gd name="T46" fmla="*/ 2314 w 3504"/>
                <a:gd name="T47" fmla="*/ 171 h 3504"/>
                <a:gd name="T48" fmla="*/ 2484 w 3504"/>
                <a:gd name="T49" fmla="*/ 25 h 3504"/>
                <a:gd name="T50" fmla="*/ 2868 w 3504"/>
                <a:gd name="T51" fmla="*/ 170 h 3504"/>
                <a:gd name="T52" fmla="*/ 3189 w 3504"/>
                <a:gd name="T53" fmla="*/ 434 h 3504"/>
                <a:gd name="T54" fmla="*/ 3407 w 3504"/>
                <a:gd name="T55" fmla="*/ 784 h 3504"/>
                <a:gd name="T56" fmla="*/ 3500 w 3504"/>
                <a:gd name="T57" fmla="*/ 1185 h 3504"/>
                <a:gd name="T58" fmla="*/ 3460 w 3504"/>
                <a:gd name="T59" fmla="*/ 1600 h 3504"/>
                <a:gd name="T60" fmla="*/ 3291 w 3504"/>
                <a:gd name="T61" fmla="*/ 1973 h 3504"/>
                <a:gd name="T62" fmla="*/ 3006 w 3504"/>
                <a:gd name="T63" fmla="*/ 2278 h 3504"/>
                <a:gd name="T64" fmla="*/ 2643 w 3504"/>
                <a:gd name="T65" fmla="*/ 2472 h 3504"/>
                <a:gd name="T66" fmla="*/ 2235 w 3504"/>
                <a:gd name="T67" fmla="*/ 2539 h 3504"/>
                <a:gd name="T68" fmla="*/ 1825 w 3504"/>
                <a:gd name="T69" fmla="*/ 2471 h 3504"/>
                <a:gd name="T70" fmla="*/ 1463 w 3504"/>
                <a:gd name="T71" fmla="*/ 2278 h 3504"/>
                <a:gd name="T72" fmla="*/ 1417 w 3504"/>
                <a:gd name="T73" fmla="*/ 2578 h 3504"/>
                <a:gd name="T74" fmla="*/ 1397 w 3504"/>
                <a:gd name="T75" fmla="*/ 2664 h 3504"/>
                <a:gd name="T76" fmla="*/ 520 w 3504"/>
                <a:gd name="T77" fmla="*/ 3483 h 3504"/>
                <a:gd name="T78" fmla="*/ 307 w 3504"/>
                <a:gd name="T79" fmla="*/ 3494 h 3504"/>
                <a:gd name="T80" fmla="*/ 115 w 3504"/>
                <a:gd name="T81" fmla="*/ 3389 h 3504"/>
                <a:gd name="T82" fmla="*/ 10 w 3504"/>
                <a:gd name="T83" fmla="*/ 3197 h 3504"/>
                <a:gd name="T84" fmla="*/ 21 w 3504"/>
                <a:gd name="T85" fmla="*/ 2984 h 3504"/>
                <a:gd name="T86" fmla="*/ 840 w 3504"/>
                <a:gd name="T87" fmla="*/ 2107 h 3504"/>
                <a:gd name="T88" fmla="*/ 941 w 3504"/>
                <a:gd name="T89" fmla="*/ 2095 h 3504"/>
                <a:gd name="T90" fmla="*/ 1179 w 3504"/>
                <a:gd name="T91" fmla="*/ 1973 h 3504"/>
                <a:gd name="T92" fmla="*/ 1008 w 3504"/>
                <a:gd name="T93" fmla="*/ 1600 h 3504"/>
                <a:gd name="T94" fmla="*/ 968 w 3504"/>
                <a:gd name="T95" fmla="*/ 1185 h 3504"/>
                <a:gd name="T96" fmla="*/ 1062 w 3504"/>
                <a:gd name="T97" fmla="*/ 784 h 3504"/>
                <a:gd name="T98" fmla="*/ 1280 w 3504"/>
                <a:gd name="T99" fmla="*/ 434 h 3504"/>
                <a:gd name="T100" fmla="*/ 1601 w 3504"/>
                <a:gd name="T101" fmla="*/ 170 h 3504"/>
                <a:gd name="T102" fmla="*/ 1985 w 3504"/>
                <a:gd name="T103" fmla="*/ 25 h 3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04" h="3504">
                  <a:moveTo>
                    <a:pt x="642" y="2541"/>
                  </a:moveTo>
                  <a:lnTo>
                    <a:pt x="233" y="2951"/>
                  </a:lnTo>
                  <a:lnTo>
                    <a:pt x="212" y="2976"/>
                  </a:lnTo>
                  <a:lnTo>
                    <a:pt x="194" y="3004"/>
                  </a:lnTo>
                  <a:lnTo>
                    <a:pt x="181" y="3034"/>
                  </a:lnTo>
                  <a:lnTo>
                    <a:pt x="172" y="3064"/>
                  </a:lnTo>
                  <a:lnTo>
                    <a:pt x="168" y="3096"/>
                  </a:lnTo>
                  <a:lnTo>
                    <a:pt x="168" y="3126"/>
                  </a:lnTo>
                  <a:lnTo>
                    <a:pt x="172" y="3158"/>
                  </a:lnTo>
                  <a:lnTo>
                    <a:pt x="181" y="3188"/>
                  </a:lnTo>
                  <a:lnTo>
                    <a:pt x="194" y="3218"/>
                  </a:lnTo>
                  <a:lnTo>
                    <a:pt x="212" y="3246"/>
                  </a:lnTo>
                  <a:lnTo>
                    <a:pt x="233" y="3271"/>
                  </a:lnTo>
                  <a:lnTo>
                    <a:pt x="258" y="3292"/>
                  </a:lnTo>
                  <a:lnTo>
                    <a:pt x="286" y="3310"/>
                  </a:lnTo>
                  <a:lnTo>
                    <a:pt x="316" y="3323"/>
                  </a:lnTo>
                  <a:lnTo>
                    <a:pt x="346" y="3332"/>
                  </a:lnTo>
                  <a:lnTo>
                    <a:pt x="378" y="3336"/>
                  </a:lnTo>
                  <a:lnTo>
                    <a:pt x="408" y="3336"/>
                  </a:lnTo>
                  <a:lnTo>
                    <a:pt x="440" y="3332"/>
                  </a:lnTo>
                  <a:lnTo>
                    <a:pt x="470" y="3323"/>
                  </a:lnTo>
                  <a:lnTo>
                    <a:pt x="500" y="3310"/>
                  </a:lnTo>
                  <a:lnTo>
                    <a:pt x="528" y="3292"/>
                  </a:lnTo>
                  <a:lnTo>
                    <a:pt x="553" y="3271"/>
                  </a:lnTo>
                  <a:lnTo>
                    <a:pt x="963" y="2862"/>
                  </a:lnTo>
                  <a:lnTo>
                    <a:pt x="642" y="2541"/>
                  </a:lnTo>
                  <a:close/>
                  <a:moveTo>
                    <a:pt x="900" y="2285"/>
                  </a:moveTo>
                  <a:lnTo>
                    <a:pt x="762" y="2423"/>
                  </a:lnTo>
                  <a:lnTo>
                    <a:pt x="1081" y="2742"/>
                  </a:lnTo>
                  <a:lnTo>
                    <a:pt x="1219" y="2604"/>
                  </a:lnTo>
                  <a:lnTo>
                    <a:pt x="900" y="2285"/>
                  </a:lnTo>
                  <a:close/>
                  <a:moveTo>
                    <a:pt x="2235" y="168"/>
                  </a:moveTo>
                  <a:lnTo>
                    <a:pt x="2155" y="171"/>
                  </a:lnTo>
                  <a:lnTo>
                    <a:pt x="2076" y="179"/>
                  </a:lnTo>
                  <a:lnTo>
                    <a:pt x="1999" y="193"/>
                  </a:lnTo>
                  <a:lnTo>
                    <a:pt x="1923" y="213"/>
                  </a:lnTo>
                  <a:lnTo>
                    <a:pt x="1849" y="238"/>
                  </a:lnTo>
                  <a:lnTo>
                    <a:pt x="1776" y="267"/>
                  </a:lnTo>
                  <a:lnTo>
                    <a:pt x="1707" y="301"/>
                  </a:lnTo>
                  <a:lnTo>
                    <a:pt x="1640" y="342"/>
                  </a:lnTo>
                  <a:lnTo>
                    <a:pt x="1575" y="386"/>
                  </a:lnTo>
                  <a:lnTo>
                    <a:pt x="1514" y="436"/>
                  </a:lnTo>
                  <a:lnTo>
                    <a:pt x="1455" y="491"/>
                  </a:lnTo>
                  <a:lnTo>
                    <a:pt x="1401" y="549"/>
                  </a:lnTo>
                  <a:lnTo>
                    <a:pt x="1351" y="611"/>
                  </a:lnTo>
                  <a:lnTo>
                    <a:pt x="1306" y="676"/>
                  </a:lnTo>
                  <a:lnTo>
                    <a:pt x="1267" y="743"/>
                  </a:lnTo>
                  <a:lnTo>
                    <a:pt x="1232" y="812"/>
                  </a:lnTo>
                  <a:lnTo>
                    <a:pt x="1202" y="884"/>
                  </a:lnTo>
                  <a:lnTo>
                    <a:pt x="1177" y="959"/>
                  </a:lnTo>
                  <a:lnTo>
                    <a:pt x="1157" y="1034"/>
                  </a:lnTo>
                  <a:lnTo>
                    <a:pt x="1143" y="1112"/>
                  </a:lnTo>
                  <a:lnTo>
                    <a:pt x="1135" y="1190"/>
                  </a:lnTo>
                  <a:lnTo>
                    <a:pt x="1133" y="1269"/>
                  </a:lnTo>
                  <a:lnTo>
                    <a:pt x="1135" y="1349"/>
                  </a:lnTo>
                  <a:lnTo>
                    <a:pt x="1143" y="1428"/>
                  </a:lnTo>
                  <a:lnTo>
                    <a:pt x="1157" y="1505"/>
                  </a:lnTo>
                  <a:lnTo>
                    <a:pt x="1177" y="1581"/>
                  </a:lnTo>
                  <a:lnTo>
                    <a:pt x="1202" y="1655"/>
                  </a:lnTo>
                  <a:lnTo>
                    <a:pt x="1232" y="1728"/>
                  </a:lnTo>
                  <a:lnTo>
                    <a:pt x="1267" y="1797"/>
                  </a:lnTo>
                  <a:lnTo>
                    <a:pt x="1306" y="1864"/>
                  </a:lnTo>
                  <a:lnTo>
                    <a:pt x="1351" y="1929"/>
                  </a:lnTo>
                  <a:lnTo>
                    <a:pt x="1401" y="1990"/>
                  </a:lnTo>
                  <a:lnTo>
                    <a:pt x="1455" y="2049"/>
                  </a:lnTo>
                  <a:lnTo>
                    <a:pt x="1514" y="2103"/>
                  </a:lnTo>
                  <a:lnTo>
                    <a:pt x="1575" y="2153"/>
                  </a:lnTo>
                  <a:lnTo>
                    <a:pt x="1640" y="2198"/>
                  </a:lnTo>
                  <a:lnTo>
                    <a:pt x="1707" y="2237"/>
                  </a:lnTo>
                  <a:lnTo>
                    <a:pt x="1776" y="2272"/>
                  </a:lnTo>
                  <a:lnTo>
                    <a:pt x="1849" y="2302"/>
                  </a:lnTo>
                  <a:lnTo>
                    <a:pt x="1923" y="2327"/>
                  </a:lnTo>
                  <a:lnTo>
                    <a:pt x="1999" y="2347"/>
                  </a:lnTo>
                  <a:lnTo>
                    <a:pt x="2076" y="2361"/>
                  </a:lnTo>
                  <a:lnTo>
                    <a:pt x="2155" y="2369"/>
                  </a:lnTo>
                  <a:lnTo>
                    <a:pt x="2235" y="2371"/>
                  </a:lnTo>
                  <a:lnTo>
                    <a:pt x="2314" y="2369"/>
                  </a:lnTo>
                  <a:lnTo>
                    <a:pt x="2392" y="2361"/>
                  </a:lnTo>
                  <a:lnTo>
                    <a:pt x="2470" y="2347"/>
                  </a:lnTo>
                  <a:lnTo>
                    <a:pt x="2545" y="2327"/>
                  </a:lnTo>
                  <a:lnTo>
                    <a:pt x="2620" y="2302"/>
                  </a:lnTo>
                  <a:lnTo>
                    <a:pt x="2692" y="2272"/>
                  </a:lnTo>
                  <a:lnTo>
                    <a:pt x="2761" y="2237"/>
                  </a:lnTo>
                  <a:lnTo>
                    <a:pt x="2828" y="2198"/>
                  </a:lnTo>
                  <a:lnTo>
                    <a:pt x="2893" y="2153"/>
                  </a:lnTo>
                  <a:lnTo>
                    <a:pt x="2955" y="2103"/>
                  </a:lnTo>
                  <a:lnTo>
                    <a:pt x="3013" y="2049"/>
                  </a:lnTo>
                  <a:lnTo>
                    <a:pt x="3066" y="1992"/>
                  </a:lnTo>
                  <a:lnTo>
                    <a:pt x="3115" y="1931"/>
                  </a:lnTo>
                  <a:lnTo>
                    <a:pt x="3159" y="1868"/>
                  </a:lnTo>
                  <a:lnTo>
                    <a:pt x="3198" y="1803"/>
                  </a:lnTo>
                  <a:lnTo>
                    <a:pt x="3232" y="1736"/>
                  </a:lnTo>
                  <a:lnTo>
                    <a:pt x="3262" y="1667"/>
                  </a:lnTo>
                  <a:lnTo>
                    <a:pt x="3286" y="1597"/>
                  </a:lnTo>
                  <a:lnTo>
                    <a:pt x="3306" y="1526"/>
                  </a:lnTo>
                  <a:lnTo>
                    <a:pt x="3320" y="1453"/>
                  </a:lnTo>
                  <a:lnTo>
                    <a:pt x="3330" y="1380"/>
                  </a:lnTo>
                  <a:lnTo>
                    <a:pt x="3335" y="1307"/>
                  </a:lnTo>
                  <a:lnTo>
                    <a:pt x="3335" y="1233"/>
                  </a:lnTo>
                  <a:lnTo>
                    <a:pt x="3330" y="1160"/>
                  </a:lnTo>
                  <a:lnTo>
                    <a:pt x="3320" y="1086"/>
                  </a:lnTo>
                  <a:lnTo>
                    <a:pt x="3306" y="1014"/>
                  </a:lnTo>
                  <a:lnTo>
                    <a:pt x="3286" y="943"/>
                  </a:lnTo>
                  <a:lnTo>
                    <a:pt x="3262" y="873"/>
                  </a:lnTo>
                  <a:lnTo>
                    <a:pt x="3232" y="803"/>
                  </a:lnTo>
                  <a:lnTo>
                    <a:pt x="3198" y="736"/>
                  </a:lnTo>
                  <a:lnTo>
                    <a:pt x="3159" y="672"/>
                  </a:lnTo>
                  <a:lnTo>
                    <a:pt x="3115" y="609"/>
                  </a:lnTo>
                  <a:lnTo>
                    <a:pt x="3066" y="548"/>
                  </a:lnTo>
                  <a:lnTo>
                    <a:pt x="3013" y="491"/>
                  </a:lnTo>
                  <a:lnTo>
                    <a:pt x="2955" y="436"/>
                  </a:lnTo>
                  <a:lnTo>
                    <a:pt x="2893" y="386"/>
                  </a:lnTo>
                  <a:lnTo>
                    <a:pt x="2828" y="342"/>
                  </a:lnTo>
                  <a:lnTo>
                    <a:pt x="2761" y="301"/>
                  </a:lnTo>
                  <a:lnTo>
                    <a:pt x="2692" y="267"/>
                  </a:lnTo>
                  <a:lnTo>
                    <a:pt x="2620" y="238"/>
                  </a:lnTo>
                  <a:lnTo>
                    <a:pt x="2545" y="213"/>
                  </a:lnTo>
                  <a:lnTo>
                    <a:pt x="2470" y="193"/>
                  </a:lnTo>
                  <a:lnTo>
                    <a:pt x="2392" y="179"/>
                  </a:lnTo>
                  <a:lnTo>
                    <a:pt x="2314" y="171"/>
                  </a:lnTo>
                  <a:lnTo>
                    <a:pt x="2235" y="168"/>
                  </a:lnTo>
                  <a:close/>
                  <a:moveTo>
                    <a:pt x="2235" y="0"/>
                  </a:moveTo>
                  <a:lnTo>
                    <a:pt x="2319" y="4"/>
                  </a:lnTo>
                  <a:lnTo>
                    <a:pt x="2402" y="12"/>
                  </a:lnTo>
                  <a:lnTo>
                    <a:pt x="2484" y="25"/>
                  </a:lnTo>
                  <a:lnTo>
                    <a:pt x="2564" y="44"/>
                  </a:lnTo>
                  <a:lnTo>
                    <a:pt x="2643" y="67"/>
                  </a:lnTo>
                  <a:lnTo>
                    <a:pt x="2720" y="97"/>
                  </a:lnTo>
                  <a:lnTo>
                    <a:pt x="2795" y="131"/>
                  </a:lnTo>
                  <a:lnTo>
                    <a:pt x="2868" y="170"/>
                  </a:lnTo>
                  <a:lnTo>
                    <a:pt x="2938" y="213"/>
                  </a:lnTo>
                  <a:lnTo>
                    <a:pt x="3006" y="262"/>
                  </a:lnTo>
                  <a:lnTo>
                    <a:pt x="3070" y="315"/>
                  </a:lnTo>
                  <a:lnTo>
                    <a:pt x="3131" y="373"/>
                  </a:lnTo>
                  <a:lnTo>
                    <a:pt x="3189" y="434"/>
                  </a:lnTo>
                  <a:lnTo>
                    <a:pt x="3242" y="498"/>
                  </a:lnTo>
                  <a:lnTo>
                    <a:pt x="3291" y="566"/>
                  </a:lnTo>
                  <a:lnTo>
                    <a:pt x="3335" y="636"/>
                  </a:lnTo>
                  <a:lnTo>
                    <a:pt x="3373" y="709"/>
                  </a:lnTo>
                  <a:lnTo>
                    <a:pt x="3407" y="784"/>
                  </a:lnTo>
                  <a:lnTo>
                    <a:pt x="3437" y="861"/>
                  </a:lnTo>
                  <a:lnTo>
                    <a:pt x="3460" y="940"/>
                  </a:lnTo>
                  <a:lnTo>
                    <a:pt x="3479" y="1020"/>
                  </a:lnTo>
                  <a:lnTo>
                    <a:pt x="3492" y="1102"/>
                  </a:lnTo>
                  <a:lnTo>
                    <a:pt x="3500" y="1185"/>
                  </a:lnTo>
                  <a:lnTo>
                    <a:pt x="3504" y="1269"/>
                  </a:lnTo>
                  <a:lnTo>
                    <a:pt x="3500" y="1354"/>
                  </a:lnTo>
                  <a:lnTo>
                    <a:pt x="3492" y="1437"/>
                  </a:lnTo>
                  <a:lnTo>
                    <a:pt x="3479" y="1519"/>
                  </a:lnTo>
                  <a:lnTo>
                    <a:pt x="3460" y="1600"/>
                  </a:lnTo>
                  <a:lnTo>
                    <a:pt x="3437" y="1679"/>
                  </a:lnTo>
                  <a:lnTo>
                    <a:pt x="3407" y="1755"/>
                  </a:lnTo>
                  <a:lnTo>
                    <a:pt x="3373" y="1831"/>
                  </a:lnTo>
                  <a:lnTo>
                    <a:pt x="3335" y="1903"/>
                  </a:lnTo>
                  <a:lnTo>
                    <a:pt x="3291" y="1973"/>
                  </a:lnTo>
                  <a:lnTo>
                    <a:pt x="3242" y="2040"/>
                  </a:lnTo>
                  <a:lnTo>
                    <a:pt x="3189" y="2105"/>
                  </a:lnTo>
                  <a:lnTo>
                    <a:pt x="3131" y="2167"/>
                  </a:lnTo>
                  <a:lnTo>
                    <a:pt x="3070" y="2224"/>
                  </a:lnTo>
                  <a:lnTo>
                    <a:pt x="3006" y="2278"/>
                  </a:lnTo>
                  <a:lnTo>
                    <a:pt x="2938" y="2327"/>
                  </a:lnTo>
                  <a:lnTo>
                    <a:pt x="2868" y="2370"/>
                  </a:lnTo>
                  <a:lnTo>
                    <a:pt x="2795" y="2408"/>
                  </a:lnTo>
                  <a:lnTo>
                    <a:pt x="2720" y="2442"/>
                  </a:lnTo>
                  <a:lnTo>
                    <a:pt x="2643" y="2472"/>
                  </a:lnTo>
                  <a:lnTo>
                    <a:pt x="2564" y="2496"/>
                  </a:lnTo>
                  <a:lnTo>
                    <a:pt x="2484" y="2515"/>
                  </a:lnTo>
                  <a:lnTo>
                    <a:pt x="2402" y="2528"/>
                  </a:lnTo>
                  <a:lnTo>
                    <a:pt x="2319" y="2536"/>
                  </a:lnTo>
                  <a:lnTo>
                    <a:pt x="2235" y="2539"/>
                  </a:lnTo>
                  <a:lnTo>
                    <a:pt x="2150" y="2536"/>
                  </a:lnTo>
                  <a:lnTo>
                    <a:pt x="2067" y="2528"/>
                  </a:lnTo>
                  <a:lnTo>
                    <a:pt x="1985" y="2515"/>
                  </a:lnTo>
                  <a:lnTo>
                    <a:pt x="1904" y="2496"/>
                  </a:lnTo>
                  <a:lnTo>
                    <a:pt x="1825" y="2471"/>
                  </a:lnTo>
                  <a:lnTo>
                    <a:pt x="1748" y="2442"/>
                  </a:lnTo>
                  <a:lnTo>
                    <a:pt x="1673" y="2408"/>
                  </a:lnTo>
                  <a:lnTo>
                    <a:pt x="1601" y="2370"/>
                  </a:lnTo>
                  <a:lnTo>
                    <a:pt x="1531" y="2325"/>
                  </a:lnTo>
                  <a:lnTo>
                    <a:pt x="1463" y="2278"/>
                  </a:lnTo>
                  <a:lnTo>
                    <a:pt x="1398" y="2224"/>
                  </a:lnTo>
                  <a:lnTo>
                    <a:pt x="1237" y="2386"/>
                  </a:lnTo>
                  <a:lnTo>
                    <a:pt x="1397" y="2546"/>
                  </a:lnTo>
                  <a:lnTo>
                    <a:pt x="1408" y="2561"/>
                  </a:lnTo>
                  <a:lnTo>
                    <a:pt x="1417" y="2578"/>
                  </a:lnTo>
                  <a:lnTo>
                    <a:pt x="1420" y="2596"/>
                  </a:lnTo>
                  <a:lnTo>
                    <a:pt x="1420" y="2614"/>
                  </a:lnTo>
                  <a:lnTo>
                    <a:pt x="1417" y="2632"/>
                  </a:lnTo>
                  <a:lnTo>
                    <a:pt x="1408" y="2649"/>
                  </a:lnTo>
                  <a:lnTo>
                    <a:pt x="1397" y="2664"/>
                  </a:lnTo>
                  <a:lnTo>
                    <a:pt x="671" y="3389"/>
                  </a:lnTo>
                  <a:lnTo>
                    <a:pt x="637" y="3420"/>
                  </a:lnTo>
                  <a:lnTo>
                    <a:pt x="600" y="3446"/>
                  </a:lnTo>
                  <a:lnTo>
                    <a:pt x="561" y="3467"/>
                  </a:lnTo>
                  <a:lnTo>
                    <a:pt x="520" y="3483"/>
                  </a:lnTo>
                  <a:lnTo>
                    <a:pt x="479" y="3494"/>
                  </a:lnTo>
                  <a:lnTo>
                    <a:pt x="436" y="3502"/>
                  </a:lnTo>
                  <a:lnTo>
                    <a:pt x="392" y="3504"/>
                  </a:lnTo>
                  <a:lnTo>
                    <a:pt x="350" y="3502"/>
                  </a:lnTo>
                  <a:lnTo>
                    <a:pt x="307" y="3494"/>
                  </a:lnTo>
                  <a:lnTo>
                    <a:pt x="266" y="3483"/>
                  </a:lnTo>
                  <a:lnTo>
                    <a:pt x="224" y="3467"/>
                  </a:lnTo>
                  <a:lnTo>
                    <a:pt x="186" y="3446"/>
                  </a:lnTo>
                  <a:lnTo>
                    <a:pt x="149" y="3420"/>
                  </a:lnTo>
                  <a:lnTo>
                    <a:pt x="115" y="3389"/>
                  </a:lnTo>
                  <a:lnTo>
                    <a:pt x="84" y="3355"/>
                  </a:lnTo>
                  <a:lnTo>
                    <a:pt x="59" y="3318"/>
                  </a:lnTo>
                  <a:lnTo>
                    <a:pt x="37" y="3280"/>
                  </a:lnTo>
                  <a:lnTo>
                    <a:pt x="21" y="3238"/>
                  </a:lnTo>
                  <a:lnTo>
                    <a:pt x="10" y="3197"/>
                  </a:lnTo>
                  <a:lnTo>
                    <a:pt x="2" y="3154"/>
                  </a:lnTo>
                  <a:lnTo>
                    <a:pt x="0" y="3112"/>
                  </a:lnTo>
                  <a:lnTo>
                    <a:pt x="2" y="3068"/>
                  </a:lnTo>
                  <a:lnTo>
                    <a:pt x="10" y="3025"/>
                  </a:lnTo>
                  <a:lnTo>
                    <a:pt x="21" y="2984"/>
                  </a:lnTo>
                  <a:lnTo>
                    <a:pt x="37" y="2943"/>
                  </a:lnTo>
                  <a:lnTo>
                    <a:pt x="59" y="2904"/>
                  </a:lnTo>
                  <a:lnTo>
                    <a:pt x="84" y="2867"/>
                  </a:lnTo>
                  <a:lnTo>
                    <a:pt x="115" y="2833"/>
                  </a:lnTo>
                  <a:lnTo>
                    <a:pt x="840" y="2107"/>
                  </a:lnTo>
                  <a:lnTo>
                    <a:pt x="857" y="2095"/>
                  </a:lnTo>
                  <a:lnTo>
                    <a:pt x="878" y="2086"/>
                  </a:lnTo>
                  <a:lnTo>
                    <a:pt x="900" y="2083"/>
                  </a:lnTo>
                  <a:lnTo>
                    <a:pt x="921" y="2086"/>
                  </a:lnTo>
                  <a:lnTo>
                    <a:pt x="941" y="2095"/>
                  </a:lnTo>
                  <a:lnTo>
                    <a:pt x="958" y="2107"/>
                  </a:lnTo>
                  <a:lnTo>
                    <a:pt x="1118" y="2267"/>
                  </a:lnTo>
                  <a:lnTo>
                    <a:pt x="1280" y="2106"/>
                  </a:lnTo>
                  <a:lnTo>
                    <a:pt x="1226" y="2042"/>
                  </a:lnTo>
                  <a:lnTo>
                    <a:pt x="1179" y="1973"/>
                  </a:lnTo>
                  <a:lnTo>
                    <a:pt x="1134" y="1903"/>
                  </a:lnTo>
                  <a:lnTo>
                    <a:pt x="1096" y="1831"/>
                  </a:lnTo>
                  <a:lnTo>
                    <a:pt x="1062" y="1756"/>
                  </a:lnTo>
                  <a:lnTo>
                    <a:pt x="1033" y="1679"/>
                  </a:lnTo>
                  <a:lnTo>
                    <a:pt x="1008" y="1600"/>
                  </a:lnTo>
                  <a:lnTo>
                    <a:pt x="989" y="1519"/>
                  </a:lnTo>
                  <a:lnTo>
                    <a:pt x="976" y="1437"/>
                  </a:lnTo>
                  <a:lnTo>
                    <a:pt x="968" y="1354"/>
                  </a:lnTo>
                  <a:lnTo>
                    <a:pt x="965" y="1269"/>
                  </a:lnTo>
                  <a:lnTo>
                    <a:pt x="968" y="1185"/>
                  </a:lnTo>
                  <a:lnTo>
                    <a:pt x="976" y="1102"/>
                  </a:lnTo>
                  <a:lnTo>
                    <a:pt x="989" y="1020"/>
                  </a:lnTo>
                  <a:lnTo>
                    <a:pt x="1008" y="940"/>
                  </a:lnTo>
                  <a:lnTo>
                    <a:pt x="1032" y="861"/>
                  </a:lnTo>
                  <a:lnTo>
                    <a:pt x="1062" y="784"/>
                  </a:lnTo>
                  <a:lnTo>
                    <a:pt x="1096" y="709"/>
                  </a:lnTo>
                  <a:lnTo>
                    <a:pt x="1134" y="636"/>
                  </a:lnTo>
                  <a:lnTo>
                    <a:pt x="1177" y="566"/>
                  </a:lnTo>
                  <a:lnTo>
                    <a:pt x="1226" y="498"/>
                  </a:lnTo>
                  <a:lnTo>
                    <a:pt x="1280" y="434"/>
                  </a:lnTo>
                  <a:lnTo>
                    <a:pt x="1337" y="373"/>
                  </a:lnTo>
                  <a:lnTo>
                    <a:pt x="1399" y="315"/>
                  </a:lnTo>
                  <a:lnTo>
                    <a:pt x="1464" y="262"/>
                  </a:lnTo>
                  <a:lnTo>
                    <a:pt x="1531" y="213"/>
                  </a:lnTo>
                  <a:lnTo>
                    <a:pt x="1601" y="170"/>
                  </a:lnTo>
                  <a:lnTo>
                    <a:pt x="1673" y="131"/>
                  </a:lnTo>
                  <a:lnTo>
                    <a:pt x="1749" y="97"/>
                  </a:lnTo>
                  <a:lnTo>
                    <a:pt x="1825" y="67"/>
                  </a:lnTo>
                  <a:lnTo>
                    <a:pt x="1904" y="44"/>
                  </a:lnTo>
                  <a:lnTo>
                    <a:pt x="1985" y="25"/>
                  </a:lnTo>
                  <a:lnTo>
                    <a:pt x="2067" y="12"/>
                  </a:lnTo>
                  <a:lnTo>
                    <a:pt x="2150" y="4"/>
                  </a:lnTo>
                  <a:lnTo>
                    <a:pt x="2235"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7" name="Freeform 82"/>
            <p:cNvSpPr>
              <a:spLocks noEditPoints="1"/>
            </p:cNvSpPr>
            <p:nvPr>
              <p:custDataLst>
                <p:tags r:id="rId4"/>
              </p:custDataLst>
            </p:nvPr>
          </p:nvSpPr>
          <p:spPr bwMode="auto">
            <a:xfrm>
              <a:off x="869950" y="1979613"/>
              <a:ext cx="277813" cy="277812"/>
            </a:xfrm>
            <a:custGeom>
              <a:avLst/>
              <a:gdLst>
                <a:gd name="T0" fmla="*/ 756 w 1754"/>
                <a:gd name="T1" fmla="*/ 177 h 1753"/>
                <a:gd name="T2" fmla="*/ 582 w 1754"/>
                <a:gd name="T3" fmla="*/ 232 h 1753"/>
                <a:gd name="T4" fmla="*/ 424 w 1754"/>
                <a:gd name="T5" fmla="*/ 332 h 1753"/>
                <a:gd name="T6" fmla="*/ 295 w 1754"/>
                <a:gd name="T7" fmla="*/ 471 h 1753"/>
                <a:gd name="T8" fmla="*/ 210 w 1754"/>
                <a:gd name="T9" fmla="*/ 634 h 1753"/>
                <a:gd name="T10" fmla="*/ 170 w 1754"/>
                <a:gd name="T11" fmla="*/ 815 h 1753"/>
                <a:gd name="T12" fmla="*/ 179 w 1754"/>
                <a:gd name="T13" fmla="*/ 1001 h 1753"/>
                <a:gd name="T14" fmla="*/ 233 w 1754"/>
                <a:gd name="T15" fmla="*/ 1176 h 1753"/>
                <a:gd name="T16" fmla="*/ 333 w 1754"/>
                <a:gd name="T17" fmla="*/ 1333 h 1753"/>
                <a:gd name="T18" fmla="*/ 474 w 1754"/>
                <a:gd name="T19" fmla="*/ 1460 h 1753"/>
                <a:gd name="T20" fmla="*/ 638 w 1754"/>
                <a:gd name="T21" fmla="*/ 1545 h 1753"/>
                <a:gd name="T22" fmla="*/ 817 w 1754"/>
                <a:gd name="T23" fmla="*/ 1584 h 1753"/>
                <a:gd name="T24" fmla="*/ 998 w 1754"/>
                <a:gd name="T25" fmla="*/ 1576 h 1753"/>
                <a:gd name="T26" fmla="*/ 1172 w 1754"/>
                <a:gd name="T27" fmla="*/ 1522 h 1753"/>
                <a:gd name="T28" fmla="*/ 1331 w 1754"/>
                <a:gd name="T29" fmla="*/ 1422 h 1753"/>
                <a:gd name="T30" fmla="*/ 1460 w 1754"/>
                <a:gd name="T31" fmla="*/ 1283 h 1753"/>
                <a:gd name="T32" fmla="*/ 1545 w 1754"/>
                <a:gd name="T33" fmla="*/ 1120 h 1753"/>
                <a:gd name="T34" fmla="*/ 1584 w 1754"/>
                <a:gd name="T35" fmla="*/ 939 h 1753"/>
                <a:gd name="T36" fmla="*/ 1575 w 1754"/>
                <a:gd name="T37" fmla="*/ 753 h 1753"/>
                <a:gd name="T38" fmla="*/ 1521 w 1754"/>
                <a:gd name="T39" fmla="*/ 577 h 1753"/>
                <a:gd name="T40" fmla="*/ 1421 w 1754"/>
                <a:gd name="T41" fmla="*/ 421 h 1753"/>
                <a:gd name="T42" fmla="*/ 1281 w 1754"/>
                <a:gd name="T43" fmla="*/ 293 h 1753"/>
                <a:gd name="T44" fmla="*/ 1116 w 1754"/>
                <a:gd name="T45" fmla="*/ 208 h 1753"/>
                <a:gd name="T46" fmla="*/ 937 w 1754"/>
                <a:gd name="T47" fmla="*/ 170 h 1753"/>
                <a:gd name="T48" fmla="*/ 945 w 1754"/>
                <a:gd name="T49" fmla="*/ 3 h 1753"/>
                <a:gd name="T50" fmla="*/ 1144 w 1754"/>
                <a:gd name="T51" fmla="*/ 41 h 1753"/>
                <a:gd name="T52" fmla="*/ 1331 w 1754"/>
                <a:gd name="T53" fmla="*/ 126 h 1753"/>
                <a:gd name="T54" fmla="*/ 1497 w 1754"/>
                <a:gd name="T55" fmla="*/ 257 h 1753"/>
                <a:gd name="T56" fmla="*/ 1625 w 1754"/>
                <a:gd name="T57" fmla="*/ 420 h 1753"/>
                <a:gd name="T58" fmla="*/ 1712 w 1754"/>
                <a:gd name="T59" fmla="*/ 605 h 1753"/>
                <a:gd name="T60" fmla="*/ 1751 w 1754"/>
                <a:gd name="T61" fmla="*/ 807 h 1753"/>
                <a:gd name="T62" fmla="*/ 1744 w 1754"/>
                <a:gd name="T63" fmla="*/ 1016 h 1753"/>
                <a:gd name="T64" fmla="*/ 1688 w 1754"/>
                <a:gd name="T65" fmla="*/ 1212 h 1753"/>
                <a:gd name="T66" fmla="*/ 1587 w 1754"/>
                <a:gd name="T67" fmla="*/ 1391 h 1753"/>
                <a:gd name="T68" fmla="*/ 1445 w 1754"/>
                <a:gd name="T69" fmla="*/ 1545 h 1753"/>
                <a:gd name="T70" fmla="*/ 1270 w 1754"/>
                <a:gd name="T71" fmla="*/ 1661 h 1753"/>
                <a:gd name="T72" fmla="*/ 1078 w 1754"/>
                <a:gd name="T73" fmla="*/ 1730 h 1753"/>
                <a:gd name="T74" fmla="*/ 878 w 1754"/>
                <a:gd name="T75" fmla="*/ 1753 h 1753"/>
                <a:gd name="T76" fmla="*/ 677 w 1754"/>
                <a:gd name="T77" fmla="*/ 1730 h 1753"/>
                <a:gd name="T78" fmla="*/ 484 w 1754"/>
                <a:gd name="T79" fmla="*/ 1661 h 1753"/>
                <a:gd name="T80" fmla="*/ 310 w 1754"/>
                <a:gd name="T81" fmla="*/ 1545 h 1753"/>
                <a:gd name="T82" fmla="*/ 167 w 1754"/>
                <a:gd name="T83" fmla="*/ 1391 h 1753"/>
                <a:gd name="T84" fmla="*/ 66 w 1754"/>
                <a:gd name="T85" fmla="*/ 1212 h 1753"/>
                <a:gd name="T86" fmla="*/ 11 w 1754"/>
                <a:gd name="T87" fmla="*/ 1016 h 1753"/>
                <a:gd name="T88" fmla="*/ 3 w 1754"/>
                <a:gd name="T89" fmla="*/ 807 h 1753"/>
                <a:gd name="T90" fmla="*/ 43 w 1754"/>
                <a:gd name="T91" fmla="*/ 605 h 1753"/>
                <a:gd name="T92" fmla="*/ 129 w 1754"/>
                <a:gd name="T93" fmla="*/ 420 h 1753"/>
                <a:gd name="T94" fmla="*/ 258 w 1754"/>
                <a:gd name="T95" fmla="*/ 257 h 1753"/>
                <a:gd name="T96" fmla="*/ 424 w 1754"/>
                <a:gd name="T97" fmla="*/ 126 h 1753"/>
                <a:gd name="T98" fmla="*/ 611 w 1754"/>
                <a:gd name="T99" fmla="*/ 41 h 1753"/>
                <a:gd name="T100" fmla="*/ 810 w 1754"/>
                <a:gd name="T101" fmla="*/ 3 h 1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54" h="1753">
                  <a:moveTo>
                    <a:pt x="878" y="168"/>
                  </a:moveTo>
                  <a:lnTo>
                    <a:pt x="817" y="170"/>
                  </a:lnTo>
                  <a:lnTo>
                    <a:pt x="756" y="177"/>
                  </a:lnTo>
                  <a:lnTo>
                    <a:pt x="697" y="190"/>
                  </a:lnTo>
                  <a:lnTo>
                    <a:pt x="638" y="208"/>
                  </a:lnTo>
                  <a:lnTo>
                    <a:pt x="582" y="232"/>
                  </a:lnTo>
                  <a:lnTo>
                    <a:pt x="527" y="259"/>
                  </a:lnTo>
                  <a:lnTo>
                    <a:pt x="474" y="293"/>
                  </a:lnTo>
                  <a:lnTo>
                    <a:pt x="424" y="332"/>
                  </a:lnTo>
                  <a:lnTo>
                    <a:pt x="376" y="375"/>
                  </a:lnTo>
                  <a:lnTo>
                    <a:pt x="333" y="421"/>
                  </a:lnTo>
                  <a:lnTo>
                    <a:pt x="295" y="471"/>
                  </a:lnTo>
                  <a:lnTo>
                    <a:pt x="262" y="522"/>
                  </a:lnTo>
                  <a:lnTo>
                    <a:pt x="233" y="577"/>
                  </a:lnTo>
                  <a:lnTo>
                    <a:pt x="210" y="634"/>
                  </a:lnTo>
                  <a:lnTo>
                    <a:pt x="192" y="692"/>
                  </a:lnTo>
                  <a:lnTo>
                    <a:pt x="179" y="753"/>
                  </a:lnTo>
                  <a:lnTo>
                    <a:pt x="170" y="815"/>
                  </a:lnTo>
                  <a:lnTo>
                    <a:pt x="167" y="876"/>
                  </a:lnTo>
                  <a:lnTo>
                    <a:pt x="170" y="939"/>
                  </a:lnTo>
                  <a:lnTo>
                    <a:pt x="179" y="1001"/>
                  </a:lnTo>
                  <a:lnTo>
                    <a:pt x="192" y="1061"/>
                  </a:lnTo>
                  <a:lnTo>
                    <a:pt x="210" y="1120"/>
                  </a:lnTo>
                  <a:lnTo>
                    <a:pt x="233" y="1176"/>
                  </a:lnTo>
                  <a:lnTo>
                    <a:pt x="262" y="1230"/>
                  </a:lnTo>
                  <a:lnTo>
                    <a:pt x="295" y="1283"/>
                  </a:lnTo>
                  <a:lnTo>
                    <a:pt x="333" y="1333"/>
                  </a:lnTo>
                  <a:lnTo>
                    <a:pt x="376" y="1378"/>
                  </a:lnTo>
                  <a:lnTo>
                    <a:pt x="424" y="1422"/>
                  </a:lnTo>
                  <a:lnTo>
                    <a:pt x="474" y="1460"/>
                  </a:lnTo>
                  <a:lnTo>
                    <a:pt x="527" y="1494"/>
                  </a:lnTo>
                  <a:lnTo>
                    <a:pt x="582" y="1522"/>
                  </a:lnTo>
                  <a:lnTo>
                    <a:pt x="638" y="1545"/>
                  </a:lnTo>
                  <a:lnTo>
                    <a:pt x="697" y="1563"/>
                  </a:lnTo>
                  <a:lnTo>
                    <a:pt x="756" y="1576"/>
                  </a:lnTo>
                  <a:lnTo>
                    <a:pt x="817" y="1584"/>
                  </a:lnTo>
                  <a:lnTo>
                    <a:pt x="878" y="1586"/>
                  </a:lnTo>
                  <a:lnTo>
                    <a:pt x="937" y="1584"/>
                  </a:lnTo>
                  <a:lnTo>
                    <a:pt x="998" y="1576"/>
                  </a:lnTo>
                  <a:lnTo>
                    <a:pt x="1057" y="1563"/>
                  </a:lnTo>
                  <a:lnTo>
                    <a:pt x="1116" y="1545"/>
                  </a:lnTo>
                  <a:lnTo>
                    <a:pt x="1172" y="1522"/>
                  </a:lnTo>
                  <a:lnTo>
                    <a:pt x="1228" y="1494"/>
                  </a:lnTo>
                  <a:lnTo>
                    <a:pt x="1281" y="1460"/>
                  </a:lnTo>
                  <a:lnTo>
                    <a:pt x="1331" y="1422"/>
                  </a:lnTo>
                  <a:lnTo>
                    <a:pt x="1379" y="1378"/>
                  </a:lnTo>
                  <a:lnTo>
                    <a:pt x="1421" y="1333"/>
                  </a:lnTo>
                  <a:lnTo>
                    <a:pt x="1460" y="1283"/>
                  </a:lnTo>
                  <a:lnTo>
                    <a:pt x="1492" y="1230"/>
                  </a:lnTo>
                  <a:lnTo>
                    <a:pt x="1521" y="1176"/>
                  </a:lnTo>
                  <a:lnTo>
                    <a:pt x="1545" y="1120"/>
                  </a:lnTo>
                  <a:lnTo>
                    <a:pt x="1563" y="1061"/>
                  </a:lnTo>
                  <a:lnTo>
                    <a:pt x="1575" y="1001"/>
                  </a:lnTo>
                  <a:lnTo>
                    <a:pt x="1584" y="939"/>
                  </a:lnTo>
                  <a:lnTo>
                    <a:pt x="1587" y="876"/>
                  </a:lnTo>
                  <a:lnTo>
                    <a:pt x="1584" y="815"/>
                  </a:lnTo>
                  <a:lnTo>
                    <a:pt x="1575" y="753"/>
                  </a:lnTo>
                  <a:lnTo>
                    <a:pt x="1563" y="692"/>
                  </a:lnTo>
                  <a:lnTo>
                    <a:pt x="1545" y="634"/>
                  </a:lnTo>
                  <a:lnTo>
                    <a:pt x="1521" y="577"/>
                  </a:lnTo>
                  <a:lnTo>
                    <a:pt x="1492" y="522"/>
                  </a:lnTo>
                  <a:lnTo>
                    <a:pt x="1460" y="471"/>
                  </a:lnTo>
                  <a:lnTo>
                    <a:pt x="1421" y="421"/>
                  </a:lnTo>
                  <a:lnTo>
                    <a:pt x="1379" y="375"/>
                  </a:lnTo>
                  <a:lnTo>
                    <a:pt x="1331" y="332"/>
                  </a:lnTo>
                  <a:lnTo>
                    <a:pt x="1281" y="293"/>
                  </a:lnTo>
                  <a:lnTo>
                    <a:pt x="1228" y="259"/>
                  </a:lnTo>
                  <a:lnTo>
                    <a:pt x="1172" y="232"/>
                  </a:lnTo>
                  <a:lnTo>
                    <a:pt x="1116" y="208"/>
                  </a:lnTo>
                  <a:lnTo>
                    <a:pt x="1057" y="190"/>
                  </a:lnTo>
                  <a:lnTo>
                    <a:pt x="998" y="177"/>
                  </a:lnTo>
                  <a:lnTo>
                    <a:pt x="937" y="170"/>
                  </a:lnTo>
                  <a:lnTo>
                    <a:pt x="878" y="168"/>
                  </a:lnTo>
                  <a:close/>
                  <a:moveTo>
                    <a:pt x="878" y="0"/>
                  </a:moveTo>
                  <a:lnTo>
                    <a:pt x="945" y="3"/>
                  </a:lnTo>
                  <a:lnTo>
                    <a:pt x="1012" y="11"/>
                  </a:lnTo>
                  <a:lnTo>
                    <a:pt x="1078" y="23"/>
                  </a:lnTo>
                  <a:lnTo>
                    <a:pt x="1144" y="41"/>
                  </a:lnTo>
                  <a:lnTo>
                    <a:pt x="1207" y="65"/>
                  </a:lnTo>
                  <a:lnTo>
                    <a:pt x="1270" y="92"/>
                  </a:lnTo>
                  <a:lnTo>
                    <a:pt x="1331" y="126"/>
                  </a:lnTo>
                  <a:lnTo>
                    <a:pt x="1388" y="165"/>
                  </a:lnTo>
                  <a:lnTo>
                    <a:pt x="1445" y="208"/>
                  </a:lnTo>
                  <a:lnTo>
                    <a:pt x="1497" y="257"/>
                  </a:lnTo>
                  <a:lnTo>
                    <a:pt x="1545" y="308"/>
                  </a:lnTo>
                  <a:lnTo>
                    <a:pt x="1587" y="363"/>
                  </a:lnTo>
                  <a:lnTo>
                    <a:pt x="1625" y="420"/>
                  </a:lnTo>
                  <a:lnTo>
                    <a:pt x="1659" y="480"/>
                  </a:lnTo>
                  <a:lnTo>
                    <a:pt x="1688" y="541"/>
                  </a:lnTo>
                  <a:lnTo>
                    <a:pt x="1712" y="605"/>
                  </a:lnTo>
                  <a:lnTo>
                    <a:pt x="1730" y="671"/>
                  </a:lnTo>
                  <a:lnTo>
                    <a:pt x="1744" y="738"/>
                  </a:lnTo>
                  <a:lnTo>
                    <a:pt x="1751" y="807"/>
                  </a:lnTo>
                  <a:lnTo>
                    <a:pt x="1754" y="876"/>
                  </a:lnTo>
                  <a:lnTo>
                    <a:pt x="1751" y="947"/>
                  </a:lnTo>
                  <a:lnTo>
                    <a:pt x="1744" y="1016"/>
                  </a:lnTo>
                  <a:lnTo>
                    <a:pt x="1730" y="1083"/>
                  </a:lnTo>
                  <a:lnTo>
                    <a:pt x="1712" y="1149"/>
                  </a:lnTo>
                  <a:lnTo>
                    <a:pt x="1688" y="1212"/>
                  </a:lnTo>
                  <a:lnTo>
                    <a:pt x="1659" y="1274"/>
                  </a:lnTo>
                  <a:lnTo>
                    <a:pt x="1625" y="1334"/>
                  </a:lnTo>
                  <a:lnTo>
                    <a:pt x="1587" y="1391"/>
                  </a:lnTo>
                  <a:lnTo>
                    <a:pt x="1545" y="1445"/>
                  </a:lnTo>
                  <a:lnTo>
                    <a:pt x="1497" y="1496"/>
                  </a:lnTo>
                  <a:lnTo>
                    <a:pt x="1445" y="1545"/>
                  </a:lnTo>
                  <a:lnTo>
                    <a:pt x="1388" y="1589"/>
                  </a:lnTo>
                  <a:lnTo>
                    <a:pt x="1331" y="1627"/>
                  </a:lnTo>
                  <a:lnTo>
                    <a:pt x="1270" y="1661"/>
                  </a:lnTo>
                  <a:lnTo>
                    <a:pt x="1207" y="1689"/>
                  </a:lnTo>
                  <a:lnTo>
                    <a:pt x="1144" y="1712"/>
                  </a:lnTo>
                  <a:lnTo>
                    <a:pt x="1078" y="1730"/>
                  </a:lnTo>
                  <a:lnTo>
                    <a:pt x="1012" y="1743"/>
                  </a:lnTo>
                  <a:lnTo>
                    <a:pt x="945" y="1751"/>
                  </a:lnTo>
                  <a:lnTo>
                    <a:pt x="878" y="1753"/>
                  </a:lnTo>
                  <a:lnTo>
                    <a:pt x="810" y="1751"/>
                  </a:lnTo>
                  <a:lnTo>
                    <a:pt x="743" y="1743"/>
                  </a:lnTo>
                  <a:lnTo>
                    <a:pt x="677" y="1730"/>
                  </a:lnTo>
                  <a:lnTo>
                    <a:pt x="611" y="1712"/>
                  </a:lnTo>
                  <a:lnTo>
                    <a:pt x="547" y="1689"/>
                  </a:lnTo>
                  <a:lnTo>
                    <a:pt x="484" y="1661"/>
                  </a:lnTo>
                  <a:lnTo>
                    <a:pt x="424" y="1627"/>
                  </a:lnTo>
                  <a:lnTo>
                    <a:pt x="366" y="1589"/>
                  </a:lnTo>
                  <a:lnTo>
                    <a:pt x="310" y="1545"/>
                  </a:lnTo>
                  <a:lnTo>
                    <a:pt x="258" y="1496"/>
                  </a:lnTo>
                  <a:lnTo>
                    <a:pt x="210" y="1445"/>
                  </a:lnTo>
                  <a:lnTo>
                    <a:pt x="167" y="1391"/>
                  </a:lnTo>
                  <a:lnTo>
                    <a:pt x="129" y="1334"/>
                  </a:lnTo>
                  <a:lnTo>
                    <a:pt x="95" y="1274"/>
                  </a:lnTo>
                  <a:lnTo>
                    <a:pt x="66" y="1212"/>
                  </a:lnTo>
                  <a:lnTo>
                    <a:pt x="43" y="1149"/>
                  </a:lnTo>
                  <a:lnTo>
                    <a:pt x="25" y="1083"/>
                  </a:lnTo>
                  <a:lnTo>
                    <a:pt x="11" y="1016"/>
                  </a:lnTo>
                  <a:lnTo>
                    <a:pt x="3" y="947"/>
                  </a:lnTo>
                  <a:lnTo>
                    <a:pt x="0" y="876"/>
                  </a:lnTo>
                  <a:lnTo>
                    <a:pt x="3" y="807"/>
                  </a:lnTo>
                  <a:lnTo>
                    <a:pt x="11" y="738"/>
                  </a:lnTo>
                  <a:lnTo>
                    <a:pt x="25" y="671"/>
                  </a:lnTo>
                  <a:lnTo>
                    <a:pt x="43" y="605"/>
                  </a:lnTo>
                  <a:lnTo>
                    <a:pt x="66" y="541"/>
                  </a:lnTo>
                  <a:lnTo>
                    <a:pt x="95" y="480"/>
                  </a:lnTo>
                  <a:lnTo>
                    <a:pt x="129" y="420"/>
                  </a:lnTo>
                  <a:lnTo>
                    <a:pt x="167" y="363"/>
                  </a:lnTo>
                  <a:lnTo>
                    <a:pt x="210" y="308"/>
                  </a:lnTo>
                  <a:lnTo>
                    <a:pt x="258" y="257"/>
                  </a:lnTo>
                  <a:lnTo>
                    <a:pt x="310" y="208"/>
                  </a:lnTo>
                  <a:lnTo>
                    <a:pt x="366" y="165"/>
                  </a:lnTo>
                  <a:lnTo>
                    <a:pt x="424" y="126"/>
                  </a:lnTo>
                  <a:lnTo>
                    <a:pt x="484" y="92"/>
                  </a:lnTo>
                  <a:lnTo>
                    <a:pt x="547" y="65"/>
                  </a:lnTo>
                  <a:lnTo>
                    <a:pt x="611" y="41"/>
                  </a:lnTo>
                  <a:lnTo>
                    <a:pt x="677" y="23"/>
                  </a:lnTo>
                  <a:lnTo>
                    <a:pt x="743" y="11"/>
                  </a:lnTo>
                  <a:lnTo>
                    <a:pt x="810" y="3"/>
                  </a:lnTo>
                  <a:lnTo>
                    <a:pt x="878"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8" name="Freeform 83"/>
            <p:cNvSpPr/>
            <p:nvPr>
              <p:custDataLst>
                <p:tags r:id="rId5"/>
              </p:custDataLst>
            </p:nvPr>
          </p:nvSpPr>
          <p:spPr bwMode="auto">
            <a:xfrm>
              <a:off x="952500" y="2105025"/>
              <a:ext cx="112713" cy="26987"/>
            </a:xfrm>
            <a:custGeom>
              <a:avLst/>
              <a:gdLst>
                <a:gd name="T0" fmla="*/ 84 w 714"/>
                <a:gd name="T1" fmla="*/ 0 h 167"/>
                <a:gd name="T2" fmla="*/ 630 w 714"/>
                <a:gd name="T3" fmla="*/ 0 h 167"/>
                <a:gd name="T4" fmla="*/ 652 w 714"/>
                <a:gd name="T5" fmla="*/ 4 h 167"/>
                <a:gd name="T6" fmla="*/ 673 w 714"/>
                <a:gd name="T7" fmla="*/ 12 h 167"/>
                <a:gd name="T8" fmla="*/ 690 w 714"/>
                <a:gd name="T9" fmla="*/ 25 h 167"/>
                <a:gd name="T10" fmla="*/ 702 w 714"/>
                <a:gd name="T11" fmla="*/ 42 h 167"/>
                <a:gd name="T12" fmla="*/ 711 w 714"/>
                <a:gd name="T13" fmla="*/ 62 h 167"/>
                <a:gd name="T14" fmla="*/ 714 w 714"/>
                <a:gd name="T15" fmla="*/ 83 h 167"/>
                <a:gd name="T16" fmla="*/ 711 w 714"/>
                <a:gd name="T17" fmla="*/ 106 h 167"/>
                <a:gd name="T18" fmla="*/ 702 w 714"/>
                <a:gd name="T19" fmla="*/ 126 h 167"/>
                <a:gd name="T20" fmla="*/ 690 w 714"/>
                <a:gd name="T21" fmla="*/ 143 h 167"/>
                <a:gd name="T22" fmla="*/ 673 w 714"/>
                <a:gd name="T23" fmla="*/ 156 h 167"/>
                <a:gd name="T24" fmla="*/ 652 w 714"/>
                <a:gd name="T25" fmla="*/ 164 h 167"/>
                <a:gd name="T26" fmla="*/ 630 w 714"/>
                <a:gd name="T27" fmla="*/ 167 h 167"/>
                <a:gd name="T28" fmla="*/ 84 w 714"/>
                <a:gd name="T29" fmla="*/ 167 h 167"/>
                <a:gd name="T30" fmla="*/ 62 w 714"/>
                <a:gd name="T31" fmla="*/ 164 h 167"/>
                <a:gd name="T32" fmla="*/ 42 w 714"/>
                <a:gd name="T33" fmla="*/ 156 h 167"/>
                <a:gd name="T34" fmla="*/ 25 w 714"/>
                <a:gd name="T35" fmla="*/ 143 h 167"/>
                <a:gd name="T36" fmla="*/ 12 w 714"/>
                <a:gd name="T37" fmla="*/ 126 h 167"/>
                <a:gd name="T38" fmla="*/ 4 w 714"/>
                <a:gd name="T39" fmla="*/ 106 h 167"/>
                <a:gd name="T40" fmla="*/ 0 w 714"/>
                <a:gd name="T41" fmla="*/ 83 h 167"/>
                <a:gd name="T42" fmla="*/ 4 w 714"/>
                <a:gd name="T43" fmla="*/ 62 h 167"/>
                <a:gd name="T44" fmla="*/ 12 w 714"/>
                <a:gd name="T45" fmla="*/ 42 h 167"/>
                <a:gd name="T46" fmla="*/ 25 w 714"/>
                <a:gd name="T47" fmla="*/ 25 h 167"/>
                <a:gd name="T48" fmla="*/ 42 w 714"/>
                <a:gd name="T49" fmla="*/ 12 h 167"/>
                <a:gd name="T50" fmla="*/ 62 w 714"/>
                <a:gd name="T51" fmla="*/ 4 h 167"/>
                <a:gd name="T52" fmla="*/ 84 w 714"/>
                <a:gd name="T5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4" h="167">
                  <a:moveTo>
                    <a:pt x="84" y="0"/>
                  </a:moveTo>
                  <a:lnTo>
                    <a:pt x="630" y="0"/>
                  </a:lnTo>
                  <a:lnTo>
                    <a:pt x="652" y="4"/>
                  </a:lnTo>
                  <a:lnTo>
                    <a:pt x="673" y="12"/>
                  </a:lnTo>
                  <a:lnTo>
                    <a:pt x="690" y="25"/>
                  </a:lnTo>
                  <a:lnTo>
                    <a:pt x="702" y="42"/>
                  </a:lnTo>
                  <a:lnTo>
                    <a:pt x="711" y="62"/>
                  </a:lnTo>
                  <a:lnTo>
                    <a:pt x="714" y="83"/>
                  </a:lnTo>
                  <a:lnTo>
                    <a:pt x="711" y="106"/>
                  </a:lnTo>
                  <a:lnTo>
                    <a:pt x="702" y="126"/>
                  </a:lnTo>
                  <a:lnTo>
                    <a:pt x="690" y="143"/>
                  </a:lnTo>
                  <a:lnTo>
                    <a:pt x="673" y="156"/>
                  </a:lnTo>
                  <a:lnTo>
                    <a:pt x="652" y="164"/>
                  </a:lnTo>
                  <a:lnTo>
                    <a:pt x="630" y="167"/>
                  </a:lnTo>
                  <a:lnTo>
                    <a:pt x="84" y="167"/>
                  </a:lnTo>
                  <a:lnTo>
                    <a:pt x="62" y="164"/>
                  </a:lnTo>
                  <a:lnTo>
                    <a:pt x="42" y="156"/>
                  </a:lnTo>
                  <a:lnTo>
                    <a:pt x="25" y="143"/>
                  </a:lnTo>
                  <a:lnTo>
                    <a:pt x="12" y="126"/>
                  </a:lnTo>
                  <a:lnTo>
                    <a:pt x="4" y="106"/>
                  </a:lnTo>
                  <a:lnTo>
                    <a:pt x="0" y="83"/>
                  </a:lnTo>
                  <a:lnTo>
                    <a:pt x="4" y="62"/>
                  </a:lnTo>
                  <a:lnTo>
                    <a:pt x="12" y="42"/>
                  </a:lnTo>
                  <a:lnTo>
                    <a:pt x="25" y="25"/>
                  </a:lnTo>
                  <a:lnTo>
                    <a:pt x="42" y="12"/>
                  </a:lnTo>
                  <a:lnTo>
                    <a:pt x="62" y="4"/>
                  </a:lnTo>
                  <a:lnTo>
                    <a:pt x="84"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grpSp>
      <p:pic>
        <p:nvPicPr>
          <p:cNvPr id="42" name="图片 41" descr="C-_Users_Administrator_Desktop_1"/>
          <p:cNvPicPr>
            <a:picLocks noChangeAspect="1"/>
          </p:cNvPicPr>
          <p:nvPr/>
        </p:nvPicPr>
        <p:blipFill>
          <a:blip r:embed="rId6"/>
          <a:stretch>
            <a:fillRect/>
          </a:stretch>
        </p:blipFill>
        <p:spPr>
          <a:xfrm>
            <a:off x="4655185" y="2029460"/>
            <a:ext cx="2848610" cy="2848610"/>
          </a:xfrm>
          <a:prstGeom prst="ellipse">
            <a:avLst/>
          </a:prstGeom>
        </p:spPr>
      </p:pic>
      <p:pic>
        <p:nvPicPr>
          <p:cNvPr id="43" name="图片 42" descr="1"/>
          <p:cNvPicPr>
            <a:picLocks noChangeAspect="1"/>
          </p:cNvPicPr>
          <p:nvPr/>
        </p:nvPicPr>
        <p:blipFill>
          <a:blip r:embed="rId7"/>
          <a:stretch>
            <a:fillRect/>
          </a:stretch>
        </p:blipFill>
        <p:spPr>
          <a:xfrm>
            <a:off x="1466215" y="2078990"/>
            <a:ext cx="2848610" cy="284861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51904" y="378477"/>
            <a:ext cx="4157980" cy="460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2400" noProof="0">
                <a:ln>
                  <a:noFill/>
                </a:ln>
                <a:solidFill>
                  <a:srgbClr val="44546A"/>
                </a:solidFill>
                <a:effectLst/>
                <a:uLnTx/>
                <a:uFillTx/>
                <a:cs typeface="+mn-ea"/>
                <a:sym typeface="+mn-lt"/>
              </a:rPr>
              <a:t>ZYX60压缩氧自救器技术参数</a:t>
            </a:r>
            <a:endParaRPr kumimoji="1" lang="zh-CN" altLang="en-US" sz="2400" b="0" i="0" u="none" strike="noStrike" kern="1200" cap="none" spc="0" normalizeH="0" baseline="0" noProof="0">
              <a:ln>
                <a:noFill/>
              </a:ln>
              <a:solidFill>
                <a:srgbClr val="44546A"/>
              </a:solidFill>
              <a:effectLst/>
              <a:uLnTx/>
              <a:uFillTx/>
              <a:cs typeface="+mn-ea"/>
              <a:sym typeface="+mn-lt"/>
            </a:endParaRPr>
          </a:p>
        </p:txBody>
      </p:sp>
      <p:sp>
        <p:nvSpPr>
          <p:cNvPr id="3" name="矩形 2"/>
          <p:cNvSpPr/>
          <p:nvPr>
            <p:custDataLst>
              <p:tags r:id="rId1"/>
            </p:custDataLst>
          </p:nvPr>
        </p:nvSpPr>
        <p:spPr>
          <a:xfrm>
            <a:off x="3202641" y="3725882"/>
            <a:ext cx="2123854" cy="21238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cxnSp>
        <p:nvCxnSpPr>
          <p:cNvPr id="4" name="直线连接符 3"/>
          <p:cNvCxnSpPr/>
          <p:nvPr>
            <p:custDataLst>
              <p:tags r:id="rId2"/>
            </p:custDataLst>
          </p:nvPr>
        </p:nvCxnSpPr>
        <p:spPr>
          <a:xfrm>
            <a:off x="1024904" y="3725882"/>
            <a:ext cx="430159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直线连接符 4"/>
          <p:cNvCxnSpPr/>
          <p:nvPr>
            <p:custDataLst>
              <p:tags r:id="rId3"/>
            </p:custDataLst>
          </p:nvPr>
        </p:nvCxnSpPr>
        <p:spPr>
          <a:xfrm flipV="1">
            <a:off x="3188399" y="1731982"/>
            <a:ext cx="0" cy="410845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custDataLst>
              <p:tags r:id="rId4"/>
            </p:custDataLst>
          </p:nvPr>
        </p:nvSpPr>
        <p:spPr>
          <a:xfrm>
            <a:off x="3303270" y="4116705"/>
            <a:ext cx="1934845" cy="119888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方正隶书_GBK" panose="03000509000000000000" charset="-122"/>
                <a:ea typeface="方正隶书_GBK" panose="03000509000000000000" charset="-122"/>
                <a:cs typeface="方正隶书_GBK" panose="03000509000000000000" charset="-122"/>
                <a:sym typeface="+mn-lt"/>
              </a:rPr>
              <a:t>额定压力：20Mpa（200公斤）</a:t>
            </a:r>
            <a:endParaRPr kumimoji="0" lang="zh-CN" altLang="en-US" sz="1600" b="0" i="0" u="none" strike="noStrike" kern="1200" cap="none" spc="0" normalizeH="0" baseline="0" noProof="0" dirty="0">
              <a:ln>
                <a:noFill/>
              </a:ln>
              <a:solidFill>
                <a:prstClr val="white"/>
              </a:solidFill>
              <a:effectLst/>
              <a:uLnTx/>
              <a:uFillTx/>
              <a:latin typeface="方正隶书_GBK" panose="03000509000000000000" charset="-122"/>
              <a:ea typeface="方正隶书_GBK" panose="03000509000000000000" charset="-122"/>
              <a:cs typeface="方正隶书_GBK" panose="03000509000000000000" charset="-122"/>
              <a:sym typeface="+mn-lt"/>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方正隶书_GBK" panose="03000509000000000000" charset="-122"/>
                <a:ea typeface="方正隶书_GBK" panose="03000509000000000000" charset="-122"/>
                <a:cs typeface="方正隶书_GBK" panose="03000509000000000000" charset="-122"/>
                <a:sym typeface="+mn-lt"/>
              </a:rPr>
              <a:t>储气量：&gt;40L（升）</a:t>
            </a:r>
            <a:endParaRPr kumimoji="0" lang="zh-CN" altLang="en-US" sz="1600" b="0" i="0" u="none" strike="noStrike" kern="1200" cap="none" spc="0" normalizeH="0" baseline="0" noProof="0" dirty="0">
              <a:ln>
                <a:noFill/>
              </a:ln>
              <a:solidFill>
                <a:prstClr val="white"/>
              </a:solidFill>
              <a:effectLst/>
              <a:uLnTx/>
              <a:uFillTx/>
              <a:latin typeface="方正隶书_GBK" panose="03000509000000000000" charset="-122"/>
              <a:ea typeface="方正隶书_GBK" panose="03000509000000000000" charset="-122"/>
              <a:cs typeface="方正隶书_GBK" panose="03000509000000000000" charset="-122"/>
              <a:sym typeface="+mn-lt"/>
            </a:endParaRPr>
          </a:p>
        </p:txBody>
      </p:sp>
      <p:sp>
        <p:nvSpPr>
          <p:cNvPr id="10" name="文本框 9"/>
          <p:cNvSpPr txBox="1"/>
          <p:nvPr>
            <p:custDataLst>
              <p:tags r:id="rId5"/>
            </p:custDataLst>
          </p:nvPr>
        </p:nvSpPr>
        <p:spPr>
          <a:xfrm>
            <a:off x="1026795" y="4116705"/>
            <a:ext cx="2046605" cy="119888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方正隶书_GBK" panose="03000509000000000000" charset="-122"/>
                <a:ea typeface="方正隶书_GBK" panose="03000509000000000000" charset="-122"/>
                <a:cs typeface="方正隶书_GBK" panose="03000509000000000000" charset="-122"/>
                <a:sym typeface="+mn-lt"/>
              </a:rPr>
              <a:t>手动补给供氧：&gt;60L/min（升/分钟）</a:t>
            </a:r>
            <a:endParaRPr kumimoji="0" lang="zh-CN" altLang="en-US" sz="1600" b="0" i="0" u="none" strike="noStrike" kern="1200" cap="none" spc="0" normalizeH="0" baseline="0" noProof="0" dirty="0">
              <a:ln>
                <a:noFill/>
              </a:ln>
              <a:solidFill>
                <a:prstClr val="black">
                  <a:lumMod val="65000"/>
                  <a:lumOff val="35000"/>
                </a:prstClr>
              </a:solidFill>
              <a:effectLst/>
              <a:uLnTx/>
              <a:uFillTx/>
              <a:latin typeface="方正隶书_GBK" panose="03000509000000000000" charset="-122"/>
              <a:ea typeface="方正隶书_GBK" panose="03000509000000000000" charset="-122"/>
              <a:cs typeface="方正隶书_GBK" panose="03000509000000000000" charset="-122"/>
              <a:sym typeface="+mn-lt"/>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方正隶书_GBK" panose="03000509000000000000" charset="-122"/>
                <a:ea typeface="方正隶书_GBK" panose="03000509000000000000" charset="-122"/>
                <a:cs typeface="方正隶书_GBK" panose="03000509000000000000" charset="-122"/>
                <a:sym typeface="+mn-lt"/>
              </a:rPr>
              <a:t>容积：0.2 L（升）</a:t>
            </a:r>
            <a:endParaRPr kumimoji="0" lang="zh-CN" altLang="en-US" sz="1600" b="0" i="0" u="none" strike="noStrike" kern="1200" cap="none" spc="0" normalizeH="0" baseline="0" noProof="0" dirty="0">
              <a:ln>
                <a:noFill/>
              </a:ln>
              <a:solidFill>
                <a:prstClr val="black">
                  <a:lumMod val="65000"/>
                  <a:lumOff val="35000"/>
                </a:prstClr>
              </a:solidFill>
              <a:effectLst/>
              <a:uLnTx/>
              <a:uFillTx/>
              <a:latin typeface="方正隶书_GBK" panose="03000509000000000000" charset="-122"/>
              <a:ea typeface="方正隶书_GBK" panose="03000509000000000000" charset="-122"/>
              <a:cs typeface="方正隶书_GBK" panose="03000509000000000000" charset="-122"/>
              <a:sym typeface="+mn-lt"/>
            </a:endParaRPr>
          </a:p>
        </p:txBody>
      </p:sp>
      <p:sp>
        <p:nvSpPr>
          <p:cNvPr id="13" name="文本框 12"/>
          <p:cNvSpPr txBox="1"/>
          <p:nvPr>
            <p:custDataLst>
              <p:tags r:id="rId6"/>
            </p:custDataLst>
          </p:nvPr>
        </p:nvSpPr>
        <p:spPr>
          <a:xfrm>
            <a:off x="996950" y="2058035"/>
            <a:ext cx="2076450" cy="156845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方正隶书_GBK" panose="03000509000000000000" charset="-122"/>
                <a:ea typeface="方正隶书_GBK" panose="03000509000000000000" charset="-122"/>
                <a:cs typeface="方正隶书_GBK" panose="03000509000000000000" charset="-122"/>
                <a:sym typeface="+mn-lt"/>
              </a:rPr>
              <a:t>型号：ZYX60</a:t>
            </a:r>
            <a:endParaRPr kumimoji="0" lang="zh-CN" altLang="en-US" sz="1600" b="0" i="0" u="none" strike="noStrike" kern="1200" cap="none" spc="0" normalizeH="0" baseline="0" noProof="0" dirty="0">
              <a:ln>
                <a:noFill/>
              </a:ln>
              <a:solidFill>
                <a:prstClr val="black">
                  <a:lumMod val="65000"/>
                  <a:lumOff val="35000"/>
                </a:prstClr>
              </a:solidFill>
              <a:effectLst/>
              <a:uLnTx/>
              <a:uFillTx/>
              <a:latin typeface="方正隶书_GBK" panose="03000509000000000000" charset="-122"/>
              <a:ea typeface="方正隶书_GBK" panose="03000509000000000000" charset="-122"/>
              <a:cs typeface="方正隶书_GBK" panose="03000509000000000000" charset="-122"/>
              <a:sym typeface="+mn-lt"/>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方正隶书_GBK" panose="03000509000000000000" charset="-122"/>
                <a:ea typeface="方正隶书_GBK" panose="03000509000000000000" charset="-122"/>
                <a:cs typeface="方正隶书_GBK" panose="03000509000000000000" charset="-122"/>
                <a:sym typeface="+mn-lt"/>
              </a:rPr>
              <a:t>防护时间：使用时间为60分钟（中等劳动强度）</a:t>
            </a:r>
            <a:endParaRPr kumimoji="0" lang="zh-CN" altLang="en-US" sz="1600" b="0" i="0" u="none" strike="noStrike" kern="1200" cap="none" spc="0" normalizeH="0" baseline="0" noProof="0" dirty="0">
              <a:ln>
                <a:noFill/>
              </a:ln>
              <a:solidFill>
                <a:prstClr val="black">
                  <a:lumMod val="65000"/>
                  <a:lumOff val="35000"/>
                </a:prstClr>
              </a:solidFill>
              <a:effectLst/>
              <a:uLnTx/>
              <a:uFillTx/>
              <a:latin typeface="方正隶书_GBK" panose="03000509000000000000" charset="-122"/>
              <a:ea typeface="方正隶书_GBK" panose="03000509000000000000" charset="-122"/>
              <a:cs typeface="方正隶书_GBK" panose="03000509000000000000" charset="-122"/>
              <a:sym typeface="+mn-lt"/>
            </a:endParaRPr>
          </a:p>
        </p:txBody>
      </p:sp>
      <p:sp>
        <p:nvSpPr>
          <p:cNvPr id="16" name="文本框 15"/>
          <p:cNvSpPr txBox="1"/>
          <p:nvPr>
            <p:custDataLst>
              <p:tags r:id="rId7"/>
            </p:custDataLst>
          </p:nvPr>
        </p:nvSpPr>
        <p:spPr>
          <a:xfrm>
            <a:off x="3303270" y="2102485"/>
            <a:ext cx="1876425" cy="15684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方正隶书_GBK" panose="03000509000000000000" charset="-122"/>
                <a:ea typeface="方正隶书_GBK" panose="03000509000000000000" charset="-122"/>
                <a:cs typeface="方正隶书_GBK" panose="03000509000000000000" charset="-122"/>
                <a:sym typeface="+mn-lt"/>
              </a:rPr>
              <a:t>定量供氧：&gt;1.2L/min（升/分钟）</a:t>
            </a:r>
            <a:endParaRPr kumimoji="0" lang="zh-CN" altLang="en-US" sz="1600" b="0" i="0" u="none" strike="noStrike" kern="1200" cap="none" spc="0" normalizeH="0" baseline="0" noProof="0" dirty="0">
              <a:ln>
                <a:noFill/>
              </a:ln>
              <a:solidFill>
                <a:prstClr val="black">
                  <a:lumMod val="65000"/>
                  <a:lumOff val="35000"/>
                </a:prstClr>
              </a:solidFill>
              <a:effectLst/>
              <a:uLnTx/>
              <a:uFillTx/>
              <a:latin typeface="方正隶书_GBK" panose="03000509000000000000" charset="-122"/>
              <a:ea typeface="方正隶书_GBK" panose="03000509000000000000" charset="-122"/>
              <a:cs typeface="方正隶书_GBK" panose="03000509000000000000" charset="-122"/>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方正隶书_GBK" panose="03000509000000000000" charset="-122"/>
                <a:ea typeface="方正隶书_GBK" panose="03000509000000000000" charset="-122"/>
                <a:cs typeface="方正隶书_GBK" panose="03000509000000000000" charset="-122"/>
                <a:sym typeface="+mn-lt"/>
              </a:rPr>
              <a:t>自动补给供氧：&gt;60L/min（升/分钟）</a:t>
            </a:r>
            <a:endParaRPr kumimoji="0" lang="zh-CN" altLang="en-US" sz="1600" b="0" i="0" u="none" strike="noStrike" kern="1200" cap="none" spc="0" normalizeH="0" baseline="0" noProof="0" dirty="0">
              <a:ln>
                <a:noFill/>
              </a:ln>
              <a:solidFill>
                <a:prstClr val="black">
                  <a:lumMod val="65000"/>
                  <a:lumOff val="35000"/>
                </a:prstClr>
              </a:solidFill>
              <a:effectLst/>
              <a:uLnTx/>
              <a:uFillTx/>
              <a:latin typeface="方正隶书_GBK" panose="03000509000000000000" charset="-122"/>
              <a:ea typeface="方正隶书_GBK" panose="03000509000000000000" charset="-122"/>
              <a:cs typeface="方正隶书_GBK" panose="03000509000000000000" charset="-122"/>
              <a:sym typeface="+mn-lt"/>
            </a:endParaRPr>
          </a:p>
        </p:txBody>
      </p:sp>
      <p:pic>
        <p:nvPicPr>
          <p:cNvPr id="40" name="그래픽 21"/>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795662" y="1796838"/>
            <a:ext cx="371436" cy="222862"/>
          </a:xfrm>
          <a:prstGeom prst="rect">
            <a:avLst/>
          </a:prstGeom>
        </p:spPr>
      </p:pic>
      <p:pic>
        <p:nvPicPr>
          <p:cNvPr id="41" name="그래픽 23"/>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795663" y="3383646"/>
            <a:ext cx="371435" cy="360823"/>
          </a:xfrm>
          <a:prstGeom prst="rect">
            <a:avLst/>
          </a:prstGeom>
        </p:spPr>
      </p:pic>
      <p:pic>
        <p:nvPicPr>
          <p:cNvPr id="42" name="그래픽 24"/>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846313" y="4942487"/>
            <a:ext cx="270135" cy="256629"/>
          </a:xfrm>
          <a:prstGeom prst="rect">
            <a:avLst/>
          </a:prstGeom>
        </p:spPr>
      </p:pic>
      <p:sp>
        <p:nvSpPr>
          <p:cNvPr id="44" name="文本框 43"/>
          <p:cNvSpPr txBox="1"/>
          <p:nvPr/>
        </p:nvSpPr>
        <p:spPr>
          <a:xfrm>
            <a:off x="7248998" y="1583356"/>
            <a:ext cx="2870200" cy="8299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1600" b="0" i="0" u="none" strike="noStrike" kern="1200" cap="none" spc="0" normalizeH="0" baseline="0" noProof="0" dirty="0">
                <a:ln>
                  <a:noFill/>
                </a:ln>
                <a:solidFill>
                  <a:prstClr val="black">
                    <a:lumMod val="75000"/>
                    <a:lumOff val="25000"/>
                  </a:prstClr>
                </a:solidFill>
                <a:effectLst/>
                <a:uLnTx/>
                <a:uFillTx/>
                <a:latin typeface="方正隶书_GBK" panose="03000509000000000000" charset="-122"/>
                <a:ea typeface="方正隶书_GBK" panose="03000509000000000000" charset="-122"/>
                <a:cs typeface="方正隶书_GBK" panose="03000509000000000000" charset="-122"/>
                <a:sym typeface="+mn-lt"/>
              </a:rPr>
              <a:t>自动排气压力：150-300Pa(帕)</a:t>
            </a:r>
            <a:endParaRPr kumimoji="1" lang="zh-CN" altLang="en-US" sz="1600" b="0" i="0" u="none" strike="noStrike" kern="1200" cap="none" spc="0" normalizeH="0" baseline="0" noProof="0" dirty="0">
              <a:ln>
                <a:noFill/>
              </a:ln>
              <a:solidFill>
                <a:prstClr val="black">
                  <a:lumMod val="75000"/>
                  <a:lumOff val="25000"/>
                </a:prstClr>
              </a:solidFill>
              <a:effectLst/>
              <a:uLnTx/>
              <a:uFillTx/>
              <a:latin typeface="方正隶书_GBK" panose="03000509000000000000" charset="-122"/>
              <a:ea typeface="方正隶书_GBK" panose="03000509000000000000" charset="-122"/>
              <a:cs typeface="方正隶书_GBK" panose="03000509000000000000" charset="-122"/>
              <a:sym typeface="+mn-lt"/>
            </a:endParaRPr>
          </a:p>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1600" b="0" i="0" u="none" strike="noStrike" kern="1200" cap="none" spc="0" normalizeH="0" baseline="0" noProof="0" dirty="0">
                <a:ln>
                  <a:noFill/>
                </a:ln>
                <a:solidFill>
                  <a:prstClr val="black">
                    <a:lumMod val="75000"/>
                    <a:lumOff val="25000"/>
                  </a:prstClr>
                </a:solidFill>
                <a:effectLst/>
                <a:uLnTx/>
                <a:uFillTx/>
                <a:latin typeface="方正隶书_GBK" panose="03000509000000000000" charset="-122"/>
                <a:ea typeface="方正隶书_GBK" panose="03000509000000000000" charset="-122"/>
                <a:cs typeface="方正隶书_GBK" panose="03000509000000000000" charset="-122"/>
                <a:sym typeface="+mn-lt"/>
              </a:rPr>
              <a:t>an全阀开启压力≤1Mpa</a:t>
            </a:r>
            <a:endParaRPr kumimoji="1" lang="zh-CN" altLang="en-US" sz="1600" b="0" i="0" u="none" strike="noStrike" kern="1200" cap="none" spc="0" normalizeH="0" baseline="0" noProof="0" dirty="0">
              <a:ln>
                <a:noFill/>
              </a:ln>
              <a:solidFill>
                <a:prstClr val="black">
                  <a:lumMod val="75000"/>
                  <a:lumOff val="25000"/>
                </a:prstClr>
              </a:solidFill>
              <a:effectLst/>
              <a:uLnTx/>
              <a:uFillTx/>
              <a:latin typeface="方正隶书_GBK" panose="03000509000000000000" charset="-122"/>
              <a:ea typeface="方正隶书_GBK" panose="03000509000000000000" charset="-122"/>
              <a:cs typeface="方正隶书_GBK" panose="03000509000000000000" charset="-122"/>
              <a:sym typeface="+mn-lt"/>
            </a:endParaRPr>
          </a:p>
        </p:txBody>
      </p:sp>
      <p:sp>
        <p:nvSpPr>
          <p:cNvPr id="46" name="文本框 45"/>
          <p:cNvSpPr txBox="1"/>
          <p:nvPr/>
        </p:nvSpPr>
        <p:spPr>
          <a:xfrm>
            <a:off x="7248998" y="3149708"/>
            <a:ext cx="3869055" cy="8299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1600" b="0" i="0" u="none" strike="noStrike" kern="1200" cap="none" spc="0" normalizeH="0" baseline="0" noProof="0" dirty="0">
                <a:ln>
                  <a:noFill/>
                </a:ln>
                <a:solidFill>
                  <a:prstClr val="black">
                    <a:lumMod val="75000"/>
                    <a:lumOff val="25000"/>
                  </a:prstClr>
                </a:solidFill>
                <a:effectLst/>
                <a:uLnTx/>
                <a:uFillTx/>
                <a:latin typeface="方正隶书_GBK" panose="03000509000000000000" charset="-122"/>
                <a:ea typeface="方正隶书_GBK" panose="03000509000000000000" charset="-122"/>
                <a:cs typeface="方正隶书_GBK" panose="03000509000000000000" charset="-122"/>
                <a:sym typeface="+mn-lt"/>
              </a:rPr>
              <a:t>CO2吸收剂应装量≥255g</a:t>
            </a:r>
            <a:endParaRPr kumimoji="1" lang="zh-CN" altLang="en-US" sz="1600" b="0" i="0" u="none" strike="noStrike" kern="1200" cap="none" spc="0" normalizeH="0" baseline="0" noProof="0" dirty="0">
              <a:ln>
                <a:noFill/>
              </a:ln>
              <a:solidFill>
                <a:prstClr val="black">
                  <a:lumMod val="75000"/>
                  <a:lumOff val="25000"/>
                </a:prstClr>
              </a:solidFill>
              <a:effectLst/>
              <a:uLnTx/>
              <a:uFillTx/>
              <a:latin typeface="方正隶书_GBK" panose="03000509000000000000" charset="-122"/>
              <a:ea typeface="方正隶书_GBK" panose="03000509000000000000" charset="-122"/>
              <a:cs typeface="方正隶书_GBK" panose="03000509000000000000" charset="-122"/>
              <a:sym typeface="+mn-lt"/>
            </a:endParaRPr>
          </a:p>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1600" b="0" i="0" u="none" strike="noStrike" kern="1200" cap="none" spc="0" normalizeH="0" baseline="0" noProof="0" dirty="0">
                <a:ln>
                  <a:noFill/>
                </a:ln>
                <a:solidFill>
                  <a:prstClr val="black">
                    <a:lumMod val="75000"/>
                    <a:lumOff val="25000"/>
                  </a:prstClr>
                </a:solidFill>
                <a:effectLst/>
                <a:uLnTx/>
                <a:uFillTx/>
                <a:latin typeface="方正隶书_GBK" panose="03000509000000000000" charset="-122"/>
                <a:ea typeface="方正隶书_GBK" panose="03000509000000000000" charset="-122"/>
                <a:cs typeface="方正隶书_GBK" panose="03000509000000000000" charset="-122"/>
                <a:sym typeface="+mn-lt"/>
              </a:rPr>
              <a:t>产品质量(包括CO2吸收剂及氧气)：1.36kg</a:t>
            </a:r>
            <a:endParaRPr kumimoji="1" lang="zh-CN" altLang="en-US" sz="1600" b="0" i="0" u="none" strike="noStrike" kern="1200" cap="none" spc="0" normalizeH="0" baseline="0" noProof="0" dirty="0">
              <a:ln>
                <a:noFill/>
              </a:ln>
              <a:solidFill>
                <a:prstClr val="black">
                  <a:lumMod val="75000"/>
                  <a:lumOff val="25000"/>
                </a:prstClr>
              </a:solidFill>
              <a:effectLst/>
              <a:uLnTx/>
              <a:uFillTx/>
              <a:latin typeface="方正隶书_GBK" panose="03000509000000000000" charset="-122"/>
              <a:ea typeface="方正隶书_GBK" panose="03000509000000000000" charset="-122"/>
              <a:cs typeface="方正隶书_GBK" panose="03000509000000000000" charset="-122"/>
              <a:sym typeface="+mn-lt"/>
            </a:endParaRPr>
          </a:p>
        </p:txBody>
      </p:sp>
      <p:sp>
        <p:nvSpPr>
          <p:cNvPr id="48" name="文本框 47"/>
          <p:cNvSpPr txBox="1"/>
          <p:nvPr/>
        </p:nvSpPr>
        <p:spPr>
          <a:xfrm>
            <a:off x="7248998" y="4862467"/>
            <a:ext cx="3369310" cy="33718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1600" b="0" i="0" u="none" strike="noStrike" kern="1200" cap="none" spc="0" normalizeH="0" baseline="0" noProof="0" dirty="0">
                <a:ln>
                  <a:noFill/>
                </a:ln>
                <a:solidFill>
                  <a:prstClr val="black">
                    <a:lumMod val="75000"/>
                    <a:lumOff val="25000"/>
                  </a:prstClr>
                </a:solidFill>
                <a:effectLst/>
                <a:uLnTx/>
                <a:uFillTx/>
                <a:latin typeface="方正隶书_GBK" panose="03000509000000000000" charset="-122"/>
                <a:ea typeface="方正隶书_GBK" panose="03000509000000000000" charset="-122"/>
                <a:cs typeface="方正隶书_GBK" panose="03000509000000000000" charset="-122"/>
                <a:sym typeface="+mn-lt"/>
              </a:rPr>
              <a:t>外形尺寸：170mm×75mm×140mm</a:t>
            </a:r>
            <a:endParaRPr kumimoji="1" lang="zh-CN" altLang="en-US" sz="1600" b="0" i="0" u="none" strike="noStrike" kern="1200" cap="none" spc="0" normalizeH="0" baseline="0" noProof="0" dirty="0">
              <a:ln>
                <a:noFill/>
              </a:ln>
              <a:solidFill>
                <a:prstClr val="black">
                  <a:lumMod val="75000"/>
                  <a:lumOff val="25000"/>
                </a:prstClr>
              </a:solidFill>
              <a:effectLst/>
              <a:uLnTx/>
              <a:uFillTx/>
              <a:latin typeface="方正隶书_GBK" panose="03000509000000000000" charset="-122"/>
              <a:ea typeface="方正隶书_GBK" panose="03000509000000000000" charset="-122"/>
              <a:cs typeface="方正隶书_GBK" panose="03000509000000000000"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dissolve">
                                      <p:cBhvr>
                                        <p:cTn id="22" dur="500"/>
                                        <p:tgtEl>
                                          <p:spTgt spid="13"/>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dissolv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dissolve">
                                      <p:cBhvr>
                                        <p:cTn id="30" dur="500"/>
                                        <p:tgtEl>
                                          <p:spTgt spid="40"/>
                                        </p:tgtEl>
                                      </p:cBhvr>
                                    </p:animEffect>
                                  </p:childTnLst>
                                </p:cTn>
                              </p:par>
                              <p:par>
                                <p:cTn id="31" presetID="9" presetClass="entr" presetSubtype="0" fill="hold"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dissolve">
                                      <p:cBhvr>
                                        <p:cTn id="33" dur="500"/>
                                        <p:tgtEl>
                                          <p:spTgt spid="41"/>
                                        </p:tgtEl>
                                      </p:cBhvr>
                                    </p:animEffect>
                                  </p:childTnLst>
                                </p:cTn>
                              </p:par>
                              <p:par>
                                <p:cTn id="34" presetID="9" presetClass="entr" presetSubtype="0" fill="hold"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dissolve">
                                      <p:cBhvr>
                                        <p:cTn id="36" dur="500"/>
                                        <p:tgtEl>
                                          <p:spTgt spid="42"/>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dissolve">
                                      <p:cBhvr>
                                        <p:cTn id="39" dur="500"/>
                                        <p:tgtEl>
                                          <p:spTgt spid="4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dissolve">
                                      <p:cBhvr>
                                        <p:cTn id="42" dur="500"/>
                                        <p:tgtEl>
                                          <p:spTgt spid="46"/>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dissolve">
                                      <p:cBhvr>
                                        <p:cTn id="4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10" grpId="0"/>
      <p:bldP spid="13" grpId="0"/>
      <p:bldP spid="16" grpId="0"/>
      <p:bldP spid="44" grpId="0"/>
      <p:bldP spid="46" grpId="0"/>
      <p:bldP spid="4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51904" y="382922"/>
            <a:ext cx="4157980" cy="460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2400" noProof="0">
                <a:ln>
                  <a:noFill/>
                </a:ln>
                <a:solidFill>
                  <a:srgbClr val="44546A"/>
                </a:solidFill>
                <a:effectLst/>
                <a:uLnTx/>
                <a:uFillTx/>
                <a:cs typeface="+mn-ea"/>
                <a:sym typeface="+mn-lt"/>
              </a:rPr>
              <a:t>ZYX60压缩氧自救器主要特点</a:t>
            </a:r>
            <a:endParaRPr kumimoji="1" lang="zh-CN" altLang="en-US" sz="2400" b="0" i="0" u="none" strike="noStrike" kern="1200" cap="none" spc="0" normalizeH="0" baseline="0" noProof="0">
              <a:ln>
                <a:noFill/>
              </a:ln>
              <a:solidFill>
                <a:srgbClr val="44546A"/>
              </a:solidFill>
              <a:effectLst/>
              <a:uLnTx/>
              <a:uFillTx/>
              <a:cs typeface="+mn-ea"/>
              <a:sym typeface="+mn-lt"/>
            </a:endParaRPr>
          </a:p>
        </p:txBody>
      </p:sp>
      <p:sp>
        <p:nvSpPr>
          <p:cNvPr id="3" name="矩形 2"/>
          <p:cNvSpPr/>
          <p:nvPr>
            <p:custDataLst>
              <p:tags r:id="rId1"/>
            </p:custDataLst>
          </p:nvPr>
        </p:nvSpPr>
        <p:spPr>
          <a:xfrm>
            <a:off x="5692573" y="1964231"/>
            <a:ext cx="4983650" cy="1130390"/>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4" name="文本框 3"/>
          <p:cNvSpPr txBox="1"/>
          <p:nvPr>
            <p:custDataLst>
              <p:tags r:id="rId2"/>
            </p:custDataLst>
          </p:nvPr>
        </p:nvSpPr>
        <p:spPr>
          <a:xfrm>
            <a:off x="5822950" y="2043430"/>
            <a:ext cx="4692650" cy="105092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1" sz="1600" b="0" i="0" u="none" strike="noStrike" kern="1200" cap="none" spc="0" normalizeH="0" baseline="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mn-lt"/>
              </a:rPr>
              <a:t>1、特点使用时间长，体积小，重量轻，便于携带。具有三种供氧功能：定量供氧，自动补氧，手动补氧</a:t>
            </a:r>
            <a:endParaRPr kumimoji="1" sz="1600" b="0" i="0" u="none" strike="noStrike" kern="1200" cap="none" spc="0" normalizeH="0" baseline="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mn-lt"/>
            </a:endParaRPr>
          </a:p>
        </p:txBody>
      </p:sp>
      <p:sp>
        <p:nvSpPr>
          <p:cNvPr id="6" name="矩形 5"/>
          <p:cNvSpPr/>
          <p:nvPr>
            <p:custDataLst>
              <p:tags r:id="rId3"/>
            </p:custDataLst>
          </p:nvPr>
        </p:nvSpPr>
        <p:spPr>
          <a:xfrm>
            <a:off x="5692573" y="1908799"/>
            <a:ext cx="4983642" cy="554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7" name="矩形 6"/>
          <p:cNvSpPr/>
          <p:nvPr>
            <p:custDataLst>
              <p:tags r:id="rId4"/>
            </p:custDataLst>
          </p:nvPr>
        </p:nvSpPr>
        <p:spPr>
          <a:xfrm>
            <a:off x="5692573" y="3359127"/>
            <a:ext cx="4983650" cy="1130390"/>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8" name="文本框 7"/>
          <p:cNvSpPr txBox="1"/>
          <p:nvPr>
            <p:custDataLst>
              <p:tags r:id="rId5"/>
            </p:custDataLst>
          </p:nvPr>
        </p:nvSpPr>
        <p:spPr>
          <a:xfrm>
            <a:off x="5823585" y="3421380"/>
            <a:ext cx="4750435" cy="105092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1" sz="1600" b="0" i="0" u="none" strike="noStrike" kern="1200" cap="none" spc="0" normalizeH="0" baseline="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mn-lt"/>
              </a:rPr>
              <a:t>2、使用更加an全、可靠。呼吸采用双回路循环方式，无氢氧化钙粉尘吸入，不呛人，呼吸阻力小，吸气温度低，呼吸舒适，an全可靠。</a:t>
            </a:r>
            <a:endParaRPr kumimoji="1" sz="1600" b="0" i="0" u="none" strike="noStrike" kern="1200" cap="none" spc="0" normalizeH="0" baseline="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mn-lt"/>
            </a:endParaRPr>
          </a:p>
        </p:txBody>
      </p:sp>
      <p:sp>
        <p:nvSpPr>
          <p:cNvPr id="10" name="矩形 9"/>
          <p:cNvSpPr/>
          <p:nvPr>
            <p:custDataLst>
              <p:tags r:id="rId6"/>
            </p:custDataLst>
          </p:nvPr>
        </p:nvSpPr>
        <p:spPr>
          <a:xfrm>
            <a:off x="5692573" y="3303695"/>
            <a:ext cx="4983642" cy="554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11" name="矩形 10"/>
          <p:cNvSpPr/>
          <p:nvPr>
            <p:custDataLst>
              <p:tags r:id="rId7"/>
            </p:custDataLst>
          </p:nvPr>
        </p:nvSpPr>
        <p:spPr>
          <a:xfrm>
            <a:off x="5692573" y="4754023"/>
            <a:ext cx="4983650" cy="1130390"/>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12" name="文本框 11"/>
          <p:cNvSpPr txBox="1"/>
          <p:nvPr>
            <p:custDataLst>
              <p:tags r:id="rId8"/>
            </p:custDataLst>
          </p:nvPr>
        </p:nvSpPr>
        <p:spPr>
          <a:xfrm>
            <a:off x="5949950" y="4989830"/>
            <a:ext cx="4498975" cy="73088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1" sz="1600" b="0" i="0" u="none" strike="noStrike" kern="1200" cap="none" spc="0" normalizeH="0" baseline="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mn-lt"/>
              </a:rPr>
              <a:t>3、充氧、换药后可重复使用，山东矿安机电有限公司 </a:t>
            </a:r>
            <a:r>
              <a:rPr kumimoji="1" lang="zh-CN" sz="1600" b="0" i="0" u="none" strike="noStrike" kern="1200" cap="none" spc="0" normalizeH="0" baseline="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mn-lt"/>
              </a:rPr>
              <a:t>，</a:t>
            </a:r>
            <a:r>
              <a:rPr kumimoji="1" sz="1600" b="0" i="0" u="none" strike="noStrike" kern="1200" cap="none" spc="0" normalizeH="0" baseline="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mn-lt"/>
              </a:rPr>
              <a:t>使用成本低廉。</a:t>
            </a:r>
            <a:endParaRPr kumimoji="1" sz="1600" b="0" i="0" u="none" strike="noStrike" kern="1200" cap="none" spc="0" normalizeH="0" baseline="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mn-lt"/>
            </a:endParaRPr>
          </a:p>
        </p:txBody>
      </p:sp>
      <p:sp>
        <p:nvSpPr>
          <p:cNvPr id="14" name="矩形 13"/>
          <p:cNvSpPr/>
          <p:nvPr>
            <p:custDataLst>
              <p:tags r:id="rId9"/>
            </p:custDataLst>
          </p:nvPr>
        </p:nvSpPr>
        <p:spPr>
          <a:xfrm>
            <a:off x="5692573" y="4698591"/>
            <a:ext cx="4983642" cy="554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19" name="TextBox 18"/>
          <p:cNvSpPr txBox="1"/>
          <p:nvPr/>
        </p:nvSpPr>
        <p:spPr>
          <a:xfrm>
            <a:off x="6384194" y="6588492"/>
            <a:ext cx="1800200" cy="123111"/>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schemeClr val="bg1"/>
                </a:solidFill>
                <a:effectLst/>
                <a:uLnTx/>
                <a:uFillTx/>
              </a:rPr>
              <a:t>PPT</a:t>
            </a:r>
            <a:r>
              <a:rPr kumimoji="0" lang="zh-CN" altLang="en-US" sz="100" b="0" i="0" u="none" strike="noStrike" kern="0" cap="none" spc="0" normalizeH="0" baseline="0" noProof="0" dirty="0" smtClean="0">
                <a:ln>
                  <a:noFill/>
                </a:ln>
                <a:solidFill>
                  <a:schemeClr val="bg1"/>
                </a:solidFill>
                <a:effectLst/>
                <a:uLnTx/>
                <a:uFillTx/>
              </a:rPr>
              <a:t>模板 </a:t>
            </a:r>
            <a:r>
              <a:rPr kumimoji="0" lang="en-US" altLang="zh-CN" sz="100" b="0" i="0" u="none" strike="noStrike" kern="0" cap="none" spc="0" normalizeH="0" baseline="0" noProof="0" dirty="0" smtClean="0">
                <a:ln>
                  <a:noFill/>
                </a:ln>
                <a:solidFill>
                  <a:schemeClr val="bg1"/>
                </a:solidFill>
                <a:effectLst/>
                <a:uLnTx/>
                <a:uFillTx/>
              </a:rPr>
              <a:t>http://www.1ppt.com/moban/</a:t>
            </a:r>
            <a:r>
              <a:rPr kumimoji="0" lang="zh-CN" altLang="en-US" sz="100" b="0" i="0" u="none" strike="noStrike" kern="0" cap="none" spc="0" normalizeH="0" baseline="0" noProof="0" dirty="0" smtClean="0">
                <a:ln>
                  <a:noFill/>
                </a:ln>
                <a:solidFill>
                  <a:schemeClr val="bg1"/>
                </a:solidFill>
                <a:effectLst/>
                <a:uLnTx/>
                <a:uFillTx/>
              </a:rPr>
              <a:t> </a:t>
            </a:r>
            <a:endParaRPr kumimoji="0" lang="en-US" altLang="zh-CN" sz="100" b="0" i="0" u="none" strike="noStrike" kern="0" cap="none" spc="0" normalizeH="0" baseline="0" noProof="0" dirty="0" smtClean="0">
              <a:ln>
                <a:noFill/>
              </a:ln>
              <a:solidFill>
                <a:schemeClr val="bg1"/>
              </a:solidFill>
              <a:effectLst/>
              <a:uLnTx/>
              <a:uFillTx/>
            </a:endParaRPr>
          </a:p>
        </p:txBody>
      </p:sp>
      <p:pic>
        <p:nvPicPr>
          <p:cNvPr id="5" name="图片 4" descr="ZH30型化学氧自救器3"/>
          <p:cNvPicPr>
            <a:picLocks noChangeAspect="1"/>
          </p:cNvPicPr>
          <p:nvPr/>
        </p:nvPicPr>
        <p:blipFill>
          <a:blip r:embed="rId10"/>
          <a:stretch>
            <a:fillRect/>
          </a:stretch>
        </p:blipFill>
        <p:spPr>
          <a:xfrm>
            <a:off x="1326515" y="1964055"/>
            <a:ext cx="3776980" cy="37769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dissolve">
                                      <p:cBhvr>
                                        <p:cTn id="25" dur="500"/>
                                        <p:tgtEl>
                                          <p:spTgt spid="11"/>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ssolve">
                                      <p:cBhvr>
                                        <p:cTn id="28" dur="500"/>
                                        <p:tgtEl>
                                          <p:spTgt spid="12"/>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dissolv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animBg="1"/>
      <p:bldP spid="7" grpId="0" animBg="1"/>
      <p:bldP spid="8" grpId="0"/>
      <p:bldP spid="10" grpId="0" animBg="1"/>
      <p:bldP spid="11" grpId="0" animBg="1"/>
      <p:bldP spid="12" grpId="0"/>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64604" y="304817"/>
            <a:ext cx="4157980" cy="460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2400" noProof="0">
                <a:ln>
                  <a:noFill/>
                </a:ln>
                <a:solidFill>
                  <a:srgbClr val="44546A"/>
                </a:solidFill>
                <a:effectLst/>
                <a:uLnTx/>
                <a:uFillTx/>
                <a:cs typeface="+mn-ea"/>
                <a:sym typeface="+mn-lt"/>
              </a:rPr>
              <a:t>ZYX60压缩氧自救器注意事项</a:t>
            </a:r>
            <a:endParaRPr kumimoji="1" lang="zh-CN" altLang="en-US" sz="2400" b="0" i="0" u="none" strike="noStrike" kern="1200" cap="none" spc="0" normalizeH="0" baseline="0" noProof="0">
              <a:ln>
                <a:noFill/>
              </a:ln>
              <a:solidFill>
                <a:srgbClr val="44546A"/>
              </a:solidFill>
              <a:effectLst/>
              <a:uLnTx/>
              <a:uFillTx/>
              <a:cs typeface="+mn-ea"/>
              <a:sym typeface="+mn-lt"/>
            </a:endParaRPr>
          </a:p>
        </p:txBody>
      </p:sp>
      <p:sp>
        <p:nvSpPr>
          <p:cNvPr id="24" name="Freeform 13"/>
          <p:cNvSpPr>
            <a:spLocks noEditPoints="1"/>
          </p:cNvSpPr>
          <p:nvPr/>
        </p:nvSpPr>
        <p:spPr bwMode="auto">
          <a:xfrm>
            <a:off x="1242102" y="1360686"/>
            <a:ext cx="2923181" cy="3455962"/>
          </a:xfrm>
          <a:custGeom>
            <a:avLst/>
            <a:gdLst>
              <a:gd name="T0" fmla="*/ 774 w 1058"/>
              <a:gd name="T1" fmla="*/ 1252 h 1252"/>
              <a:gd name="T2" fmla="*/ 283 w 1058"/>
              <a:gd name="T3" fmla="*/ 1252 h 1252"/>
              <a:gd name="T4" fmla="*/ 248 w 1058"/>
              <a:gd name="T5" fmla="*/ 1218 h 1252"/>
              <a:gd name="T6" fmla="*/ 142 w 1058"/>
              <a:gd name="T7" fmla="*/ 887 h 1252"/>
              <a:gd name="T8" fmla="*/ 110 w 1058"/>
              <a:gd name="T9" fmla="*/ 831 h 1252"/>
              <a:gd name="T10" fmla="*/ 0 w 1058"/>
              <a:gd name="T11" fmla="*/ 529 h 1252"/>
              <a:gd name="T12" fmla="*/ 529 w 1058"/>
              <a:gd name="T13" fmla="*/ 0 h 1252"/>
              <a:gd name="T14" fmla="*/ 1058 w 1058"/>
              <a:gd name="T15" fmla="*/ 529 h 1252"/>
              <a:gd name="T16" fmla="*/ 947 w 1058"/>
              <a:gd name="T17" fmla="*/ 831 h 1252"/>
              <a:gd name="T18" fmla="*/ 916 w 1058"/>
              <a:gd name="T19" fmla="*/ 887 h 1252"/>
              <a:gd name="T20" fmla="*/ 810 w 1058"/>
              <a:gd name="T21" fmla="*/ 1218 h 1252"/>
              <a:gd name="T22" fmla="*/ 774 w 1058"/>
              <a:gd name="T23" fmla="*/ 1252 h 1252"/>
              <a:gd name="T24" fmla="*/ 315 w 1058"/>
              <a:gd name="T25" fmla="*/ 1180 h 1252"/>
              <a:gd name="T26" fmla="*/ 742 w 1058"/>
              <a:gd name="T27" fmla="*/ 1180 h 1252"/>
              <a:gd name="T28" fmla="*/ 851 w 1058"/>
              <a:gd name="T29" fmla="*/ 857 h 1252"/>
              <a:gd name="T30" fmla="*/ 885 w 1058"/>
              <a:gd name="T31" fmla="*/ 794 h 1252"/>
              <a:gd name="T32" fmla="*/ 986 w 1058"/>
              <a:gd name="T33" fmla="*/ 529 h 1252"/>
              <a:gd name="T34" fmla="*/ 529 w 1058"/>
              <a:gd name="T35" fmla="*/ 72 h 1252"/>
              <a:gd name="T36" fmla="*/ 72 w 1058"/>
              <a:gd name="T37" fmla="*/ 529 h 1252"/>
              <a:gd name="T38" fmla="*/ 172 w 1058"/>
              <a:gd name="T39" fmla="*/ 794 h 1252"/>
              <a:gd name="T40" fmla="*/ 207 w 1058"/>
              <a:gd name="T41" fmla="*/ 857 h 1252"/>
              <a:gd name="T42" fmla="*/ 315 w 1058"/>
              <a:gd name="T43" fmla="*/ 118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8" h="1252">
                <a:moveTo>
                  <a:pt x="774" y="1252"/>
                </a:moveTo>
                <a:cubicBezTo>
                  <a:pt x="283" y="1252"/>
                  <a:pt x="283" y="1252"/>
                  <a:pt x="283" y="1252"/>
                </a:cubicBezTo>
                <a:cubicBezTo>
                  <a:pt x="264" y="1252"/>
                  <a:pt x="249" y="1237"/>
                  <a:pt x="248" y="1218"/>
                </a:cubicBezTo>
                <a:cubicBezTo>
                  <a:pt x="247" y="1217"/>
                  <a:pt x="239" y="1097"/>
                  <a:pt x="142" y="887"/>
                </a:cubicBezTo>
                <a:cubicBezTo>
                  <a:pt x="135" y="873"/>
                  <a:pt x="123" y="853"/>
                  <a:pt x="110" y="831"/>
                </a:cubicBezTo>
                <a:cubicBezTo>
                  <a:pt x="66" y="755"/>
                  <a:pt x="0" y="640"/>
                  <a:pt x="0" y="529"/>
                </a:cubicBezTo>
                <a:cubicBezTo>
                  <a:pt x="0" y="238"/>
                  <a:pt x="237" y="0"/>
                  <a:pt x="529" y="0"/>
                </a:cubicBezTo>
                <a:cubicBezTo>
                  <a:pt x="820" y="0"/>
                  <a:pt x="1058" y="238"/>
                  <a:pt x="1058" y="529"/>
                </a:cubicBezTo>
                <a:cubicBezTo>
                  <a:pt x="1058" y="640"/>
                  <a:pt x="991" y="755"/>
                  <a:pt x="947" y="831"/>
                </a:cubicBezTo>
                <a:cubicBezTo>
                  <a:pt x="934" y="853"/>
                  <a:pt x="923" y="873"/>
                  <a:pt x="916" y="887"/>
                </a:cubicBezTo>
                <a:cubicBezTo>
                  <a:pt x="818" y="1097"/>
                  <a:pt x="810" y="1217"/>
                  <a:pt x="810" y="1218"/>
                </a:cubicBezTo>
                <a:cubicBezTo>
                  <a:pt x="809" y="1237"/>
                  <a:pt x="793" y="1252"/>
                  <a:pt x="774" y="1252"/>
                </a:cubicBezTo>
                <a:close/>
                <a:moveTo>
                  <a:pt x="315" y="1180"/>
                </a:moveTo>
                <a:cubicBezTo>
                  <a:pt x="742" y="1180"/>
                  <a:pt x="742" y="1180"/>
                  <a:pt x="742" y="1180"/>
                </a:cubicBezTo>
                <a:cubicBezTo>
                  <a:pt x="751" y="1127"/>
                  <a:pt x="776" y="1017"/>
                  <a:pt x="851" y="857"/>
                </a:cubicBezTo>
                <a:cubicBezTo>
                  <a:pt x="859" y="840"/>
                  <a:pt x="871" y="819"/>
                  <a:pt x="885" y="794"/>
                </a:cubicBezTo>
                <a:cubicBezTo>
                  <a:pt x="928" y="721"/>
                  <a:pt x="986" y="621"/>
                  <a:pt x="986" y="529"/>
                </a:cubicBezTo>
                <a:cubicBezTo>
                  <a:pt x="986" y="277"/>
                  <a:pt x="781" y="72"/>
                  <a:pt x="529" y="72"/>
                </a:cubicBezTo>
                <a:cubicBezTo>
                  <a:pt x="277" y="72"/>
                  <a:pt x="72" y="277"/>
                  <a:pt x="72" y="529"/>
                </a:cubicBezTo>
                <a:cubicBezTo>
                  <a:pt x="72" y="621"/>
                  <a:pt x="130" y="721"/>
                  <a:pt x="172" y="794"/>
                </a:cubicBezTo>
                <a:cubicBezTo>
                  <a:pt x="187" y="819"/>
                  <a:pt x="199" y="840"/>
                  <a:pt x="207" y="857"/>
                </a:cubicBezTo>
                <a:cubicBezTo>
                  <a:pt x="281" y="1017"/>
                  <a:pt x="307" y="1127"/>
                  <a:pt x="315" y="1180"/>
                </a:cubicBezTo>
                <a:close/>
              </a:path>
            </a:pathLst>
          </a:custGeom>
          <a:solidFill>
            <a:srgbClr val="44546A"/>
          </a:solidFill>
          <a:ln>
            <a:noFill/>
          </a:ln>
        </p:spPr>
        <p:txBody>
          <a:bodyPr vert="horz" wrap="square" lIns="91435" tIns="45718" rIns="91435" bIns="45718" numCol="1" anchor="t" anchorCtr="0" compatLnSpc="1"/>
          <a:lstStyle/>
          <a:p>
            <a:pPr algn="just" defTabSz="866775" fontAlgn="base">
              <a:lnSpc>
                <a:spcPct val="120000"/>
              </a:lnSpc>
            </a:pPr>
            <a:endParaRPr lang="id-ID" sz="760" dirty="0">
              <a:solidFill>
                <a:prstClr val="black"/>
              </a:solidFill>
              <a:cs typeface="+mn-ea"/>
              <a:sym typeface="+mn-lt"/>
            </a:endParaRPr>
          </a:p>
        </p:txBody>
      </p:sp>
      <p:sp>
        <p:nvSpPr>
          <p:cNvPr id="25" name="Freeform 16"/>
          <p:cNvSpPr>
            <a:spLocks noEditPoints="1"/>
          </p:cNvSpPr>
          <p:nvPr/>
        </p:nvSpPr>
        <p:spPr bwMode="auto">
          <a:xfrm>
            <a:off x="1955837" y="5047605"/>
            <a:ext cx="1494000" cy="1198362"/>
          </a:xfrm>
          <a:custGeom>
            <a:avLst/>
            <a:gdLst>
              <a:gd name="T0" fmla="*/ 495 w 541"/>
              <a:gd name="T1" fmla="*/ 223 h 434"/>
              <a:gd name="T2" fmla="*/ 540 w 541"/>
              <a:gd name="T3" fmla="*/ 168 h 434"/>
              <a:gd name="T4" fmla="*/ 494 w 541"/>
              <a:gd name="T5" fmla="*/ 112 h 434"/>
              <a:gd name="T6" fmla="*/ 540 w 541"/>
              <a:gd name="T7" fmla="*/ 57 h 434"/>
              <a:gd name="T8" fmla="*/ 483 w 541"/>
              <a:gd name="T9" fmla="*/ 0 h 434"/>
              <a:gd name="T10" fmla="*/ 56 w 541"/>
              <a:gd name="T11" fmla="*/ 0 h 434"/>
              <a:gd name="T12" fmla="*/ 0 w 541"/>
              <a:gd name="T13" fmla="*/ 56 h 434"/>
              <a:gd name="T14" fmla="*/ 46 w 541"/>
              <a:gd name="T15" fmla="*/ 112 h 434"/>
              <a:gd name="T16" fmla="*/ 0 w 541"/>
              <a:gd name="T17" fmla="*/ 167 h 434"/>
              <a:gd name="T18" fmla="*/ 46 w 541"/>
              <a:gd name="T19" fmla="*/ 223 h 434"/>
              <a:gd name="T20" fmla="*/ 1 w 541"/>
              <a:gd name="T21" fmla="*/ 278 h 434"/>
              <a:gd name="T22" fmla="*/ 57 w 541"/>
              <a:gd name="T23" fmla="*/ 334 h 434"/>
              <a:gd name="T24" fmla="*/ 157 w 541"/>
              <a:gd name="T25" fmla="*/ 334 h 434"/>
              <a:gd name="T26" fmla="*/ 161 w 541"/>
              <a:gd name="T27" fmla="*/ 351 h 434"/>
              <a:gd name="T28" fmla="*/ 272 w 541"/>
              <a:gd name="T29" fmla="*/ 433 h 434"/>
              <a:gd name="T30" fmla="*/ 383 w 541"/>
              <a:gd name="T31" fmla="*/ 335 h 434"/>
              <a:gd name="T32" fmla="*/ 484 w 541"/>
              <a:gd name="T33" fmla="*/ 335 h 434"/>
              <a:gd name="T34" fmla="*/ 541 w 541"/>
              <a:gd name="T35" fmla="*/ 278 h 434"/>
              <a:gd name="T36" fmla="*/ 495 w 541"/>
              <a:gd name="T37" fmla="*/ 223 h 434"/>
              <a:gd name="T38" fmla="*/ 423 w 541"/>
              <a:gd name="T39" fmla="*/ 241 h 434"/>
              <a:gd name="T40" fmla="*/ 118 w 541"/>
              <a:gd name="T41" fmla="*/ 241 h 434"/>
              <a:gd name="T42" fmla="*/ 104 w 541"/>
              <a:gd name="T43" fmla="*/ 227 h 434"/>
              <a:gd name="T44" fmla="*/ 118 w 541"/>
              <a:gd name="T45" fmla="*/ 213 h 434"/>
              <a:gd name="T46" fmla="*/ 423 w 541"/>
              <a:gd name="T47" fmla="*/ 213 h 434"/>
              <a:gd name="T48" fmla="*/ 437 w 541"/>
              <a:gd name="T49" fmla="*/ 227 h 434"/>
              <a:gd name="T50" fmla="*/ 423 w 541"/>
              <a:gd name="T51" fmla="*/ 241 h 434"/>
              <a:gd name="T52" fmla="*/ 423 w 541"/>
              <a:gd name="T53" fmla="*/ 116 h 434"/>
              <a:gd name="T54" fmla="*/ 118 w 541"/>
              <a:gd name="T55" fmla="*/ 116 h 434"/>
              <a:gd name="T56" fmla="*/ 104 w 541"/>
              <a:gd name="T57" fmla="*/ 102 h 434"/>
              <a:gd name="T58" fmla="*/ 118 w 541"/>
              <a:gd name="T59" fmla="*/ 88 h 434"/>
              <a:gd name="T60" fmla="*/ 423 w 541"/>
              <a:gd name="T61" fmla="*/ 88 h 434"/>
              <a:gd name="T62" fmla="*/ 437 w 541"/>
              <a:gd name="T63" fmla="*/ 102 h 434"/>
              <a:gd name="T64" fmla="*/ 423 w 541"/>
              <a:gd name="T65" fmla="*/ 1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1" h="434">
                <a:moveTo>
                  <a:pt x="495" y="223"/>
                </a:moveTo>
                <a:cubicBezTo>
                  <a:pt x="521" y="218"/>
                  <a:pt x="540" y="195"/>
                  <a:pt x="540" y="168"/>
                </a:cubicBezTo>
                <a:cubicBezTo>
                  <a:pt x="540" y="140"/>
                  <a:pt x="520" y="117"/>
                  <a:pt x="494" y="112"/>
                </a:cubicBezTo>
                <a:cubicBezTo>
                  <a:pt x="520" y="107"/>
                  <a:pt x="540" y="84"/>
                  <a:pt x="540" y="57"/>
                </a:cubicBezTo>
                <a:cubicBezTo>
                  <a:pt x="540" y="26"/>
                  <a:pt x="514" y="0"/>
                  <a:pt x="483" y="0"/>
                </a:cubicBezTo>
                <a:cubicBezTo>
                  <a:pt x="56" y="0"/>
                  <a:pt x="56" y="0"/>
                  <a:pt x="56" y="0"/>
                </a:cubicBezTo>
                <a:cubicBezTo>
                  <a:pt x="25" y="0"/>
                  <a:pt x="0" y="25"/>
                  <a:pt x="0" y="56"/>
                </a:cubicBezTo>
                <a:cubicBezTo>
                  <a:pt x="0" y="84"/>
                  <a:pt x="20" y="107"/>
                  <a:pt x="46" y="112"/>
                </a:cubicBezTo>
                <a:cubicBezTo>
                  <a:pt x="20" y="117"/>
                  <a:pt x="0" y="140"/>
                  <a:pt x="0" y="167"/>
                </a:cubicBezTo>
                <a:cubicBezTo>
                  <a:pt x="0" y="195"/>
                  <a:pt x="20" y="218"/>
                  <a:pt x="46" y="223"/>
                </a:cubicBezTo>
                <a:cubicBezTo>
                  <a:pt x="20" y="228"/>
                  <a:pt x="1" y="250"/>
                  <a:pt x="1" y="278"/>
                </a:cubicBezTo>
                <a:cubicBezTo>
                  <a:pt x="1" y="309"/>
                  <a:pt x="26" y="334"/>
                  <a:pt x="57" y="334"/>
                </a:cubicBezTo>
                <a:cubicBezTo>
                  <a:pt x="157" y="334"/>
                  <a:pt x="157" y="334"/>
                  <a:pt x="157" y="334"/>
                </a:cubicBezTo>
                <a:cubicBezTo>
                  <a:pt x="158" y="340"/>
                  <a:pt x="159" y="345"/>
                  <a:pt x="161" y="351"/>
                </a:cubicBezTo>
                <a:cubicBezTo>
                  <a:pt x="175" y="399"/>
                  <a:pt x="219" y="434"/>
                  <a:pt x="272" y="433"/>
                </a:cubicBezTo>
                <a:cubicBezTo>
                  <a:pt x="331" y="433"/>
                  <a:pt x="380" y="392"/>
                  <a:pt x="383" y="335"/>
                </a:cubicBezTo>
                <a:cubicBezTo>
                  <a:pt x="484" y="335"/>
                  <a:pt x="484" y="335"/>
                  <a:pt x="484" y="335"/>
                </a:cubicBezTo>
                <a:cubicBezTo>
                  <a:pt x="515" y="335"/>
                  <a:pt x="541" y="309"/>
                  <a:pt x="541" y="278"/>
                </a:cubicBezTo>
                <a:cubicBezTo>
                  <a:pt x="541" y="251"/>
                  <a:pt x="521" y="228"/>
                  <a:pt x="495" y="223"/>
                </a:cubicBezTo>
                <a:close/>
                <a:moveTo>
                  <a:pt x="423" y="241"/>
                </a:moveTo>
                <a:cubicBezTo>
                  <a:pt x="118" y="241"/>
                  <a:pt x="118" y="241"/>
                  <a:pt x="118" y="241"/>
                </a:cubicBezTo>
                <a:cubicBezTo>
                  <a:pt x="110" y="241"/>
                  <a:pt x="104" y="234"/>
                  <a:pt x="104" y="227"/>
                </a:cubicBezTo>
                <a:cubicBezTo>
                  <a:pt x="104" y="219"/>
                  <a:pt x="110" y="213"/>
                  <a:pt x="118" y="213"/>
                </a:cubicBezTo>
                <a:cubicBezTo>
                  <a:pt x="423" y="213"/>
                  <a:pt x="423" y="213"/>
                  <a:pt x="423" y="213"/>
                </a:cubicBezTo>
                <a:cubicBezTo>
                  <a:pt x="431" y="213"/>
                  <a:pt x="437" y="219"/>
                  <a:pt x="437" y="227"/>
                </a:cubicBezTo>
                <a:cubicBezTo>
                  <a:pt x="437" y="234"/>
                  <a:pt x="431" y="241"/>
                  <a:pt x="423" y="241"/>
                </a:cubicBezTo>
                <a:close/>
                <a:moveTo>
                  <a:pt x="423" y="116"/>
                </a:moveTo>
                <a:cubicBezTo>
                  <a:pt x="118" y="116"/>
                  <a:pt x="118" y="116"/>
                  <a:pt x="118" y="116"/>
                </a:cubicBezTo>
                <a:cubicBezTo>
                  <a:pt x="110" y="116"/>
                  <a:pt x="104" y="110"/>
                  <a:pt x="104" y="102"/>
                </a:cubicBezTo>
                <a:cubicBezTo>
                  <a:pt x="104" y="95"/>
                  <a:pt x="110" y="88"/>
                  <a:pt x="118" y="88"/>
                </a:cubicBezTo>
                <a:cubicBezTo>
                  <a:pt x="423" y="88"/>
                  <a:pt x="423" y="88"/>
                  <a:pt x="423" y="88"/>
                </a:cubicBezTo>
                <a:cubicBezTo>
                  <a:pt x="431" y="88"/>
                  <a:pt x="437" y="95"/>
                  <a:pt x="437" y="102"/>
                </a:cubicBezTo>
                <a:cubicBezTo>
                  <a:pt x="437" y="110"/>
                  <a:pt x="431" y="116"/>
                  <a:pt x="423" y="116"/>
                </a:cubicBezTo>
                <a:close/>
              </a:path>
            </a:pathLst>
          </a:custGeom>
          <a:solidFill>
            <a:srgbClr val="44546A"/>
          </a:solidFill>
          <a:ln>
            <a:noFill/>
          </a:ln>
        </p:spPr>
        <p:txBody>
          <a:bodyPr vert="horz" wrap="square" lIns="91435" tIns="45718" rIns="91435" bIns="45718" numCol="1" anchor="t" anchorCtr="0" compatLnSpc="1"/>
          <a:lstStyle/>
          <a:p>
            <a:pPr algn="just" defTabSz="866775" fontAlgn="base">
              <a:lnSpc>
                <a:spcPct val="120000"/>
              </a:lnSpc>
            </a:pPr>
            <a:endParaRPr lang="id-ID" sz="760" dirty="0">
              <a:solidFill>
                <a:prstClr val="black"/>
              </a:solidFill>
              <a:cs typeface="+mn-ea"/>
              <a:sym typeface="+mn-lt"/>
            </a:endParaRPr>
          </a:p>
        </p:txBody>
      </p:sp>
      <p:grpSp>
        <p:nvGrpSpPr>
          <p:cNvPr id="26" name="Group 12"/>
          <p:cNvGrpSpPr/>
          <p:nvPr/>
        </p:nvGrpSpPr>
        <p:grpSpPr>
          <a:xfrm>
            <a:off x="1551195" y="1762719"/>
            <a:ext cx="2300613" cy="2059155"/>
            <a:chOff x="8169276" y="952501"/>
            <a:chExt cx="3781424" cy="3384550"/>
          </a:xfrm>
          <a:solidFill>
            <a:srgbClr val="44546A"/>
          </a:solidFill>
        </p:grpSpPr>
        <p:sp>
          <p:nvSpPr>
            <p:cNvPr id="27" name="Freeform 10"/>
            <p:cNvSpPr/>
            <p:nvPr/>
          </p:nvSpPr>
          <p:spPr bwMode="auto">
            <a:xfrm>
              <a:off x="9297988" y="1533526"/>
              <a:ext cx="1392237" cy="1004888"/>
            </a:xfrm>
            <a:custGeom>
              <a:avLst/>
              <a:gdLst>
                <a:gd name="T0" fmla="*/ 142 w 370"/>
                <a:gd name="T1" fmla="*/ 228 h 267"/>
                <a:gd name="T2" fmla="*/ 241 w 370"/>
                <a:gd name="T3" fmla="*/ 248 h 267"/>
                <a:gd name="T4" fmla="*/ 303 w 370"/>
                <a:gd name="T5" fmla="*/ 226 h 267"/>
                <a:gd name="T6" fmla="*/ 368 w 370"/>
                <a:gd name="T7" fmla="*/ 107 h 267"/>
                <a:gd name="T8" fmla="*/ 278 w 370"/>
                <a:gd name="T9" fmla="*/ 11 h 267"/>
                <a:gd name="T10" fmla="*/ 179 w 370"/>
                <a:gd name="T11" fmla="*/ 58 h 267"/>
                <a:gd name="T12" fmla="*/ 168 w 370"/>
                <a:gd name="T13" fmla="*/ 65 h 267"/>
                <a:gd name="T14" fmla="*/ 155 w 370"/>
                <a:gd name="T15" fmla="*/ 60 h 267"/>
                <a:gd name="T16" fmla="*/ 67 w 370"/>
                <a:gd name="T17" fmla="*/ 47 h 267"/>
                <a:gd name="T18" fmla="*/ 0 w 370"/>
                <a:gd name="T19" fmla="*/ 116 h 267"/>
                <a:gd name="T20" fmla="*/ 9 w 370"/>
                <a:gd name="T21" fmla="*/ 121 h 267"/>
                <a:gd name="T22" fmla="*/ 84 w 370"/>
                <a:gd name="T23" fmla="*/ 267 h 267"/>
                <a:gd name="T24" fmla="*/ 142 w 370"/>
                <a:gd name="T25" fmla="*/ 22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0" h="267">
                  <a:moveTo>
                    <a:pt x="142" y="228"/>
                  </a:moveTo>
                  <a:cubicBezTo>
                    <a:pt x="189" y="219"/>
                    <a:pt x="225" y="237"/>
                    <a:pt x="241" y="248"/>
                  </a:cubicBezTo>
                  <a:cubicBezTo>
                    <a:pt x="253" y="241"/>
                    <a:pt x="275" y="230"/>
                    <a:pt x="303" y="226"/>
                  </a:cubicBezTo>
                  <a:cubicBezTo>
                    <a:pt x="304" y="191"/>
                    <a:pt x="319" y="134"/>
                    <a:pt x="368" y="107"/>
                  </a:cubicBezTo>
                  <a:cubicBezTo>
                    <a:pt x="370" y="82"/>
                    <a:pt x="350" y="22"/>
                    <a:pt x="278" y="11"/>
                  </a:cubicBezTo>
                  <a:cubicBezTo>
                    <a:pt x="211" y="0"/>
                    <a:pt x="181" y="56"/>
                    <a:pt x="179" y="58"/>
                  </a:cubicBezTo>
                  <a:cubicBezTo>
                    <a:pt x="177" y="62"/>
                    <a:pt x="173" y="65"/>
                    <a:pt x="168" y="65"/>
                  </a:cubicBezTo>
                  <a:cubicBezTo>
                    <a:pt x="163" y="66"/>
                    <a:pt x="158" y="64"/>
                    <a:pt x="155" y="60"/>
                  </a:cubicBezTo>
                  <a:cubicBezTo>
                    <a:pt x="155" y="59"/>
                    <a:pt x="133" y="32"/>
                    <a:pt x="67" y="47"/>
                  </a:cubicBezTo>
                  <a:cubicBezTo>
                    <a:pt x="14" y="60"/>
                    <a:pt x="2" y="101"/>
                    <a:pt x="0" y="116"/>
                  </a:cubicBezTo>
                  <a:cubicBezTo>
                    <a:pt x="3" y="117"/>
                    <a:pt x="6" y="119"/>
                    <a:pt x="9" y="121"/>
                  </a:cubicBezTo>
                  <a:cubicBezTo>
                    <a:pt x="63" y="161"/>
                    <a:pt x="80" y="224"/>
                    <a:pt x="84" y="267"/>
                  </a:cubicBezTo>
                  <a:cubicBezTo>
                    <a:pt x="96" y="250"/>
                    <a:pt x="114" y="234"/>
                    <a:pt x="142" y="2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5" tIns="45718" rIns="91435" bIns="45718" numCol="1" anchor="t" anchorCtr="0" compatLnSpc="1"/>
            <a:lstStyle/>
            <a:p>
              <a:pPr algn="just" defTabSz="866775" fontAlgn="base">
                <a:lnSpc>
                  <a:spcPct val="120000"/>
                </a:lnSpc>
              </a:pPr>
              <a:endParaRPr lang="id-ID" sz="760" dirty="0">
                <a:solidFill>
                  <a:prstClr val="black"/>
                </a:solidFill>
                <a:cs typeface="+mn-ea"/>
                <a:sym typeface="+mn-lt"/>
              </a:endParaRPr>
            </a:p>
          </p:txBody>
        </p:sp>
        <p:sp>
          <p:nvSpPr>
            <p:cNvPr id="28" name="Freeform 11"/>
            <p:cNvSpPr/>
            <p:nvPr/>
          </p:nvSpPr>
          <p:spPr bwMode="auto">
            <a:xfrm>
              <a:off x="8169276" y="952501"/>
              <a:ext cx="3781424" cy="3384550"/>
            </a:xfrm>
            <a:custGeom>
              <a:avLst/>
              <a:gdLst>
                <a:gd name="T0" fmla="*/ 932 w 1005"/>
                <a:gd name="T1" fmla="*/ 313 h 899"/>
                <a:gd name="T2" fmla="*/ 693 w 1005"/>
                <a:gd name="T3" fmla="*/ 126 h 899"/>
                <a:gd name="T4" fmla="*/ 192 w 1005"/>
                <a:gd name="T5" fmla="*/ 181 h 899"/>
                <a:gd name="T6" fmla="*/ 261 w 1005"/>
                <a:gd name="T7" fmla="*/ 549 h 899"/>
                <a:gd name="T8" fmla="*/ 292 w 1005"/>
                <a:gd name="T9" fmla="*/ 298 h 899"/>
                <a:gd name="T10" fmla="*/ 155 w 1005"/>
                <a:gd name="T11" fmla="*/ 377 h 899"/>
                <a:gd name="T12" fmla="*/ 244 w 1005"/>
                <a:gd name="T13" fmla="*/ 409 h 899"/>
                <a:gd name="T14" fmla="*/ 255 w 1005"/>
                <a:gd name="T15" fmla="*/ 435 h 899"/>
                <a:gd name="T16" fmla="*/ 128 w 1005"/>
                <a:gd name="T17" fmla="*/ 388 h 899"/>
                <a:gd name="T18" fmla="*/ 274 w 1005"/>
                <a:gd name="T19" fmla="*/ 257 h 899"/>
                <a:gd name="T20" fmla="*/ 464 w 1005"/>
                <a:gd name="T21" fmla="*/ 184 h 899"/>
                <a:gd name="T22" fmla="*/ 673 w 1005"/>
                <a:gd name="T23" fmla="*/ 190 h 899"/>
                <a:gd name="T24" fmla="*/ 851 w 1005"/>
                <a:gd name="T25" fmla="*/ 291 h 899"/>
                <a:gd name="T26" fmla="*/ 914 w 1005"/>
                <a:gd name="T27" fmla="*/ 518 h 899"/>
                <a:gd name="T28" fmla="*/ 747 w 1005"/>
                <a:gd name="T29" fmla="*/ 572 h 899"/>
                <a:gd name="T30" fmla="*/ 474 w 1005"/>
                <a:gd name="T31" fmla="*/ 615 h 899"/>
                <a:gd name="T32" fmla="*/ 421 w 1005"/>
                <a:gd name="T33" fmla="*/ 572 h 899"/>
                <a:gd name="T34" fmla="*/ 446 w 1005"/>
                <a:gd name="T35" fmla="*/ 560 h 899"/>
                <a:gd name="T36" fmla="*/ 553 w 1005"/>
                <a:gd name="T37" fmla="*/ 547 h 899"/>
                <a:gd name="T38" fmla="*/ 854 w 1005"/>
                <a:gd name="T39" fmla="*/ 560 h 899"/>
                <a:gd name="T40" fmla="*/ 857 w 1005"/>
                <a:gd name="T41" fmla="*/ 427 h 899"/>
                <a:gd name="T42" fmla="*/ 831 w 1005"/>
                <a:gd name="T43" fmla="*/ 311 h 899"/>
                <a:gd name="T44" fmla="*/ 632 w 1005"/>
                <a:gd name="T45" fmla="*/ 378 h 899"/>
                <a:gd name="T46" fmla="*/ 742 w 1005"/>
                <a:gd name="T47" fmla="*/ 461 h 899"/>
                <a:gd name="T48" fmla="*/ 549 w 1005"/>
                <a:gd name="T49" fmla="*/ 430 h 899"/>
                <a:gd name="T50" fmla="*/ 447 w 1005"/>
                <a:gd name="T51" fmla="*/ 410 h 899"/>
                <a:gd name="T52" fmla="*/ 381 w 1005"/>
                <a:gd name="T53" fmla="*/ 488 h 899"/>
                <a:gd name="T54" fmla="*/ 300 w 1005"/>
                <a:gd name="T55" fmla="*/ 535 h 899"/>
                <a:gd name="T56" fmla="*/ 298 w 1005"/>
                <a:gd name="T57" fmla="*/ 538 h 899"/>
                <a:gd name="T58" fmla="*/ 274 w 1005"/>
                <a:gd name="T59" fmla="*/ 618 h 899"/>
                <a:gd name="T60" fmla="*/ 288 w 1005"/>
                <a:gd name="T61" fmla="*/ 665 h 899"/>
                <a:gd name="T62" fmla="*/ 352 w 1005"/>
                <a:gd name="T63" fmla="*/ 724 h 899"/>
                <a:gd name="T64" fmla="*/ 571 w 1005"/>
                <a:gd name="T65" fmla="*/ 769 h 899"/>
                <a:gd name="T66" fmla="*/ 570 w 1005"/>
                <a:gd name="T67" fmla="*/ 769 h 899"/>
                <a:gd name="T68" fmla="*/ 681 w 1005"/>
                <a:gd name="T69" fmla="*/ 675 h 899"/>
                <a:gd name="T70" fmla="*/ 650 w 1005"/>
                <a:gd name="T71" fmla="*/ 634 h 899"/>
                <a:gd name="T72" fmla="*/ 708 w 1005"/>
                <a:gd name="T73" fmla="*/ 665 h 899"/>
                <a:gd name="T74" fmla="*/ 691 w 1005"/>
                <a:gd name="T75" fmla="*/ 750 h 899"/>
                <a:gd name="T76" fmla="*/ 491 w 1005"/>
                <a:gd name="T77" fmla="*/ 785 h 899"/>
                <a:gd name="T78" fmla="*/ 787 w 1005"/>
                <a:gd name="T79" fmla="*/ 830 h 899"/>
                <a:gd name="T80" fmla="*/ 1001 w 1005"/>
                <a:gd name="T81" fmla="*/ 474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5" h="899">
                  <a:moveTo>
                    <a:pt x="1001" y="474"/>
                  </a:moveTo>
                  <a:cubicBezTo>
                    <a:pt x="997" y="357"/>
                    <a:pt x="932" y="313"/>
                    <a:pt x="932" y="313"/>
                  </a:cubicBezTo>
                  <a:cubicBezTo>
                    <a:pt x="932" y="313"/>
                    <a:pt x="924" y="257"/>
                    <a:pt x="873" y="197"/>
                  </a:cubicBezTo>
                  <a:cubicBezTo>
                    <a:pt x="794" y="111"/>
                    <a:pt x="693" y="126"/>
                    <a:pt x="693" y="126"/>
                  </a:cubicBezTo>
                  <a:cubicBezTo>
                    <a:pt x="563" y="0"/>
                    <a:pt x="430" y="97"/>
                    <a:pt x="430" y="97"/>
                  </a:cubicBezTo>
                  <a:cubicBezTo>
                    <a:pt x="245" y="36"/>
                    <a:pt x="192" y="181"/>
                    <a:pt x="192" y="181"/>
                  </a:cubicBezTo>
                  <a:cubicBezTo>
                    <a:pt x="86" y="193"/>
                    <a:pt x="0" y="317"/>
                    <a:pt x="77" y="450"/>
                  </a:cubicBezTo>
                  <a:cubicBezTo>
                    <a:pt x="136" y="552"/>
                    <a:pt x="224" y="554"/>
                    <a:pt x="261" y="549"/>
                  </a:cubicBezTo>
                  <a:cubicBezTo>
                    <a:pt x="274" y="517"/>
                    <a:pt x="300" y="481"/>
                    <a:pt x="357" y="465"/>
                  </a:cubicBezTo>
                  <a:cubicBezTo>
                    <a:pt x="358" y="459"/>
                    <a:pt x="365" y="350"/>
                    <a:pt x="292" y="298"/>
                  </a:cubicBezTo>
                  <a:cubicBezTo>
                    <a:pt x="249" y="267"/>
                    <a:pt x="201" y="275"/>
                    <a:pt x="174" y="295"/>
                  </a:cubicBezTo>
                  <a:cubicBezTo>
                    <a:pt x="149" y="315"/>
                    <a:pt x="142" y="345"/>
                    <a:pt x="155" y="377"/>
                  </a:cubicBezTo>
                  <a:cubicBezTo>
                    <a:pt x="161" y="394"/>
                    <a:pt x="171" y="405"/>
                    <a:pt x="185" y="411"/>
                  </a:cubicBezTo>
                  <a:cubicBezTo>
                    <a:pt x="212" y="422"/>
                    <a:pt x="243" y="409"/>
                    <a:pt x="244" y="409"/>
                  </a:cubicBezTo>
                  <a:cubicBezTo>
                    <a:pt x="251" y="406"/>
                    <a:pt x="259" y="410"/>
                    <a:pt x="262" y="417"/>
                  </a:cubicBezTo>
                  <a:cubicBezTo>
                    <a:pt x="265" y="424"/>
                    <a:pt x="262" y="432"/>
                    <a:pt x="255" y="435"/>
                  </a:cubicBezTo>
                  <a:cubicBezTo>
                    <a:pt x="253" y="436"/>
                    <a:pt x="212" y="453"/>
                    <a:pt x="174" y="437"/>
                  </a:cubicBezTo>
                  <a:cubicBezTo>
                    <a:pt x="154" y="429"/>
                    <a:pt x="138" y="412"/>
                    <a:pt x="128" y="388"/>
                  </a:cubicBezTo>
                  <a:cubicBezTo>
                    <a:pt x="111" y="343"/>
                    <a:pt x="122" y="300"/>
                    <a:pt x="157" y="273"/>
                  </a:cubicBezTo>
                  <a:cubicBezTo>
                    <a:pt x="189" y="248"/>
                    <a:pt x="234" y="243"/>
                    <a:pt x="274" y="257"/>
                  </a:cubicBezTo>
                  <a:cubicBezTo>
                    <a:pt x="281" y="227"/>
                    <a:pt x="304" y="187"/>
                    <a:pt x="361" y="174"/>
                  </a:cubicBezTo>
                  <a:cubicBezTo>
                    <a:pt x="415" y="161"/>
                    <a:pt x="447" y="173"/>
                    <a:pt x="464" y="184"/>
                  </a:cubicBezTo>
                  <a:cubicBezTo>
                    <a:pt x="484" y="158"/>
                    <a:pt x="524" y="127"/>
                    <a:pt x="582" y="137"/>
                  </a:cubicBezTo>
                  <a:cubicBezTo>
                    <a:pt x="631" y="145"/>
                    <a:pt x="658" y="170"/>
                    <a:pt x="673" y="190"/>
                  </a:cubicBezTo>
                  <a:cubicBezTo>
                    <a:pt x="686" y="208"/>
                    <a:pt x="694" y="230"/>
                    <a:pt x="696" y="250"/>
                  </a:cubicBezTo>
                  <a:cubicBezTo>
                    <a:pt x="751" y="237"/>
                    <a:pt x="814" y="253"/>
                    <a:pt x="851" y="291"/>
                  </a:cubicBezTo>
                  <a:cubicBezTo>
                    <a:pt x="881" y="322"/>
                    <a:pt x="892" y="365"/>
                    <a:pt x="881" y="411"/>
                  </a:cubicBezTo>
                  <a:cubicBezTo>
                    <a:pt x="895" y="424"/>
                    <a:pt x="922" y="459"/>
                    <a:pt x="914" y="518"/>
                  </a:cubicBezTo>
                  <a:cubicBezTo>
                    <a:pt x="910" y="549"/>
                    <a:pt x="893" y="573"/>
                    <a:pt x="866" y="586"/>
                  </a:cubicBezTo>
                  <a:cubicBezTo>
                    <a:pt x="831" y="602"/>
                    <a:pt x="785" y="596"/>
                    <a:pt x="747" y="572"/>
                  </a:cubicBezTo>
                  <a:cubicBezTo>
                    <a:pt x="693" y="538"/>
                    <a:pt x="609" y="536"/>
                    <a:pt x="571" y="568"/>
                  </a:cubicBezTo>
                  <a:cubicBezTo>
                    <a:pt x="541" y="593"/>
                    <a:pt x="507" y="618"/>
                    <a:pt x="474" y="615"/>
                  </a:cubicBezTo>
                  <a:cubicBezTo>
                    <a:pt x="472" y="615"/>
                    <a:pt x="469" y="615"/>
                    <a:pt x="466" y="614"/>
                  </a:cubicBezTo>
                  <a:cubicBezTo>
                    <a:pt x="447" y="610"/>
                    <a:pt x="432" y="596"/>
                    <a:pt x="421" y="572"/>
                  </a:cubicBezTo>
                  <a:cubicBezTo>
                    <a:pt x="417" y="565"/>
                    <a:pt x="420" y="557"/>
                    <a:pt x="427" y="554"/>
                  </a:cubicBezTo>
                  <a:cubicBezTo>
                    <a:pt x="434" y="550"/>
                    <a:pt x="443" y="553"/>
                    <a:pt x="446" y="560"/>
                  </a:cubicBezTo>
                  <a:cubicBezTo>
                    <a:pt x="453" y="576"/>
                    <a:pt x="462" y="584"/>
                    <a:pt x="473" y="586"/>
                  </a:cubicBezTo>
                  <a:cubicBezTo>
                    <a:pt x="496" y="592"/>
                    <a:pt x="530" y="566"/>
                    <a:pt x="553" y="547"/>
                  </a:cubicBezTo>
                  <a:cubicBezTo>
                    <a:pt x="601" y="506"/>
                    <a:pt x="697" y="507"/>
                    <a:pt x="762" y="548"/>
                  </a:cubicBezTo>
                  <a:cubicBezTo>
                    <a:pt x="792" y="567"/>
                    <a:pt x="828" y="572"/>
                    <a:pt x="854" y="560"/>
                  </a:cubicBezTo>
                  <a:cubicBezTo>
                    <a:pt x="872" y="552"/>
                    <a:pt x="883" y="536"/>
                    <a:pt x="886" y="514"/>
                  </a:cubicBezTo>
                  <a:cubicBezTo>
                    <a:pt x="895" y="455"/>
                    <a:pt x="858" y="427"/>
                    <a:pt x="857" y="427"/>
                  </a:cubicBezTo>
                  <a:cubicBezTo>
                    <a:pt x="852" y="424"/>
                    <a:pt x="850" y="418"/>
                    <a:pt x="852" y="412"/>
                  </a:cubicBezTo>
                  <a:cubicBezTo>
                    <a:pt x="863" y="372"/>
                    <a:pt x="856" y="337"/>
                    <a:pt x="831" y="311"/>
                  </a:cubicBezTo>
                  <a:cubicBezTo>
                    <a:pt x="800" y="280"/>
                    <a:pt x="747" y="266"/>
                    <a:pt x="702" y="278"/>
                  </a:cubicBezTo>
                  <a:cubicBezTo>
                    <a:pt x="642" y="293"/>
                    <a:pt x="633" y="357"/>
                    <a:pt x="632" y="378"/>
                  </a:cubicBezTo>
                  <a:cubicBezTo>
                    <a:pt x="667" y="380"/>
                    <a:pt x="707" y="396"/>
                    <a:pt x="744" y="441"/>
                  </a:cubicBezTo>
                  <a:cubicBezTo>
                    <a:pt x="749" y="447"/>
                    <a:pt x="748" y="456"/>
                    <a:pt x="742" y="461"/>
                  </a:cubicBezTo>
                  <a:cubicBezTo>
                    <a:pt x="736" y="466"/>
                    <a:pt x="727" y="465"/>
                    <a:pt x="722" y="459"/>
                  </a:cubicBezTo>
                  <a:cubicBezTo>
                    <a:pt x="643" y="362"/>
                    <a:pt x="552" y="428"/>
                    <a:pt x="549" y="430"/>
                  </a:cubicBezTo>
                  <a:cubicBezTo>
                    <a:pt x="543" y="434"/>
                    <a:pt x="536" y="434"/>
                    <a:pt x="531" y="430"/>
                  </a:cubicBezTo>
                  <a:cubicBezTo>
                    <a:pt x="529" y="429"/>
                    <a:pt x="496" y="400"/>
                    <a:pt x="447" y="410"/>
                  </a:cubicBezTo>
                  <a:cubicBezTo>
                    <a:pt x="401" y="419"/>
                    <a:pt x="393" y="476"/>
                    <a:pt x="393" y="476"/>
                  </a:cubicBezTo>
                  <a:cubicBezTo>
                    <a:pt x="392" y="482"/>
                    <a:pt x="387" y="487"/>
                    <a:pt x="381" y="488"/>
                  </a:cubicBezTo>
                  <a:cubicBezTo>
                    <a:pt x="339" y="496"/>
                    <a:pt x="315" y="514"/>
                    <a:pt x="300" y="535"/>
                  </a:cubicBezTo>
                  <a:cubicBezTo>
                    <a:pt x="300" y="535"/>
                    <a:pt x="300" y="535"/>
                    <a:pt x="300" y="535"/>
                  </a:cubicBezTo>
                  <a:cubicBezTo>
                    <a:pt x="300" y="535"/>
                    <a:pt x="300" y="535"/>
                    <a:pt x="300" y="535"/>
                  </a:cubicBezTo>
                  <a:cubicBezTo>
                    <a:pt x="299" y="536"/>
                    <a:pt x="299" y="537"/>
                    <a:pt x="298" y="538"/>
                  </a:cubicBezTo>
                  <a:cubicBezTo>
                    <a:pt x="278" y="568"/>
                    <a:pt x="273" y="596"/>
                    <a:pt x="275" y="618"/>
                  </a:cubicBezTo>
                  <a:cubicBezTo>
                    <a:pt x="275" y="618"/>
                    <a:pt x="274" y="618"/>
                    <a:pt x="274" y="618"/>
                  </a:cubicBezTo>
                  <a:cubicBezTo>
                    <a:pt x="275" y="625"/>
                    <a:pt x="276" y="631"/>
                    <a:pt x="278" y="637"/>
                  </a:cubicBezTo>
                  <a:cubicBezTo>
                    <a:pt x="281" y="654"/>
                    <a:pt x="288" y="664"/>
                    <a:pt x="288" y="665"/>
                  </a:cubicBezTo>
                  <a:cubicBezTo>
                    <a:pt x="302" y="693"/>
                    <a:pt x="326" y="711"/>
                    <a:pt x="352" y="724"/>
                  </a:cubicBezTo>
                  <a:cubicBezTo>
                    <a:pt x="352" y="724"/>
                    <a:pt x="352" y="724"/>
                    <a:pt x="352" y="724"/>
                  </a:cubicBezTo>
                  <a:cubicBezTo>
                    <a:pt x="352" y="724"/>
                    <a:pt x="418" y="758"/>
                    <a:pt x="552" y="768"/>
                  </a:cubicBezTo>
                  <a:cubicBezTo>
                    <a:pt x="558" y="768"/>
                    <a:pt x="565" y="769"/>
                    <a:pt x="571" y="769"/>
                  </a:cubicBezTo>
                  <a:cubicBezTo>
                    <a:pt x="571" y="769"/>
                    <a:pt x="570" y="769"/>
                    <a:pt x="570" y="769"/>
                  </a:cubicBezTo>
                  <a:cubicBezTo>
                    <a:pt x="570" y="769"/>
                    <a:pt x="570" y="769"/>
                    <a:pt x="570" y="769"/>
                  </a:cubicBezTo>
                  <a:cubicBezTo>
                    <a:pt x="606" y="770"/>
                    <a:pt x="643" y="762"/>
                    <a:pt x="668" y="733"/>
                  </a:cubicBezTo>
                  <a:cubicBezTo>
                    <a:pt x="682" y="710"/>
                    <a:pt x="687" y="689"/>
                    <a:pt x="681" y="675"/>
                  </a:cubicBezTo>
                  <a:cubicBezTo>
                    <a:pt x="675" y="658"/>
                    <a:pt x="659" y="652"/>
                    <a:pt x="659" y="652"/>
                  </a:cubicBezTo>
                  <a:cubicBezTo>
                    <a:pt x="651" y="649"/>
                    <a:pt x="648" y="641"/>
                    <a:pt x="650" y="634"/>
                  </a:cubicBezTo>
                  <a:cubicBezTo>
                    <a:pt x="653" y="627"/>
                    <a:pt x="661" y="623"/>
                    <a:pt x="668" y="625"/>
                  </a:cubicBezTo>
                  <a:cubicBezTo>
                    <a:pt x="669" y="626"/>
                    <a:pt x="698" y="636"/>
                    <a:pt x="708" y="665"/>
                  </a:cubicBezTo>
                  <a:cubicBezTo>
                    <a:pt x="717" y="689"/>
                    <a:pt x="711" y="717"/>
                    <a:pt x="692" y="749"/>
                  </a:cubicBezTo>
                  <a:cubicBezTo>
                    <a:pt x="691" y="749"/>
                    <a:pt x="691" y="750"/>
                    <a:pt x="691" y="750"/>
                  </a:cubicBezTo>
                  <a:cubicBezTo>
                    <a:pt x="655" y="793"/>
                    <a:pt x="601" y="800"/>
                    <a:pt x="556" y="797"/>
                  </a:cubicBezTo>
                  <a:cubicBezTo>
                    <a:pt x="530" y="795"/>
                    <a:pt x="507" y="789"/>
                    <a:pt x="491" y="785"/>
                  </a:cubicBezTo>
                  <a:cubicBezTo>
                    <a:pt x="524" y="857"/>
                    <a:pt x="598" y="891"/>
                    <a:pt x="677" y="895"/>
                  </a:cubicBezTo>
                  <a:cubicBezTo>
                    <a:pt x="769" y="899"/>
                    <a:pt x="787" y="830"/>
                    <a:pt x="787" y="830"/>
                  </a:cubicBezTo>
                  <a:cubicBezTo>
                    <a:pt x="911" y="781"/>
                    <a:pt x="884" y="656"/>
                    <a:pt x="884" y="656"/>
                  </a:cubicBezTo>
                  <a:cubicBezTo>
                    <a:pt x="936" y="648"/>
                    <a:pt x="1005" y="590"/>
                    <a:pt x="1001" y="4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5" tIns="45718" rIns="91435" bIns="45718" numCol="1" anchor="t" anchorCtr="0" compatLnSpc="1"/>
            <a:lstStyle/>
            <a:p>
              <a:pPr algn="just" defTabSz="866775" fontAlgn="base">
                <a:lnSpc>
                  <a:spcPct val="120000"/>
                </a:lnSpc>
              </a:pPr>
              <a:endParaRPr lang="id-ID" sz="760" dirty="0">
                <a:solidFill>
                  <a:prstClr val="black"/>
                </a:solidFill>
                <a:cs typeface="+mn-ea"/>
                <a:sym typeface="+mn-lt"/>
              </a:endParaRPr>
            </a:p>
          </p:txBody>
        </p:sp>
      </p:grpSp>
      <p:grpSp>
        <p:nvGrpSpPr>
          <p:cNvPr id="29" name="组合 28"/>
          <p:cNvGrpSpPr/>
          <p:nvPr>
            <p:custDataLst>
              <p:tags r:id="rId1"/>
            </p:custDataLst>
          </p:nvPr>
        </p:nvGrpSpPr>
        <p:grpSpPr>
          <a:xfrm>
            <a:off x="5330404" y="1140838"/>
            <a:ext cx="5142024" cy="830014"/>
            <a:chOff x="5971177" y="1812130"/>
            <a:chExt cx="5142024" cy="830014"/>
          </a:xfrm>
        </p:grpSpPr>
        <p:sp>
          <p:nvSpPr>
            <p:cNvPr id="30" name="Oval 4"/>
            <p:cNvSpPr/>
            <p:nvPr>
              <p:custDataLst>
                <p:tags r:id="rId2"/>
              </p:custDataLst>
            </p:nvPr>
          </p:nvSpPr>
          <p:spPr>
            <a:xfrm>
              <a:off x="5971177" y="1812130"/>
              <a:ext cx="629655" cy="629655"/>
            </a:xfrm>
            <a:prstGeom prst="ellipse">
              <a:avLst/>
            </a:prstGeom>
            <a:solidFill>
              <a:srgbClr val="44546A"/>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866775" fontAlgn="base">
                <a:lnSpc>
                  <a:spcPct val="120000"/>
                </a:lnSpc>
              </a:pPr>
              <a:r>
                <a:rPr lang="en-US" sz="1325" dirty="0">
                  <a:solidFill>
                    <a:prstClr val="white"/>
                  </a:solidFill>
                  <a:cs typeface="+mn-ea"/>
                  <a:sym typeface="+mn-lt"/>
                </a:rPr>
                <a:t>01</a:t>
              </a:r>
              <a:endParaRPr lang="en-US" sz="1325" dirty="0">
                <a:solidFill>
                  <a:prstClr val="white"/>
                </a:solidFill>
                <a:cs typeface="+mn-ea"/>
                <a:sym typeface="+mn-lt"/>
              </a:endParaRPr>
            </a:p>
          </p:txBody>
        </p:sp>
        <p:sp>
          <p:nvSpPr>
            <p:cNvPr id="31" name="文本框 30"/>
            <p:cNvSpPr txBox="1"/>
            <p:nvPr>
              <p:custDataLst>
                <p:tags r:id="rId3"/>
              </p:custDataLst>
            </p:nvPr>
          </p:nvSpPr>
          <p:spPr>
            <a:xfrm>
              <a:off x="6705607" y="1812199"/>
              <a:ext cx="4407594" cy="829945"/>
            </a:xfrm>
            <a:prstGeom prst="rect">
              <a:avLst/>
            </a:prstGeom>
            <a:noFill/>
          </p:spPr>
          <p:txBody>
            <a:bodyPr wrap="square" rtlCol="0">
              <a:spAutoFit/>
            </a:bodyPr>
            <a:lstStyle/>
            <a:p>
              <a:pPr>
                <a:lnSpc>
                  <a:spcPct val="150000"/>
                </a:lnSpc>
              </a:pPr>
              <a:r>
                <a:rPr kumimoji="0" lang="zh-CN" altLang="en-US" sz="1600" b="0" i="0" u="none" strike="noStrike" cap="none" spc="0" normalizeH="0" baseline="0" dirty="0">
                  <a:solidFill>
                    <a:srgbClr val="222A35"/>
                  </a:solidFill>
                  <a:latin typeface="方正隶书_GBK" panose="03000509000000000000" charset="-122"/>
                  <a:ea typeface="方正隶书_GBK" panose="03000509000000000000" charset="-122"/>
                  <a:cs typeface="方正隶书_GBK" panose="03000509000000000000" charset="-122"/>
                  <a:sym typeface="+mn-lt"/>
                </a:rPr>
                <a:t>注意ZYX45压缩氧自救器额定防护时间 只有15-45 min</a:t>
              </a:r>
              <a:endParaRPr kumimoji="0" lang="zh-CN" altLang="en-US" sz="1600" b="0" i="0" u="none" strike="noStrike" cap="none" spc="0" normalizeH="0" baseline="0" dirty="0">
                <a:solidFill>
                  <a:srgbClr val="222A35"/>
                </a:solidFill>
                <a:latin typeface="方正隶书_GBK" panose="03000509000000000000" charset="-122"/>
                <a:ea typeface="方正隶书_GBK" panose="03000509000000000000" charset="-122"/>
                <a:cs typeface="方正隶书_GBK" panose="03000509000000000000" charset="-122"/>
                <a:sym typeface="+mn-lt"/>
              </a:endParaRPr>
            </a:p>
          </p:txBody>
        </p:sp>
      </p:grpSp>
      <p:grpSp>
        <p:nvGrpSpPr>
          <p:cNvPr id="33" name="组合 32"/>
          <p:cNvGrpSpPr/>
          <p:nvPr>
            <p:custDataLst>
              <p:tags r:id="rId4"/>
            </p:custDataLst>
          </p:nvPr>
        </p:nvGrpSpPr>
        <p:grpSpPr>
          <a:xfrm>
            <a:off x="5330404" y="2207889"/>
            <a:ext cx="5142024" cy="829945"/>
            <a:chOff x="5971177" y="2879181"/>
            <a:chExt cx="5142024" cy="829945"/>
          </a:xfrm>
        </p:grpSpPr>
        <p:sp>
          <p:nvSpPr>
            <p:cNvPr id="34" name="Oval 19"/>
            <p:cNvSpPr/>
            <p:nvPr>
              <p:custDataLst>
                <p:tags r:id="rId5"/>
              </p:custDataLst>
            </p:nvPr>
          </p:nvSpPr>
          <p:spPr>
            <a:xfrm>
              <a:off x="5971177" y="2880809"/>
              <a:ext cx="629655" cy="629655"/>
            </a:xfrm>
            <a:prstGeom prst="ellipse">
              <a:avLst/>
            </a:prstGeom>
            <a:solidFill>
              <a:srgbClr val="44546A"/>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866775" fontAlgn="base">
                <a:lnSpc>
                  <a:spcPct val="120000"/>
                </a:lnSpc>
              </a:pPr>
              <a:r>
                <a:rPr lang="en-US" sz="1325" dirty="0">
                  <a:solidFill>
                    <a:prstClr val="white"/>
                  </a:solidFill>
                  <a:cs typeface="+mn-ea"/>
                  <a:sym typeface="+mn-lt"/>
                </a:rPr>
                <a:t>02</a:t>
              </a:r>
              <a:endParaRPr lang="en-US" sz="1325" dirty="0">
                <a:solidFill>
                  <a:prstClr val="white"/>
                </a:solidFill>
                <a:cs typeface="+mn-ea"/>
                <a:sym typeface="+mn-lt"/>
              </a:endParaRPr>
            </a:p>
          </p:txBody>
        </p:sp>
        <p:sp>
          <p:nvSpPr>
            <p:cNvPr id="35" name="文本框 34"/>
            <p:cNvSpPr txBox="1"/>
            <p:nvPr>
              <p:custDataLst>
                <p:tags r:id="rId6"/>
              </p:custDataLst>
            </p:nvPr>
          </p:nvSpPr>
          <p:spPr>
            <a:xfrm>
              <a:off x="6705607" y="2879181"/>
              <a:ext cx="4407594" cy="829945"/>
            </a:xfrm>
            <a:prstGeom prst="rect">
              <a:avLst/>
            </a:prstGeom>
            <a:noFill/>
          </p:spPr>
          <p:txBody>
            <a:bodyPr wrap="square" rtlCol="0">
              <a:spAutoFit/>
            </a:bodyPr>
            <a:lstStyle/>
            <a:p>
              <a:pPr>
                <a:lnSpc>
                  <a:spcPct val="150000"/>
                </a:lnSpc>
              </a:pPr>
              <a:r>
                <a:rPr kumimoji="0" lang="zh-CN" altLang="en-US" sz="1600" b="0" i="0" u="none" strike="noStrike" cap="none" spc="0" normalizeH="0" baseline="0" dirty="0">
                  <a:solidFill>
                    <a:srgbClr val="222A35"/>
                  </a:solidFill>
                  <a:latin typeface="方正隶书_GBK" panose="03000509000000000000" charset="-122"/>
                  <a:ea typeface="方正隶书_GBK" panose="03000509000000000000" charset="-122"/>
                  <a:cs typeface="+mn-ea"/>
                  <a:sym typeface="+mn-lt"/>
                </a:rPr>
                <a:t>主要在煤矿或普通大气压的作业环境中发生有害气体突出及缺氧窒息性灾害时使用</a:t>
              </a:r>
              <a:endParaRPr kumimoji="0" lang="zh-CN" altLang="en-US" sz="1600" b="0" i="0" u="none" strike="noStrike" cap="none" spc="0" normalizeH="0" baseline="0" dirty="0">
                <a:solidFill>
                  <a:srgbClr val="222A35"/>
                </a:solidFill>
                <a:latin typeface="方正隶书_GBK" panose="03000509000000000000" charset="-122"/>
                <a:ea typeface="方正隶书_GBK" panose="03000509000000000000" charset="-122"/>
                <a:cs typeface="+mn-ea"/>
                <a:sym typeface="+mn-lt"/>
              </a:endParaRPr>
            </a:p>
          </p:txBody>
        </p:sp>
      </p:grpSp>
      <p:grpSp>
        <p:nvGrpSpPr>
          <p:cNvPr id="37" name="组合 36"/>
          <p:cNvGrpSpPr/>
          <p:nvPr>
            <p:custDataLst>
              <p:tags r:id="rId7"/>
            </p:custDataLst>
          </p:nvPr>
        </p:nvGrpSpPr>
        <p:grpSpPr>
          <a:xfrm>
            <a:off x="5330404" y="3383174"/>
            <a:ext cx="5142024" cy="830283"/>
            <a:chOff x="5971177" y="4054466"/>
            <a:chExt cx="5142024" cy="830283"/>
          </a:xfrm>
        </p:grpSpPr>
        <p:sp>
          <p:nvSpPr>
            <p:cNvPr id="38" name="Oval 25"/>
            <p:cNvSpPr/>
            <p:nvPr>
              <p:custDataLst>
                <p:tags r:id="rId8"/>
              </p:custDataLst>
            </p:nvPr>
          </p:nvSpPr>
          <p:spPr>
            <a:xfrm>
              <a:off x="5971177" y="4054466"/>
              <a:ext cx="629655" cy="629655"/>
            </a:xfrm>
            <a:prstGeom prst="ellipse">
              <a:avLst/>
            </a:prstGeom>
            <a:solidFill>
              <a:srgbClr val="44546A"/>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866775" fontAlgn="base">
                <a:lnSpc>
                  <a:spcPct val="120000"/>
                </a:lnSpc>
              </a:pPr>
              <a:r>
                <a:rPr lang="en-US" sz="1325" dirty="0">
                  <a:solidFill>
                    <a:prstClr val="white"/>
                  </a:solidFill>
                  <a:cs typeface="+mn-ea"/>
                  <a:sym typeface="+mn-lt"/>
                </a:rPr>
                <a:t>03</a:t>
              </a:r>
              <a:endParaRPr lang="en-US" sz="1325" dirty="0">
                <a:solidFill>
                  <a:prstClr val="white"/>
                </a:solidFill>
                <a:cs typeface="+mn-ea"/>
                <a:sym typeface="+mn-lt"/>
              </a:endParaRPr>
            </a:p>
          </p:txBody>
        </p:sp>
        <p:sp>
          <p:nvSpPr>
            <p:cNvPr id="39" name="文本框 38"/>
            <p:cNvSpPr txBox="1"/>
            <p:nvPr>
              <p:custDataLst>
                <p:tags r:id="rId9"/>
              </p:custDataLst>
            </p:nvPr>
          </p:nvSpPr>
          <p:spPr>
            <a:xfrm>
              <a:off x="6705607" y="4054804"/>
              <a:ext cx="4407594" cy="829945"/>
            </a:xfrm>
            <a:prstGeom prst="rect">
              <a:avLst/>
            </a:prstGeom>
            <a:noFill/>
          </p:spPr>
          <p:txBody>
            <a:bodyPr wrap="square" rtlCol="0">
              <a:spAutoFit/>
            </a:bodyPr>
            <a:lstStyle/>
            <a:p>
              <a:pPr>
                <a:lnSpc>
                  <a:spcPct val="150000"/>
                </a:lnSpc>
              </a:pPr>
              <a:r>
                <a:rPr kumimoji="0" lang="zh-CN" altLang="en-US" sz="1600" b="0" i="0" u="none" strike="noStrike" cap="none" spc="0" normalizeH="0" baseline="0" dirty="0">
                  <a:solidFill>
                    <a:srgbClr val="222A35"/>
                  </a:solidFill>
                  <a:latin typeface="方正隶书_GBK" panose="03000509000000000000" charset="-122"/>
                  <a:ea typeface="方正隶书_GBK" panose="03000509000000000000" charset="-122"/>
                  <a:cs typeface="方正隶书_GBK" panose="03000509000000000000" charset="-122"/>
                  <a:sym typeface="+mn-lt"/>
                </a:rPr>
                <a:t>救护队员在呼吸器发生故障时,an全撤出灾区时使用。</a:t>
              </a:r>
              <a:endParaRPr kumimoji="0" lang="zh-CN" altLang="en-US" sz="1600" b="0" i="0" u="none" strike="noStrike" cap="none" spc="0" normalizeH="0" baseline="0" dirty="0">
                <a:solidFill>
                  <a:srgbClr val="222A35"/>
                </a:solidFill>
                <a:latin typeface="方正隶书_GBK" panose="03000509000000000000" charset="-122"/>
                <a:ea typeface="方正隶书_GBK" panose="03000509000000000000" charset="-122"/>
                <a:cs typeface="方正隶书_GBK" panose="03000509000000000000" charset="-122"/>
                <a:sym typeface="+mn-lt"/>
              </a:endParaRPr>
            </a:p>
          </p:txBody>
        </p:sp>
      </p:grpSp>
      <p:grpSp>
        <p:nvGrpSpPr>
          <p:cNvPr id="41" name="组合 40"/>
          <p:cNvGrpSpPr/>
          <p:nvPr>
            <p:custDataLst>
              <p:tags r:id="rId10"/>
            </p:custDataLst>
          </p:nvPr>
        </p:nvGrpSpPr>
        <p:grpSpPr>
          <a:xfrm>
            <a:off x="5330404" y="4449327"/>
            <a:ext cx="5142024" cy="629655"/>
            <a:chOff x="5971177" y="5120619"/>
            <a:chExt cx="5142024" cy="629655"/>
          </a:xfrm>
        </p:grpSpPr>
        <p:sp>
          <p:nvSpPr>
            <p:cNvPr id="42" name="Oval 27"/>
            <p:cNvSpPr/>
            <p:nvPr>
              <p:custDataLst>
                <p:tags r:id="rId11"/>
              </p:custDataLst>
            </p:nvPr>
          </p:nvSpPr>
          <p:spPr>
            <a:xfrm>
              <a:off x="5971177" y="5120619"/>
              <a:ext cx="629655" cy="629655"/>
            </a:xfrm>
            <a:prstGeom prst="ellipse">
              <a:avLst/>
            </a:prstGeom>
            <a:solidFill>
              <a:srgbClr val="44546A"/>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866775" fontAlgn="base">
                <a:lnSpc>
                  <a:spcPct val="120000"/>
                </a:lnSpc>
              </a:pPr>
              <a:r>
                <a:rPr lang="en-US" sz="1325" dirty="0">
                  <a:solidFill>
                    <a:prstClr val="white"/>
                  </a:solidFill>
                  <a:cs typeface="+mn-ea"/>
                  <a:sym typeface="+mn-lt"/>
                </a:rPr>
                <a:t>04</a:t>
              </a:r>
              <a:endParaRPr lang="en-US" sz="1325" dirty="0">
                <a:solidFill>
                  <a:prstClr val="white"/>
                </a:solidFill>
                <a:cs typeface="+mn-ea"/>
                <a:sym typeface="+mn-lt"/>
              </a:endParaRPr>
            </a:p>
          </p:txBody>
        </p:sp>
        <p:sp>
          <p:nvSpPr>
            <p:cNvPr id="43" name="文本框 42"/>
            <p:cNvSpPr txBox="1"/>
            <p:nvPr>
              <p:custDataLst>
                <p:tags r:id="rId12"/>
              </p:custDataLst>
            </p:nvPr>
          </p:nvSpPr>
          <p:spPr>
            <a:xfrm>
              <a:off x="6705607" y="5350052"/>
              <a:ext cx="4407594" cy="321945"/>
            </a:xfrm>
            <a:prstGeom prst="rect">
              <a:avLst/>
            </a:prstGeom>
            <a:noFill/>
          </p:spPr>
          <p:txBody>
            <a:bodyPr wrap="square" rtlCol="0">
              <a:spAutoFit/>
            </a:bodyPr>
            <a:lstStyle/>
            <a:p>
              <a:pPr>
                <a:lnSpc>
                  <a:spcPts val="1800"/>
                </a:lnSpc>
              </a:pPr>
              <a:r>
                <a:rPr kumimoji="0" lang="zh-CN" altLang="en-US" sz="1600" b="0" i="0" u="none" strike="noStrike" cap="none" spc="0" normalizeH="0" baseline="0" dirty="0">
                  <a:solidFill>
                    <a:srgbClr val="222A35"/>
                  </a:solidFill>
                  <a:latin typeface="方正隶书_GBK" panose="03000509000000000000" charset="-122"/>
                  <a:ea typeface="方正隶书_GBK" panose="03000509000000000000" charset="-122"/>
                  <a:cs typeface="方正隶书_GBK" panose="03000509000000000000" charset="-122"/>
                  <a:sym typeface="+mn-lt"/>
                </a:rPr>
                <a:t>ZYX45压缩氧自救器充氧、换药后可重复使用</a:t>
              </a:r>
              <a:endParaRPr kumimoji="0" lang="zh-CN" altLang="en-US" sz="1600" b="0" i="0" u="none" strike="noStrike" cap="none" spc="0" normalizeH="0" baseline="0" dirty="0">
                <a:solidFill>
                  <a:srgbClr val="222A35"/>
                </a:solidFill>
                <a:latin typeface="方正隶书_GBK" panose="03000509000000000000" charset="-122"/>
                <a:ea typeface="方正隶书_GBK" panose="03000509000000000000" charset="-122"/>
                <a:cs typeface="方正隶书_GBK" panose="03000509000000000000" charset="-122"/>
                <a:sym typeface="+mn-lt"/>
              </a:endParaRPr>
            </a:p>
          </p:txBody>
        </p:sp>
      </p:grpSp>
      <p:grpSp>
        <p:nvGrpSpPr>
          <p:cNvPr id="3" name="组合 2"/>
          <p:cNvGrpSpPr/>
          <p:nvPr>
            <p:custDataLst>
              <p:tags r:id="rId13"/>
            </p:custDataLst>
          </p:nvPr>
        </p:nvGrpSpPr>
        <p:grpSpPr>
          <a:xfrm>
            <a:off x="5322784" y="5515492"/>
            <a:ext cx="5149644" cy="629655"/>
            <a:chOff x="5971177" y="5120619"/>
            <a:chExt cx="5149644" cy="629655"/>
          </a:xfrm>
        </p:grpSpPr>
        <p:sp>
          <p:nvSpPr>
            <p:cNvPr id="4" name="Oval 27"/>
            <p:cNvSpPr/>
            <p:nvPr>
              <p:custDataLst>
                <p:tags r:id="rId14"/>
              </p:custDataLst>
            </p:nvPr>
          </p:nvSpPr>
          <p:spPr>
            <a:xfrm>
              <a:off x="5971177" y="5120619"/>
              <a:ext cx="629655" cy="629655"/>
            </a:xfrm>
            <a:prstGeom prst="ellipse">
              <a:avLst/>
            </a:prstGeom>
            <a:solidFill>
              <a:srgbClr val="44546A"/>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defTabSz="866775" fontAlgn="base">
                <a:lnSpc>
                  <a:spcPct val="120000"/>
                </a:lnSpc>
              </a:pPr>
              <a:r>
                <a:rPr lang="en-US" sz="1325" dirty="0">
                  <a:solidFill>
                    <a:prstClr val="white"/>
                  </a:solidFill>
                  <a:cs typeface="+mn-ea"/>
                  <a:sym typeface="+mn-lt"/>
                </a:rPr>
                <a:t>05</a:t>
              </a:r>
              <a:endParaRPr lang="en-US" sz="1325" dirty="0">
                <a:solidFill>
                  <a:prstClr val="white"/>
                </a:solidFill>
                <a:cs typeface="+mn-ea"/>
                <a:sym typeface="+mn-lt"/>
              </a:endParaRPr>
            </a:p>
          </p:txBody>
        </p:sp>
        <p:sp>
          <p:nvSpPr>
            <p:cNvPr id="5" name="文本框 4"/>
            <p:cNvSpPr txBox="1"/>
            <p:nvPr>
              <p:custDataLst>
                <p:tags r:id="rId15"/>
              </p:custDataLst>
            </p:nvPr>
          </p:nvSpPr>
          <p:spPr>
            <a:xfrm>
              <a:off x="6713227" y="5350052"/>
              <a:ext cx="4407594" cy="321945"/>
            </a:xfrm>
            <a:prstGeom prst="rect">
              <a:avLst/>
            </a:prstGeom>
            <a:noFill/>
          </p:spPr>
          <p:txBody>
            <a:bodyPr wrap="square" rtlCol="0">
              <a:spAutoFit/>
            </a:bodyPr>
            <a:p>
              <a:pPr>
                <a:lnSpc>
                  <a:spcPts val="1800"/>
                </a:lnSpc>
              </a:pPr>
              <a:r>
                <a:rPr kumimoji="0" lang="zh-CN" altLang="en-US" sz="1600" b="0" i="0" u="none" strike="noStrike" cap="none" spc="0" normalizeH="0" baseline="0" dirty="0">
                  <a:solidFill>
                    <a:srgbClr val="222A35"/>
                  </a:solidFill>
                  <a:latin typeface="方正隶书_GBK" panose="03000509000000000000" charset="-122"/>
                  <a:ea typeface="方正隶书_GBK" panose="03000509000000000000" charset="-122"/>
                  <a:cs typeface="方正隶书_GBK" panose="03000509000000000000" charset="-122"/>
                  <a:sym typeface="+mn-lt"/>
                </a:rPr>
                <a:t>ZYX45压缩氧自救器定量供氧量大于1.2 L/min</a:t>
              </a:r>
              <a:endParaRPr kumimoji="0" lang="zh-CN" altLang="en-US" sz="1600" b="0" i="0" u="none" strike="noStrike" cap="none" spc="0" normalizeH="0" baseline="0" dirty="0">
                <a:solidFill>
                  <a:srgbClr val="222A35"/>
                </a:solidFill>
                <a:latin typeface="方正隶书_GBK" panose="03000509000000000000" charset="-122"/>
                <a:ea typeface="方正隶书_GBK" panose="03000509000000000000" charset="-122"/>
                <a:cs typeface="方正隶书_GBK" panose="03000509000000000000" charset="-122"/>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down)">
                                          <p:cBhvr>
                                            <p:cTn id="11" dur="500"/>
                                            <p:tgtEl>
                                              <p:spTgt spid="2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childTnLst>
                              </p:cTn>
                            </p:par>
                            <p:par>
                              <p:cTn id="18" fill="hold">
                                <p:stCondLst>
                                  <p:cond delay="1500"/>
                                </p:stCondLst>
                                <p:childTnLst>
                                  <p:par>
                                    <p:cTn id="19" presetID="2" presetClass="entr" presetSubtype="2" fill="hold" nodeType="afterEffect" p14:presetBounceEnd="40000">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14:bounceEnd="40000">
                                          <p:cBhvr additive="base">
                                            <p:cTn id="21" dur="5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2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14:presetBounceEnd="40000">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14:bounceEnd="40000">
                                          <p:cBhvr additive="base">
                                            <p:cTn id="26" dur="5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27" dur="500" fill="hold"/>
                                            <p:tgtEl>
                                              <p:spTgt spid="33"/>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14:presetBounceEnd="40000">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14:bounceEnd="40000">
                                          <p:cBhvr additive="base">
                                            <p:cTn id="31" dur="500" fill="hold"/>
                                            <p:tgtEl>
                                              <p:spTgt spid="37"/>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37"/>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14:presetBounceEnd="40000">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14:bounceEnd="40000">
                                          <p:cBhvr additive="base">
                                            <p:cTn id="36" dur="500" fill="hold"/>
                                            <p:tgtEl>
                                              <p:spTgt spid="41"/>
                                            </p:tgtEl>
                                            <p:attrNameLst>
                                              <p:attrName>ppt_x</p:attrName>
                                            </p:attrNameLst>
                                          </p:cBhvr>
                                          <p:tavLst>
                                            <p:tav tm="0">
                                              <p:val>
                                                <p:strVal val="1+#ppt_w/2"/>
                                              </p:val>
                                            </p:tav>
                                            <p:tav tm="100000">
                                              <p:val>
                                                <p:strVal val="#ppt_x"/>
                                              </p:val>
                                            </p:tav>
                                          </p:tavLst>
                                        </p:anim>
                                        <p:anim calcmode="lin" valueType="num" p14:bounceEnd="40000">
                                          <p:cBhvr additive="base">
                                            <p:cTn id="37"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down)">
                                          <p:cBhvr>
                                            <p:cTn id="11" dur="500"/>
                                            <p:tgtEl>
                                              <p:spTgt spid="2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1+#ppt_w/2"/>
                                              </p:val>
                                            </p:tav>
                                            <p:tav tm="100000">
                                              <p:val>
                                                <p:strVal val="#ppt_x"/>
                                              </p:val>
                                            </p:tav>
                                          </p:tavLst>
                                        </p:anim>
                                        <p:anim calcmode="lin" valueType="num">
                                          <p:cBhvr additive="base">
                                            <p:cTn id="22" dur="500" fill="hold"/>
                                            <p:tgtEl>
                                              <p:spTgt spid="2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1+#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1+#ppt_w/2"/>
                                              </p:val>
                                            </p:tav>
                                            <p:tav tm="100000">
                                              <p:val>
                                                <p:strVal val="#ppt_x"/>
                                              </p:val>
                                            </p:tav>
                                          </p:tavLst>
                                        </p:anim>
                                        <p:anim calcmode="lin" valueType="num">
                                          <p:cBhvr additive="base">
                                            <p:cTn id="37"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6096000" y="2149867"/>
            <a:ext cx="2558265" cy="2558265"/>
          </a:xfrm>
          <a:prstGeom prst="flowChartConnector">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p:cNvSpPr txBox="1"/>
          <p:nvPr/>
        </p:nvSpPr>
        <p:spPr>
          <a:xfrm>
            <a:off x="6797210" y="2644169"/>
            <a:ext cx="1402080" cy="15684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9600" b="0" i="0" u="none" strike="noStrike" kern="1200" cap="none" spc="0" normalizeH="0" baseline="0" noProof="0" dirty="0">
                <a:ln>
                  <a:noFill/>
                </a:ln>
                <a:solidFill>
                  <a:srgbClr val="44546A"/>
                </a:solidFill>
                <a:effectLst/>
                <a:uLnTx/>
                <a:uFillTx/>
                <a:latin typeface="方正细谭黑简体" panose="02000000000000000000" pitchFamily="2" charset="-122"/>
                <a:ea typeface="方正细谭黑简体" panose="02000000000000000000" pitchFamily="2" charset="-122"/>
                <a:cs typeface="+mn-ea"/>
                <a:sym typeface="+mn-lt"/>
              </a:rPr>
              <a:t>矿</a:t>
            </a:r>
            <a:endParaRPr kumimoji="1" lang="zh-CN" altLang="en-US" sz="9600" b="0" i="0" u="none" strike="noStrike" kern="1200" cap="none" spc="0" normalizeH="0" baseline="0" noProof="0" dirty="0">
              <a:ln>
                <a:noFill/>
              </a:ln>
              <a:solidFill>
                <a:srgbClr val="44546A"/>
              </a:solidFill>
              <a:effectLst/>
              <a:uLnTx/>
              <a:uFillTx/>
              <a:latin typeface="方正细谭黑简体" panose="02000000000000000000" pitchFamily="2" charset="-122"/>
              <a:ea typeface="方正细谭黑简体" panose="02000000000000000000" pitchFamily="2" charset="-122"/>
              <a:cs typeface="+mn-ea"/>
              <a:sym typeface="+mn-lt"/>
            </a:endParaRPr>
          </a:p>
        </p:txBody>
      </p:sp>
      <p:sp>
        <p:nvSpPr>
          <p:cNvPr id="4" name="文本框 3"/>
          <p:cNvSpPr txBox="1"/>
          <p:nvPr/>
        </p:nvSpPr>
        <p:spPr>
          <a:xfrm>
            <a:off x="8167021" y="2644169"/>
            <a:ext cx="1402080" cy="15684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9600" b="0" i="0" u="none" strike="noStrike" kern="1200" cap="none" spc="0" normalizeH="0" baseline="0" noProof="0" dirty="0">
                <a:ln>
                  <a:noFill/>
                </a:ln>
                <a:solidFill>
                  <a:srgbClr val="44546A"/>
                </a:solidFill>
                <a:effectLst/>
                <a:uLnTx/>
                <a:uFillTx/>
                <a:latin typeface="方正细谭黑简体" panose="02000000000000000000" pitchFamily="2" charset="-122"/>
                <a:ea typeface="方正细谭黑简体" panose="02000000000000000000" pitchFamily="2" charset="-122"/>
                <a:cs typeface="+mn-ea"/>
                <a:sym typeface="+mn-lt"/>
              </a:rPr>
              <a:t>安</a:t>
            </a:r>
            <a:endParaRPr kumimoji="1" lang="zh-CN" altLang="en-US" sz="9600" b="0" i="0" u="none" strike="noStrike" kern="1200" cap="none" spc="0" normalizeH="0" baseline="0" noProof="0" dirty="0">
              <a:ln>
                <a:noFill/>
              </a:ln>
              <a:solidFill>
                <a:srgbClr val="44546A"/>
              </a:solidFill>
              <a:effectLst/>
              <a:uLnTx/>
              <a:uFillTx/>
              <a:latin typeface="方正细谭黑简体" panose="02000000000000000000" pitchFamily="2" charset="-122"/>
              <a:ea typeface="方正细谭黑简体" panose="02000000000000000000" pitchFamily="2" charset="-122"/>
              <a:cs typeface="+mn-ea"/>
              <a:sym typeface="+mn-lt"/>
            </a:endParaRPr>
          </a:p>
        </p:txBody>
      </p:sp>
      <p:sp>
        <p:nvSpPr>
          <p:cNvPr id="5" name="文本框 4"/>
          <p:cNvSpPr txBox="1"/>
          <p:nvPr/>
        </p:nvSpPr>
        <p:spPr>
          <a:xfrm>
            <a:off x="7343334" y="4053626"/>
            <a:ext cx="2988910" cy="33718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1" lang="zh-CN" sz="1600" b="0" i="0" u="none" strike="noStrike" kern="1200" cap="none" spc="0" normalizeH="0" baseline="0" noProof="0" dirty="0">
                <a:ln>
                  <a:noFill/>
                </a:ln>
                <a:solidFill>
                  <a:schemeClr val="accent1">
                    <a:lumMod val="75000"/>
                  </a:schemeClr>
                </a:solidFill>
                <a:effectLst/>
                <a:uLnTx/>
                <a:uFillTx/>
                <a:cs typeface="+mn-ea"/>
                <a:sym typeface="+mn-lt"/>
              </a:rPr>
              <a:t>山东矿安机电</a:t>
            </a:r>
            <a:endParaRPr kumimoji="1" lang="zh-CN" sz="1600" b="0" i="0" u="none" strike="noStrike" kern="1200" cap="none" spc="0" normalizeH="0" baseline="0" noProof="0" dirty="0">
              <a:ln>
                <a:noFill/>
              </a:ln>
              <a:solidFill>
                <a:schemeClr val="accent1">
                  <a:lumMod val="75000"/>
                </a:schemeClr>
              </a:solidFill>
              <a:effectLst/>
              <a:uLnTx/>
              <a:uFillTx/>
              <a:cs typeface="+mn-ea"/>
              <a:sym typeface="+mn-lt"/>
            </a:endParaRPr>
          </a:p>
        </p:txBody>
      </p:sp>
      <p:sp>
        <p:nvSpPr>
          <p:cNvPr id="6" name="燕尾形 5"/>
          <p:cNvSpPr/>
          <p:nvPr/>
        </p:nvSpPr>
        <p:spPr>
          <a:xfrm flipH="1">
            <a:off x="10361691" y="4123250"/>
            <a:ext cx="208052" cy="208052"/>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cs typeface="+mn-ea"/>
              <a:sym typeface="+mn-lt"/>
            </a:endParaRPr>
          </a:p>
        </p:txBody>
      </p:sp>
      <p:cxnSp>
        <p:nvCxnSpPr>
          <p:cNvPr id="9" name="直线连接符 8"/>
          <p:cNvCxnSpPr/>
          <p:nvPr/>
        </p:nvCxnSpPr>
        <p:spPr>
          <a:xfrm>
            <a:off x="1714891" y="4291082"/>
            <a:ext cx="36620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9060621" y="1752538"/>
            <a:ext cx="397329" cy="397329"/>
          </a:xfrm>
          <a:prstGeom prst="flowChartConnector">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11" name="圆角矩形 10"/>
          <p:cNvSpPr/>
          <p:nvPr/>
        </p:nvSpPr>
        <p:spPr>
          <a:xfrm>
            <a:off x="9527960" y="2435099"/>
            <a:ext cx="209070" cy="209070"/>
          </a:xfrm>
          <a:prstGeom prst="flowChartConnector">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cxnSp>
        <p:nvCxnSpPr>
          <p:cNvPr id="13" name="直线连接符 12"/>
          <p:cNvCxnSpPr/>
          <p:nvPr/>
        </p:nvCxnSpPr>
        <p:spPr>
          <a:xfrm>
            <a:off x="7016366" y="4227276"/>
            <a:ext cx="339777" cy="0"/>
          </a:xfrm>
          <a:prstGeom prst="line">
            <a:avLst/>
          </a:prstGeom>
          <a:ln w="4445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590675" y="3201035"/>
            <a:ext cx="4166235" cy="92202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1" lang="zh-CN" sz="5400" b="0" i="0" u="none" strike="noStrike" kern="1200" cap="none" spc="0" normalizeH="0" baseline="0" noProof="0" dirty="0" smtClean="0">
                <a:ln>
                  <a:noFill/>
                </a:ln>
                <a:solidFill>
                  <a:srgbClr val="44546A"/>
                </a:solidFill>
                <a:effectLst/>
                <a:uLnTx/>
                <a:uFillTx/>
                <a:cs typeface="+mn-ea"/>
                <a:sym typeface="+mn-lt"/>
              </a:rPr>
              <a:t>谢谢观赏</a:t>
            </a:r>
            <a:endParaRPr kumimoji="1" lang="zh-CN" sz="5400" b="0" i="0" u="none" strike="noStrike" kern="1200" cap="none" spc="0" normalizeH="0" baseline="0" noProof="0" dirty="0">
              <a:ln>
                <a:noFill/>
              </a:ln>
              <a:solidFill>
                <a:srgbClr val="44546A"/>
              </a:solidFill>
              <a:effectLst/>
              <a:uLnTx/>
              <a:uFillTx/>
              <a:cs typeface="+mn-ea"/>
              <a:sym typeface="+mn-lt"/>
            </a:endParaRPr>
          </a:p>
        </p:txBody>
      </p:sp>
      <p:sp>
        <p:nvSpPr>
          <p:cNvPr id="22" name="圆角矩形 21"/>
          <p:cNvSpPr/>
          <p:nvPr/>
        </p:nvSpPr>
        <p:spPr>
          <a:xfrm>
            <a:off x="6255843" y="4972111"/>
            <a:ext cx="209070" cy="209070"/>
          </a:xfrm>
          <a:prstGeom prst="flowChartConnector">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500"/>
                                        <p:tgtEl>
                                          <p:spTgt spid="5"/>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heckerboard(across)">
                                      <p:cBhvr>
                                        <p:cTn id="16" dur="500"/>
                                        <p:tgtEl>
                                          <p:spTgt spid="10"/>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checkerboard(across)">
                                      <p:cBhvr>
                                        <p:cTn id="19" dur="500"/>
                                        <p:tgtEl>
                                          <p:spTgt spid="11"/>
                                        </p:tgtEl>
                                      </p:cBhvr>
                                    </p:animEffect>
                                  </p:childTnLst>
                                </p:cTn>
                              </p:par>
                              <p:par>
                                <p:cTn id="20" presetID="5" presetClass="entr" presetSubtype="1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heckerboard(across)">
                                      <p:cBhvr>
                                        <p:cTn id="22" dur="500"/>
                                        <p:tgtEl>
                                          <p:spTgt spid="13"/>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checkerboard(across)">
                                      <p:cBhvr>
                                        <p:cTn id="25" dur="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dissolve">
                                      <p:cBhvr>
                                        <p:cTn id="30" dur="500"/>
                                        <p:tgtEl>
                                          <p:spTgt spid="3"/>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dissolve">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blinds(horizontal)">
                                      <p:cBhvr>
                                        <p:cTn id="38" dur="500"/>
                                        <p:tgtEl>
                                          <p:spTgt spid="9"/>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blinds(horizontal)">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animBg="1"/>
      <p:bldP spid="10" grpId="0" animBg="1"/>
      <p:bldP spid="11" grpId="0" animBg="1"/>
      <p:bldP spid="15" grpId="0"/>
      <p:bldP spid="22" grpId="0" animBg="1"/>
    </p:bldLst>
  </p:timing>
</p:sld>
</file>

<file path=ppt/tags/tag1.xml><?xml version="1.0" encoding="utf-8"?>
<p:tagLst xmlns:p="http://schemas.openxmlformats.org/presentationml/2006/main">
  <p:tag name="KSO_WM_DIAGRAM_VIRTUALLY_FRAME" val="{&quot;height&quot;:313.7302362204725,&quot;left&quot;:448.8504724409448,&quot;top&quot;:115.94803149606295,&quot;width&quot;:390.3346456692913}"/>
</p:tagLst>
</file>

<file path=ppt/tags/tag2.xml><?xml version="1.0" encoding="utf-8"?>
<p:tagLst xmlns:p="http://schemas.openxmlformats.org/presentationml/2006/main">
  <p:tag name="KSO_WM_DIAGRAM_VIRTUALLY_FRAME" val="{&quot;height&quot;:313.7302362204725,&quot;left&quot;:448.8504724409448,&quot;top&quot;:115.94803149606295,&quot;width&quot;:390.3346456692913}"/>
</p:tagLst>
</file>

<file path=ppt/tags/tag3.xml><?xml version="1.0" encoding="utf-8"?>
<p:tagLst xmlns:p="http://schemas.openxmlformats.org/presentationml/2006/main">
  <p:tag name="KSO_WM_DIAGRAM_VIRTUALLY_FRAME" val="{&quot;height&quot;:313.7302362204725,&quot;left&quot;:448.8504724409448,&quot;top&quot;:115.94803149606295,&quot;width&quot;:390.3346456692913}"/>
</p:tagLst>
</file>

<file path=ppt/tags/tag4.xml><?xml version="1.0" encoding="utf-8"?>
<p:tagLst xmlns:p="http://schemas.openxmlformats.org/presentationml/2006/main">
  <p:tag name="KSO_WM_DIAGRAM_VIRTUALLY_FRAME" val="{&quot;height&quot;:313.7302362204725,&quot;left&quot;:448.8504724409448,&quot;top&quot;:115.94803149606295,&quot;width&quot;:390.3346456692913}"/>
</p:tagLst>
</file>

<file path=ppt/tags/tag5.xml><?xml version="1.0" encoding="utf-8"?>
<p:tagLst xmlns:p="http://schemas.openxmlformats.org/presentationml/2006/main">
  <p:tag name="KSO_WM_DIAGRAM_VIRTUALLY_FRAME" val="{&quot;height&quot;:313.7302362204725,&quot;left&quot;:448.8504724409448,&quot;top&quot;:115.94803149606295,&quot;width&quot;:390.3346456692913}"/>
</p:tagLst>
</file>

<file path=ppt/tags/tag6.xml><?xml version="1.0" encoding="utf-8"?>
<p:tagLst xmlns:p="http://schemas.openxmlformats.org/presentationml/2006/main">
  <p:tag name="KSO_WM_DIAGRAM_VIRTUALLY_FRAME" val="{&quot;height&quot;:313.7302362204725,&quot;left&quot;:448.8504724409448,&quot;top&quot;:115.94803149606295,&quot;width&quot;:390.3346456692913}"/>
</p:tagLst>
</file>

<file path=ppt/tags/tag7.xml><?xml version="1.0" encoding="utf-8"?>
<p:tagLst xmlns:p="http://schemas.openxmlformats.org/presentationml/2006/main">
  <p:tag name="KSO_WM_DIAGRAM_VIRTUALLY_FRAME" val="{&quot;height&quot;:313.7302362204725,&quot;left&quot;:448.8504724409448,&quot;top&quot;:115.94803149606295,&quot;width&quot;:390.3346456692913}"/>
</p:tagLst>
</file>

<file path=ppt/tags/tag8.xml><?xml version="1.0" encoding="utf-8"?>
<p:tagLst xmlns:p="http://schemas.openxmlformats.org/presentationml/2006/main">
  <p:tag name="KSO_WM_DIAGRAM_VIRTUALLY_FRAME" val="{&quot;height&quot;:313.7302362204725,&quot;left&quot;:448.8504724409448,&quot;top&quot;:115.94803149606295,&quot;width&quot;:390.3346456692913}"/>
</p:tagLst>
</file>

<file path=ppt/tags/tag9.xml><?xml version="1.0" encoding="utf-8"?>
<p:tagLst xmlns:p="http://schemas.openxmlformats.org/presentationml/2006/main">
  <p:tag name="KSO_WM_DIAGRAM_VIRTUALLY_FRAME" val="{&quot;height&quot;:295.3972440944882,&quot;left&quot;:624.3644881889763,&quot;top&quot;:163.701968503937,&quot;width&quot;:235.32622047244104}"/>
</p:tagLst>
</file>

<file path=ppt/tags/tag10.xml><?xml version="1.0" encoding="utf-8"?>
<p:tagLst xmlns:p="http://schemas.openxmlformats.org/presentationml/2006/main">
  <p:tag name="KSO_WM_DIAGRAM_VIRTUALLY_FRAME" val="{&quot;height&quot;:295.3972440944882,&quot;left&quot;:624.3644881889763,&quot;top&quot;:163.701968503937,&quot;width&quot;:235.32622047244104}"/>
</p:tagLst>
</file>

<file path=ppt/tags/tag11.xml><?xml version="1.0" encoding="utf-8"?>
<p:tagLst xmlns:p="http://schemas.openxmlformats.org/presentationml/2006/main">
  <p:tag name="KSO_WM_DIAGRAM_VIRTUALLY_FRAME" val="{&quot;height&quot;:295.3972440944882,&quot;left&quot;:624.3644881889763,&quot;top&quot;:163.701968503937,&quot;width&quot;:235.32622047244104}"/>
</p:tagLst>
</file>

<file path=ppt/tags/tag12.xml><?xml version="1.0" encoding="utf-8"?>
<p:tagLst xmlns:p="http://schemas.openxmlformats.org/presentationml/2006/main">
  <p:tag name="KSO_WM_DIAGRAM_VIRTUALLY_FRAME" val="{&quot;height&quot;:295.3972440944882,&quot;left&quot;:624.3644881889763,&quot;top&quot;:163.701968503937,&quot;width&quot;:235.32622047244104}"/>
</p:tagLst>
</file>

<file path=ppt/tags/tag13.xml><?xml version="1.0" encoding="utf-8"?>
<p:tagLst xmlns:p="http://schemas.openxmlformats.org/presentationml/2006/main">
  <p:tag name="KSO_WM_DIAGRAM_VIRTUALLY_FRAME" val="{&quot;height&quot;:295.3972440944882,&quot;left&quot;:624.3644881889763,&quot;top&quot;:163.701968503937,&quot;width&quot;:235.32622047244104}"/>
</p:tagLst>
</file>

<file path=ppt/tags/tag14.xml><?xml version="1.0" encoding="utf-8"?>
<p:tagLst xmlns:p="http://schemas.openxmlformats.org/presentationml/2006/main">
  <p:tag name="KSO_WM_DIAGRAM_VIRTUALLY_FRAME" val="{&quot;height&quot;:332.07346456692915,&quot;left&quot;:78.5,&quot;top&quot;:136.37653543307087,&quot;width&quot;:340.90905511811025}"/>
</p:tagLst>
</file>

<file path=ppt/tags/tag15.xml><?xml version="1.0" encoding="utf-8"?>
<p:tagLst xmlns:p="http://schemas.openxmlformats.org/presentationml/2006/main">
  <p:tag name="KSO_WM_DIAGRAM_VIRTUALLY_FRAME" val="{&quot;height&quot;:332.07346456692915,&quot;left&quot;:78.5,&quot;top&quot;:136.37653543307087,&quot;width&quot;:340.90905511811025}"/>
</p:tagLst>
</file>

<file path=ppt/tags/tag16.xml><?xml version="1.0" encoding="utf-8"?>
<p:tagLst xmlns:p="http://schemas.openxmlformats.org/presentationml/2006/main">
  <p:tag name="KSO_WM_DIAGRAM_VIRTUALLY_FRAME" val="{&quot;height&quot;:332.07346456692915,&quot;left&quot;:78.5,&quot;top&quot;:136.37653543307087,&quot;width&quot;:340.90905511811025}"/>
</p:tagLst>
</file>

<file path=ppt/tags/tag17.xml><?xml version="1.0" encoding="utf-8"?>
<p:tagLst xmlns:p="http://schemas.openxmlformats.org/presentationml/2006/main">
  <p:tag name="KSO_WM_DIAGRAM_VIRTUALLY_FRAME" val="{&quot;height&quot;:332.07346456692915,&quot;left&quot;:78.5,&quot;top&quot;:136.37653543307087,&quot;width&quot;:340.90905511811025}"/>
</p:tagLst>
</file>

<file path=ppt/tags/tag18.xml><?xml version="1.0" encoding="utf-8"?>
<p:tagLst xmlns:p="http://schemas.openxmlformats.org/presentationml/2006/main">
  <p:tag name="KSO_WM_DIAGRAM_VIRTUALLY_FRAME" val="{&quot;height&quot;:332.07346456692915,&quot;left&quot;:78.5,&quot;top&quot;:136.37653543307087,&quot;width&quot;:340.90905511811025}"/>
</p:tagLst>
</file>

<file path=ppt/tags/tag19.xml><?xml version="1.0" encoding="utf-8"?>
<p:tagLst xmlns:p="http://schemas.openxmlformats.org/presentationml/2006/main">
  <p:tag name="KSO_WM_DIAGRAM_VIRTUALLY_FRAME" val="{&quot;height&quot;:332.07346456692915,&quot;left&quot;:78.5,&quot;top&quot;:136.37653543307087,&quot;width&quot;:340.90905511811025}"/>
</p:tagLst>
</file>

<file path=ppt/tags/tag20.xml><?xml version="1.0" encoding="utf-8"?>
<p:tagLst xmlns:p="http://schemas.openxmlformats.org/presentationml/2006/main">
  <p:tag name="KSO_WM_DIAGRAM_VIRTUALLY_FRAME" val="{&quot;height&quot;:332.07346456692915,&quot;left&quot;:78.5,&quot;top&quot;:136.37653543307087,&quot;width&quot;:340.90905511811025}"/>
</p:tagLst>
</file>

<file path=ppt/tags/tag21.xml><?xml version="1.0" encoding="utf-8"?>
<p:tagLst xmlns:p="http://schemas.openxmlformats.org/presentationml/2006/main">
  <p:tag name="KSO_WM_DIAGRAM_VIRTUALLY_FRAME" val="{&quot;height&quot;:317.41606299212594,&quot;left&quot;:448.23409448818893,&quot;top&quot;:150.2991338582677,&quot;width&quot;:392.4133858267716}"/>
</p:tagLst>
</file>

<file path=ppt/tags/tag22.xml><?xml version="1.0" encoding="utf-8"?>
<p:tagLst xmlns:p="http://schemas.openxmlformats.org/presentationml/2006/main">
  <p:tag name="KSO_WM_DIAGRAM_VIRTUALLY_FRAME" val="{&quot;height&quot;:317.41606299212594,&quot;left&quot;:448.23409448818893,&quot;top&quot;:150.2991338582677,&quot;width&quot;:392.4133858267716}"/>
</p:tagLst>
</file>

<file path=ppt/tags/tag23.xml><?xml version="1.0" encoding="utf-8"?>
<p:tagLst xmlns:p="http://schemas.openxmlformats.org/presentationml/2006/main">
  <p:tag name="KSO_WM_DIAGRAM_VIRTUALLY_FRAME" val="{&quot;height&quot;:317.41606299212594,&quot;left&quot;:448.23409448818893,&quot;top&quot;:150.2991338582677,&quot;width&quot;:392.4133858267716}"/>
</p:tagLst>
</file>

<file path=ppt/tags/tag24.xml><?xml version="1.0" encoding="utf-8"?>
<p:tagLst xmlns:p="http://schemas.openxmlformats.org/presentationml/2006/main">
  <p:tag name="KSO_WM_DIAGRAM_VIRTUALLY_FRAME" val="{&quot;height&quot;:317.41606299212594,&quot;left&quot;:448.23409448818893,&quot;top&quot;:150.2991338582677,&quot;width&quot;:392.4133858267716}"/>
</p:tagLst>
</file>

<file path=ppt/tags/tag25.xml><?xml version="1.0" encoding="utf-8"?>
<p:tagLst xmlns:p="http://schemas.openxmlformats.org/presentationml/2006/main">
  <p:tag name="KSO_WM_DIAGRAM_VIRTUALLY_FRAME" val="{&quot;height&quot;:317.41606299212594,&quot;left&quot;:448.23409448818893,&quot;top&quot;:150.2991338582677,&quot;width&quot;:392.4133858267716}"/>
</p:tagLst>
</file>

<file path=ppt/tags/tag26.xml><?xml version="1.0" encoding="utf-8"?>
<p:tagLst xmlns:p="http://schemas.openxmlformats.org/presentationml/2006/main">
  <p:tag name="KSO_WM_DIAGRAM_VIRTUALLY_FRAME" val="{&quot;height&quot;:317.41606299212594,&quot;left&quot;:448.23409448818893,&quot;top&quot;:150.2991338582677,&quot;width&quot;:392.4133858267716}"/>
</p:tagLst>
</file>

<file path=ppt/tags/tag27.xml><?xml version="1.0" encoding="utf-8"?>
<p:tagLst xmlns:p="http://schemas.openxmlformats.org/presentationml/2006/main">
  <p:tag name="KSO_WM_DIAGRAM_VIRTUALLY_FRAME" val="{&quot;height&quot;:317.41606299212594,&quot;left&quot;:448.23409448818893,&quot;top&quot;:150.2991338582677,&quot;width&quot;:392.4133858267716}"/>
</p:tagLst>
</file>

<file path=ppt/tags/tag28.xml><?xml version="1.0" encoding="utf-8"?>
<p:tagLst xmlns:p="http://schemas.openxmlformats.org/presentationml/2006/main">
  <p:tag name="KSO_WM_DIAGRAM_VIRTUALLY_FRAME" val="{&quot;height&quot;:317.41606299212594,&quot;left&quot;:448.23409448818893,&quot;top&quot;:150.2991338582677,&quot;width&quot;:392.4133858267716}"/>
</p:tagLst>
</file>

<file path=ppt/tags/tag29.xml><?xml version="1.0" encoding="utf-8"?>
<p:tagLst xmlns:p="http://schemas.openxmlformats.org/presentationml/2006/main">
  <p:tag name="KSO_WM_DIAGRAM_VIRTUALLY_FRAME" val="{&quot;height&quot;:317.41606299212594,&quot;left&quot;:448.23409448818893,&quot;top&quot;:150.2991338582677,&quot;width&quot;:392.4133858267716}"/>
</p:tagLst>
</file>

<file path=ppt/tags/tag30.xml><?xml version="1.0" encoding="utf-8"?>
<p:tagLst xmlns:p="http://schemas.openxmlformats.org/presentationml/2006/main">
  <p:tag name="KSO_WM_DIAGRAM_VIRTUALLY_FRAME" val="{&quot;height&quot;:389.45007874015744,&quot;left&quot;:419.7168503937008,&quot;top&quot;:89.82976377952753,&quot;width&quot;:429.6337795275591}"/>
</p:tagLst>
</file>

<file path=ppt/tags/tag31.xml><?xml version="1.0" encoding="utf-8"?>
<p:tagLst xmlns:p="http://schemas.openxmlformats.org/presentationml/2006/main">
  <p:tag name="KSO_WM_DIAGRAM_VIRTUALLY_FRAME" val="{&quot;height&quot;:389.45007874015744,&quot;left&quot;:419.7168503937008,&quot;top&quot;:89.82976377952753,&quot;width&quot;:429.6337795275591}"/>
</p:tagLst>
</file>

<file path=ppt/tags/tag32.xml><?xml version="1.0" encoding="utf-8"?>
<p:tagLst xmlns:p="http://schemas.openxmlformats.org/presentationml/2006/main">
  <p:tag name="KSO_WM_DIAGRAM_VIRTUALLY_FRAME" val="{&quot;height&quot;:389.45007874015744,&quot;left&quot;:419.7168503937008,&quot;top&quot;:89.82976377952753,&quot;width&quot;:429.6337795275591}"/>
</p:tagLst>
</file>

<file path=ppt/tags/tag33.xml><?xml version="1.0" encoding="utf-8"?>
<p:tagLst xmlns:p="http://schemas.openxmlformats.org/presentationml/2006/main">
  <p:tag name="KSO_WM_DIAGRAM_VIRTUALLY_FRAME" val="{&quot;height&quot;:389.45007874015744,&quot;left&quot;:419.7168503937008,&quot;top&quot;:89.82976377952753,&quot;width&quot;:429.6337795275591}"/>
</p:tagLst>
</file>

<file path=ppt/tags/tag34.xml><?xml version="1.0" encoding="utf-8"?>
<p:tagLst xmlns:p="http://schemas.openxmlformats.org/presentationml/2006/main">
  <p:tag name="KSO_WM_DIAGRAM_VIRTUALLY_FRAME" val="{&quot;height&quot;:389.45007874015744,&quot;left&quot;:419.7168503937008,&quot;top&quot;:89.82976377952753,&quot;width&quot;:429.6337795275591}"/>
</p:tagLst>
</file>

<file path=ppt/tags/tag35.xml><?xml version="1.0" encoding="utf-8"?>
<p:tagLst xmlns:p="http://schemas.openxmlformats.org/presentationml/2006/main">
  <p:tag name="KSO_WM_DIAGRAM_VIRTUALLY_FRAME" val="{&quot;height&quot;:389.45007874015744,&quot;left&quot;:419.7168503937008,&quot;top&quot;:89.82976377952753,&quot;width&quot;:429.6337795275591}"/>
</p:tagLst>
</file>

<file path=ppt/tags/tag36.xml><?xml version="1.0" encoding="utf-8"?>
<p:tagLst xmlns:p="http://schemas.openxmlformats.org/presentationml/2006/main">
  <p:tag name="KSO_WM_DIAGRAM_VIRTUALLY_FRAME" val="{&quot;height&quot;:389.45007874015744,&quot;left&quot;:419.7168503937008,&quot;top&quot;:89.82976377952753,&quot;width&quot;:429.6337795275591}"/>
</p:tagLst>
</file>

<file path=ppt/tags/tag37.xml><?xml version="1.0" encoding="utf-8"?>
<p:tagLst xmlns:p="http://schemas.openxmlformats.org/presentationml/2006/main">
  <p:tag name="KSO_WM_DIAGRAM_VIRTUALLY_FRAME" val="{&quot;height&quot;:389.45007874015744,&quot;left&quot;:419.7168503937008,&quot;top&quot;:89.82976377952753,&quot;width&quot;:429.6337795275591}"/>
</p:tagLst>
</file>

<file path=ppt/tags/tag38.xml><?xml version="1.0" encoding="utf-8"?>
<p:tagLst xmlns:p="http://schemas.openxmlformats.org/presentationml/2006/main">
  <p:tag name="KSO_WM_DIAGRAM_VIRTUALLY_FRAME" val="{&quot;height&quot;:389.45007874015744,&quot;left&quot;:419.7168503937008,&quot;top&quot;:89.82976377952753,&quot;width&quot;:429.6337795275591}"/>
</p:tagLst>
</file>

<file path=ppt/tags/tag39.xml><?xml version="1.0" encoding="utf-8"?>
<p:tagLst xmlns:p="http://schemas.openxmlformats.org/presentationml/2006/main">
  <p:tag name="KSO_WM_DIAGRAM_VIRTUALLY_FRAME" val="{&quot;height&quot;:389.45007874015744,&quot;left&quot;:419.7168503937008,&quot;top&quot;:89.82976377952753,&quot;width&quot;:429.6337795275591}"/>
</p:tagLst>
</file>

<file path=ppt/tags/tag40.xml><?xml version="1.0" encoding="utf-8"?>
<p:tagLst xmlns:p="http://schemas.openxmlformats.org/presentationml/2006/main">
  <p:tag name="KSO_WM_DIAGRAM_VIRTUALLY_FRAME" val="{&quot;height&quot;:389.45007874015744,&quot;left&quot;:419.7168503937008,&quot;top&quot;:89.82976377952753,&quot;width&quot;:429.6337795275591}"/>
</p:tagLst>
</file>

<file path=ppt/tags/tag41.xml><?xml version="1.0" encoding="utf-8"?>
<p:tagLst xmlns:p="http://schemas.openxmlformats.org/presentationml/2006/main">
  <p:tag name="KSO_WM_DIAGRAM_VIRTUALLY_FRAME" val="{&quot;height&quot;:389.45007874015744,&quot;left&quot;:419.7168503937008,&quot;top&quot;:89.82976377952753,&quot;width&quot;:429.6337795275591}"/>
</p:tagLst>
</file>

<file path=ppt/tags/tag42.xml><?xml version="1.0" encoding="utf-8"?>
<p:tagLst xmlns:p="http://schemas.openxmlformats.org/presentationml/2006/main">
  <p:tag name="KSO_WM_DIAGRAM_VIRTUALLY_FRAME" val="{&quot;height&quot;:356.2354330708661,&quot;left&quot;:452.7168503937008,&quot;top&quot;:123.0444094488189,&quot;width&quot;:396.6337795275591}"/>
</p:tagLst>
</file>

<file path=ppt/tags/tag43.xml><?xml version="1.0" encoding="utf-8"?>
<p:tagLst xmlns:p="http://schemas.openxmlformats.org/presentationml/2006/main">
  <p:tag name="KSO_WM_DIAGRAM_VIRTUALLY_FRAME" val="{&quot;height&quot;:356.2354330708661,&quot;left&quot;:452.7168503937008,&quot;top&quot;:123.0444094488189,&quot;width&quot;:396.6337795275591}"/>
  <p:tag name="KSO_WM_BEAUTIFY_FLAG" val=""/>
</p:tagLst>
</file>

<file path=ppt/tags/tag44.xml><?xml version="1.0" encoding="utf-8"?>
<p:tagLst xmlns:p="http://schemas.openxmlformats.org/presentationml/2006/main">
  <p:tag name="KSO_WM_DIAGRAM_VIRTUALLY_FRAME" val="{&quot;height&quot;:356.2354330708661,&quot;left&quot;:452.7168503937008,&quot;top&quot;:123.0444094488189,&quot;width&quot;:396.6337795275591}"/>
  <p:tag name="KSO_WM_BEAUTIFY_FLAG" val=""/>
</p:tagLst>
</file>

<file path=ppt/tags/tag45.xml><?xml version="1.0" encoding="utf-8"?>
<p:tagLst xmlns:p="http://schemas.openxmlformats.org/presentationml/2006/main">
  <p:tag name="commondata" val="eyJoZGlkIjoiMTQwZjNlNzQwMGE1YWNjNTM4MzRhMTNjNzk5MDQyOGI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bfxqyqh">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860</Words>
  <Application>WPS 演示</Application>
  <PresentationFormat>自定义</PresentationFormat>
  <Paragraphs>98</Paragraphs>
  <Slides>9</Slides>
  <Notes>20</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9</vt:i4>
      </vt:variant>
    </vt:vector>
  </HeadingPairs>
  <TitlesOfParts>
    <vt:vector size="24" baseType="lpstr">
      <vt:lpstr>Arial</vt:lpstr>
      <vt:lpstr>宋体</vt:lpstr>
      <vt:lpstr>Wingdings</vt:lpstr>
      <vt:lpstr>Arial</vt:lpstr>
      <vt:lpstr>方正细谭黑简体</vt:lpstr>
      <vt:lpstr>方正隶书_GBK</vt:lpstr>
      <vt:lpstr>等线</vt:lpstr>
      <vt:lpstr>微软雅黑</vt:lpstr>
      <vt:lpstr>Arial Unicode MS</vt:lpstr>
      <vt:lpstr>Lato</vt:lpstr>
      <vt:lpstr>HelveticaNeue LT 43 LightEx</vt:lpstr>
      <vt:lpstr>MS PGothic</vt:lpstr>
      <vt:lpstr>Calibri</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极简工作总结计划</dc:title>
  <dc:creator>第一PPT</dc:creator>
  <cp:keywords>www.1ppt.com</cp:keywords>
  <dc:description>www.1ppt.com</dc:description>
  <cp:lastModifiedBy>Administrator</cp:lastModifiedBy>
  <cp:revision>15</cp:revision>
  <dcterms:created xsi:type="dcterms:W3CDTF">2021-07-16T05:29:00Z</dcterms:created>
  <dcterms:modified xsi:type="dcterms:W3CDTF">2024-02-27T07:23:41Z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D6830D680EC14F37A31064875DFE21AB_13</vt:lpwstr>
  </property>
  <property fmtid="{D5CDD505-2E9C-101B-9397-08002B2CF9AE}" pid="3" name="KSOProductBuildVer">
    <vt:lpwstr>2052-12.1.0.16250</vt:lpwstr>
  </property>
</Properties>
</file>