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48" r:id="rId1"/>
    <p:sldMasterId id="2147491385" r:id="rId2"/>
  </p:sldMasterIdLst>
  <p:notesMasterIdLst>
    <p:notesMasterId r:id="rId3"/>
  </p:notesMasterIdLst>
  <p:sldIdLst>
    <p:sldId id="3649" r:id="rId4"/>
    <p:sldId id="3654" r:id="rId5"/>
    <p:sldId id="3659" r:id="rId6"/>
    <p:sldId id="3663" r:id="rId7"/>
    <p:sldId id="3666" r:id="rId8"/>
    <p:sldId id="3669" r:id="rId9"/>
    <p:sldId id="3673" r:id="rId10"/>
    <p:sldId id="3677" r:id="rId11"/>
    <p:sldId id="3680" r:id="rId12"/>
    <p:sldId id="3683" r:id="rId13"/>
    <p:sldId id="3687" r:id="rId14"/>
    <p:sldId id="3691" r:id="rId15"/>
    <p:sldId id="3694" r:id="rId16"/>
    <p:sldId id="3697" r:id="rId17"/>
    <p:sldId id="3700" r:id="rId18"/>
    <p:sldId id="3704" r:id="rId19"/>
    <p:sldId id="3708" r:id="rId20"/>
    <p:sldId id="3711" r:id="rId21"/>
    <p:sldId id="3714" r:id="rId22"/>
    <p:sldId id="3718" r:id="rId23"/>
    <p:sldId id="3722" r:id="rId24"/>
    <p:sldId id="3725" r:id="rId25"/>
    <p:sldId id="3728" r:id="rId26"/>
    <p:sldId id="3732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49" r:id="rId1"/>
    <p:sldLayoutId id="2147491350" r:id="rId2"/>
    <p:sldLayoutId id="2147491351" r:id="rId3"/>
    <p:sldLayoutId id="2147491352" r:id="rId4"/>
    <p:sldLayoutId id="2147491353" r:id="rId5"/>
    <p:sldLayoutId id="2147491354" r:id="rId6"/>
    <p:sldLayoutId id="2147491355" r:id="rId7"/>
    <p:sldLayoutId id="2147491356" r:id="rId8"/>
    <p:sldLayoutId id="2147491357" r:id="rId9"/>
    <p:sldLayoutId id="2147491358" r:id="rId10"/>
    <p:sldLayoutId id="21474913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86" r:id="rId1"/>
    <p:sldLayoutId id="2147491387" r:id="rId2"/>
    <p:sldLayoutId id="2147491388" r:id="rId3"/>
    <p:sldLayoutId id="2147491389" r:id="rId4"/>
    <p:sldLayoutId id="2147491390" r:id="rId5"/>
    <p:sldLayoutId id="2147491391" r:id="rId6"/>
    <p:sldLayoutId id="2147491392" r:id="rId7"/>
    <p:sldLayoutId id="2147491393" r:id="rId8"/>
    <p:sldLayoutId id="2147491394" r:id="rId9"/>
    <p:sldLayoutId id="2147491395" r:id="rId10"/>
    <p:sldLayoutId id="21474913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学校双减培养学生自主学习能力的新途径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双减政策背景下的自主学习能力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学校双减的具体措施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培养学生自主学习能力的途径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实践案例与效果评估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面临的挑战与展望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双减政策背景下的自主学习能力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自主学习能力的定义</a:t>
            </a:r>
            <a:endParaRPr altLang="en-US" lang="zh-CN"/>
          </a:p>
        </p:txBody>
      </p:sp>
      <p:sp>
        <p:nvSpPr>
          <p:cNvPr id="10489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自主学习能力是指学生在没有外部直接干预的情况下，能够主动地、自觉地、独立地获取知识、发现问题、解决问题的一种能力。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自主学习能力包括学习计划制定、学习过程监控、学习成果评估等多个方面，是提高学生综合素质和终身学习能力的重要保障。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自主学习能力的培养需要学生具备一定的自我管理能力、自我激励能力和自我评价能力等，同时也需要教师的引导和帮助。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3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3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在双减政策背景下，自主学习能力的培养尤为重要，因为学生有更多的自由时间和空间，需要通过自主学习来提高自身的学习效果和综合素质。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双减政策对教育环境的影响</a:t>
            </a:r>
            <a:endParaRPr altLang="en-US" lang="zh-CN"/>
          </a:p>
        </p:txBody>
      </p:sp>
      <p:sp>
        <p:nvSpPr>
          <p:cNvPr id="104897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强化学校教育主阵地作用，提升教师专业素养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减轻学生课业负担，提高教学质量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促进教育公平，减少教育资源差距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激发学生兴趣，培养自主学习能力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自主学习能力的重要性</a:t>
            </a:r>
            <a:endParaRPr altLang="en-US" lang="zh-CN"/>
          </a:p>
        </p:txBody>
      </p:sp>
      <p:sp>
        <p:nvSpPr>
          <p:cNvPr id="104904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培养学生的创新能力和实践能力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适应未来社会发展的需要，培养终身学习能力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提高学生的学习效率和学习成绩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促进学生个性发展和全面发展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学校双减的具体措施</a:t>
            </a:r>
            <a:endParaRPr altLang="en-US" dirty="0" lang="zh-CN"/>
          </a:p>
        </p:txBody>
      </p:sp>
      <p:sp>
        <p:nvSpPr>
          <p:cNvPr id="10491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减轻作业负担的措施</a:t>
            </a:r>
            <a:endParaRPr altLang="en-US" lang="zh-CN"/>
          </a:p>
        </p:txBody>
      </p:sp>
      <p:sp>
        <p:nvSpPr>
          <p:cNvPr id="104915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控制作业总量和时间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提高作业质量和层次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建立作业公示制度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加强作业批改和反馈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减轻校外培训负担的措施</a:t>
            </a:r>
            <a:endParaRPr altLang="en-US" lang="zh-CN"/>
          </a:p>
        </p:txBody>
      </p:sp>
      <p:sp>
        <p:nvSpPr>
          <p:cNvPr id="10492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6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控制作业总量和时长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2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提高作业质量和有效性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8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强化学校教育主阵地作用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0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4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规范校外培训机构行为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学校教育模式的调整和创新</a:t>
            </a:r>
            <a:endParaRPr altLang="en-US" lang="zh-CN"/>
          </a:p>
        </p:txBody>
      </p:sp>
      <p:sp>
        <p:nvSpPr>
          <p:cNvPr id="1049272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转变教学方式：注重启发式教学，引导学生主动思考和探索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增加实践课程：开设丰富的实践课程，提高学生的动手能力和创新思维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强化课外辅导：提供有针对性的课外辅导，帮助学生解决学习难题和提高自主学习能力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完善评价体系：建立多元评价体系，关注学生的综合素质和个性化发展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培养学生自主学习能力的途径</a:t>
            </a:r>
            <a:endParaRPr altLang="en-US" dirty="0" lang="zh-CN"/>
          </a:p>
        </p:txBody>
      </p:sp>
      <p:sp>
        <p:nvSpPr>
          <p:cNvPr id="10493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激发学生学习兴趣和动力</a:t>
            </a:r>
            <a:endParaRPr altLang="en-US" lang="zh-CN"/>
          </a:p>
        </p:txBody>
      </p:sp>
      <p:sp>
        <p:nvSpPr>
          <p:cNvPr id="104936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鼓励学生在学习过程中主动探索和尝试，培养解决问题的能力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及时反馈学生的学习情况，给予积极的评价和鼓励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创设良好的学习环境，提供丰富的学习资源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引导学生制定合理的学习计划和目标，培养自主管理能力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引导学生掌握自主学习的方法和技巧</a:t>
            </a:r>
            <a:endParaRPr altLang="en-US" lang="zh-CN"/>
          </a:p>
        </p:txBody>
      </p:sp>
      <p:sp>
        <p:nvSpPr>
          <p:cNvPr id="104942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激发学习兴趣：通过多样化的教学方式和活动，激发学生的学习兴趣和动力。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制定学习计划：帮助学生制定明确的学习计划，合理安排时间，提高学习效率。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培养良好学习习惯：引导学生养成课前预习、课后复习、独立思考等良好学习习惯。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提供学习资源：为学生提供丰富的学习资源，如图书、网络资源等，帮助学生拓宽知识面。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建立自主学习平台和资源库</a:t>
            </a:r>
            <a:endParaRPr altLang="en-US" lang="zh-CN"/>
          </a:p>
        </p:txBody>
      </p:sp>
      <p:sp>
        <p:nvSpPr>
          <p:cNvPr id="104947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建立资源库，整理和归类学习资料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建立自主学习平台，提供在线课程和学习资源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鼓励学生自主选择学习内容，培养兴趣和特长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平台和资源库的维护和更新，确保学习资源的时效性和准确性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强化家校合作和师生互动</a:t>
            </a:r>
            <a:endParaRPr altLang="en-US" lang="zh-CN"/>
          </a:p>
        </p:txBody>
      </p:sp>
      <p:sp>
        <p:nvSpPr>
          <p:cNvPr id="10495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建立有效的沟通机制，加强家校之间的信息交流和协作。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加强师生之间的互动，建立良好的师生关系，促进学生的学习积极性。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开展多元化的教育活动，提高学生的自主学习能力和综合素质。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鼓励家长参与学校的教育活动，增强家长的教育意识和能力。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实践案例与效果评估</a:t>
            </a:r>
            <a:endParaRPr altLang="en-US" dirty="0" lang="zh-CN"/>
          </a:p>
        </p:txBody>
      </p:sp>
      <p:sp>
        <p:nvSpPr>
          <p:cNvPr id="10495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典型案例介绍与分析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案例二：某中学的课外自主学习平台建设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案例一：某小学的自主学习课堂实践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案例三：某教育培训机构的自主学习课程设计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案例四：某地区教育行政部门的自主学习政策推广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效果评估的方法和标准</a:t>
            </a:r>
            <a:endParaRPr altLang="en-US" lang="zh-CN"/>
          </a:p>
        </p:txBody>
      </p:sp>
      <p:sp>
        <p:nvSpPr>
          <p:cNvPr id="10496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评估方法：通过问卷调查、访谈、观察等方式收集数据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评估标准：学生自主学习能力提升程度、教师教学方法改进程度、课堂氛围改善程度等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评估周期：根据实际情况确定，一般以学期或学年为单位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评估结果：根据评估数据，对实践案例的效果进行客观评价，并提出改进建议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实践效果的总结与反思</a:t>
            </a:r>
            <a:endParaRPr altLang="en-US" lang="zh-CN"/>
          </a:p>
        </p:txBody>
      </p:sp>
      <p:sp>
        <p:nvSpPr>
          <p:cNvPr id="104975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学生学习能力的提升情况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实践案例的成效分析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教师教学方法的改进成果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学校管理模式的优化效果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面临的挑战与展望</a:t>
            </a:r>
            <a:endParaRPr altLang="en-US" dirty="0" lang="zh-CN"/>
          </a:p>
        </p:txBody>
      </p:sp>
      <p:sp>
        <p:nvSpPr>
          <p:cNvPr id="10498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实施过程中面临的困难和挑战</a:t>
            </a:r>
            <a:endParaRPr altLang="en-US" lang="zh-CN"/>
          </a:p>
        </p:txBody>
      </p:sp>
      <p:sp>
        <p:nvSpPr>
          <p:cNvPr id="104984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学生自主学习能力参差不齐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家长对双减政策的误解与抵触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传统教育观念的束缚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教师专业素养不足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未来教育改革的方向和趋势</a:t>
            </a:r>
            <a:endParaRPr altLang="en-US" lang="zh-CN"/>
          </a:p>
        </p:txBody>
      </p:sp>
      <p:sp>
        <p:nvSpPr>
          <p:cNvPr id="104990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个性化教育将得到更广泛的推广和应用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自主学习能力的培养将成为教育重点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信息技术将在教育领域发挥更大作用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教育评价将更加注重学生的综合素质和能力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学校双减培养学生自主学习能力的展望</a:t>
            </a:r>
            <a:endParaRPr altLang="en-US" lang="zh-CN"/>
          </a:p>
        </p:txBody>
      </p:sp>
      <p:sp>
        <p:nvSpPr>
          <p:cNvPr id="104995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展望：未来学校将更加注重培养学生的自主学习能力，促进个性化发展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实践案例：介绍一些学校在双减背景下，如何成功培养学生自主学习能力的经验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挑战：如何在减少作业和课外辅导的情况下，保证学生的学习效果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应对策略：加强课堂教学质量，优化课程设置，引导学生自主学习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01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11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2024-01-05T02:41:16Z</dcterms:created>
  <dcterms:modified xsi:type="dcterms:W3CDTF">2024-01-05T02:41:16Z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cf0017e4d4c64178a21dd2de8911d3c4_21</vt:lpwstr>
  </property>
</Properties>
</file>