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987" r:id="rId1"/>
    <p:sldMasterId id="2147500024" r:id="rId2"/>
  </p:sldMasterIdLst>
  <p:notesMasterIdLst>
    <p:notesMasterId r:id="rId3"/>
  </p:notesMasterIdLst>
  <p:sldIdLst>
    <p:sldId id="7988" r:id="rId4"/>
    <p:sldId id="7991" r:id="rId5"/>
    <p:sldId id="7994" r:id="rId6"/>
    <p:sldId id="7997" r:id="rId7"/>
    <p:sldId id="8003" r:id="rId9"/>
    <p:sldId id="8006" r:id="rId10"/>
    <p:sldId id="8009" r:id="rId11"/>
    <p:sldId id="8012" r:id="rId12"/>
    <p:sldId id="8018" r:id="rId14"/>
    <p:sldId id="8021" r:id="rId15"/>
    <p:sldId id="8024" r:id="rId16"/>
    <p:sldId id="8027" r:id="rId17"/>
    <p:sldId id="8030" r:id="rId18"/>
    <p:sldId id="8036" r:id="rId20"/>
    <p:sldId id="8039" r:id="rId21"/>
    <p:sldId id="8042" r:id="rId22"/>
    <p:sldId id="8045" r:id="rId23"/>
    <p:sldId id="8048" r:id="rId24"/>
    <p:sldId id="8054" r:id="rId26"/>
    <p:sldId id="8057" r:id="rId27"/>
    <p:sldId id="8060" r:id="rId28"/>
    <p:sldId id="8063" r:id="rId29"/>
    <p:sldId id="8066" r:id="rId30"/>
    <p:sldId id="8072" r:id="rId32"/>
    <p:sldId id="8075" r:id="rId33"/>
    <p:sldId id="8078" r:id="rId34"/>
    <p:sldId id="8081" r:id="rId35"/>
    <p:sldId id="8087" r:id="rId37"/>
    <p:sldId id="8090" r:id="rId38"/>
    <p:sldId id="8093" r:id="rId39"/>
    <p:sldId id="8096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988" r:id="rId1"/>
    <p:sldLayoutId id="2147499989" r:id="rId2"/>
    <p:sldLayoutId id="2147499990" r:id="rId3"/>
    <p:sldLayoutId id="2147499991" r:id="rId4"/>
    <p:sldLayoutId id="2147499992" r:id="rId5"/>
    <p:sldLayoutId id="2147499993" r:id="rId6"/>
    <p:sldLayoutId id="2147499994" r:id="rId7"/>
    <p:sldLayoutId id="2147499995" r:id="rId8"/>
    <p:sldLayoutId id="2147499996" r:id="rId9"/>
    <p:sldLayoutId id="2147499997" r:id="rId10"/>
    <p:sldLayoutId id="21474999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25" r:id="rId1"/>
    <p:sldLayoutId id="2147500026" r:id="rId2"/>
    <p:sldLayoutId id="2147500027" r:id="rId3"/>
    <p:sldLayoutId id="2147500028" r:id="rId4"/>
    <p:sldLayoutId id="2147500029" r:id="rId5"/>
    <p:sldLayoutId id="2147500030" r:id="rId6"/>
    <p:sldLayoutId id="2147500031" r:id="rId7"/>
    <p:sldLayoutId id="2147500032" r:id="rId8"/>
    <p:sldLayoutId id="2147500033" r:id="rId9"/>
    <p:sldLayoutId id="2147500034" r:id="rId10"/>
    <p:sldLayoutId id="21475000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tags" Target="../tags/tag291.xml"/><Relationship Id="rId31" Type="http://schemas.openxmlformats.org/officeDocument/2006/relationships/tags" Target="../tags/tag292.xml"/><Relationship Id="rId32" Type="http://schemas.openxmlformats.org/officeDocument/2006/relationships/tags" Target="../tags/tag293.xml"/><Relationship Id="rId33" Type="http://schemas.openxmlformats.org/officeDocument/2006/relationships/tags" Target="../tags/tag294.xml"/><Relationship Id="rId34" Type="http://schemas.openxmlformats.org/officeDocument/2006/relationships/tags" Target="../tags/tag295.xml"/><Relationship Id="rId35" Type="http://schemas.openxmlformats.org/officeDocument/2006/relationships/tags" Target="../tags/tag296.xml"/><Relationship Id="rId36" Type="http://schemas.openxmlformats.org/officeDocument/2006/relationships/tags" Target="../tags/tag297.xml"/><Relationship Id="rId37" Type="http://schemas.openxmlformats.org/officeDocument/2006/relationships/tags" Target="../tags/tag298.xml"/><Relationship Id="rId38" Type="http://schemas.openxmlformats.org/officeDocument/2006/relationships/tags" Target="../tags/tag299.xml"/><Relationship Id="rId39" Type="http://schemas.openxmlformats.org/officeDocument/2006/relationships/tags" Target="../tags/tag300.xml"/><Relationship Id="rId40" Type="http://schemas.openxmlformats.org/officeDocument/2006/relationships/tags" Target="../tags/tag301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tags" Target="../tags/tag420.xml"/><Relationship Id="rId22" Type="http://schemas.openxmlformats.org/officeDocument/2006/relationships/tags" Target="../tags/tag421.xml"/><Relationship Id="rId23" Type="http://schemas.openxmlformats.org/officeDocument/2006/relationships/tags" Target="../tags/tag422.xml"/><Relationship Id="rId24" Type="http://schemas.openxmlformats.org/officeDocument/2006/relationships/tags" Target="../tags/tag423.xml"/><Relationship Id="rId25" Type="http://schemas.openxmlformats.org/officeDocument/2006/relationships/tags" Target="../tags/tag424.xml"/><Relationship Id="rId26" Type="http://schemas.openxmlformats.org/officeDocument/2006/relationships/tags" Target="../tags/tag425.xml"/><Relationship Id="rId27" Type="http://schemas.openxmlformats.org/officeDocument/2006/relationships/tags" Target="../tags/tag426.xml"/><Relationship Id="rId28" Type="http://schemas.openxmlformats.org/officeDocument/2006/relationships/tags" Target="../tags/tag427.xml"/><Relationship Id="rId29" Type="http://schemas.openxmlformats.org/officeDocument/2006/relationships/tags" Target="../tags/tag428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推动企业数字化战略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制定数字化战略的关键要素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数字化战略的重要性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实施数字化战略的步骤和方法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数字化战略的挑战和应对策略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数字化战略的成功案例和启示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数字化战略的重要性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适应数字化时代的要求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数字化转型是企业发展的必然趋势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数字化战略能够提高企业竞争力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数字化战略能够提升企业创新能力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数字化战略能够增强企业市场洞察力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创新商业模式：数字化战略有助于企业创新商业模式，开拓新的市场领域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适应数字化时代：数字化战略是企业适应数字化时代的必然选择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提升运营效率：数字化战略有助于企业提高运营效率，降低成本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增强企业竞争力：数字化战略有助于企业提升竞争力，应对市场竞争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2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提高生产效率：数字化战略有助于企业实现自动化、智能化生产，提高生产效率，降低成本。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增强创新能力：数字化战略有助于企业不断探索新的商业模式、产品和服务，增强创新能力。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提升客户体验：数字化战略有助于企业更好地了解客户需求，提供个性化、便捷的服务，提升客户体验。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促进绿色发展：数字化战略有助于企业实现绿色生产，减少对环境的影响，促进可持续发展。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制定数字化战略的关键要素</a:t>
            </a:r>
            <a:endParaRPr altLang="en-US" dirty="0" lang="zh-CN"/>
          </a:p>
        </p:txBody>
      </p:sp>
      <p:sp>
        <p:nvSpPr>
          <p:cNvPr id="1049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明确数字化目标</a:t>
            </a:r>
            <a:endParaRPr altLang="en-US" lang="zh-CN"/>
          </a:p>
        </p:txBody>
      </p:sp>
      <p:sp>
        <p:nvSpPr>
          <p:cNvPr id="10493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定义数字化目标：明确企业数字化转型的目的和意义，以及数字化转型后希望达到的效果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确定数字化范围：确定数字化转型的范围，包括哪些业务需要数字化转型，哪些部门需要参与数字化转型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制定数字化计划：根据数字化目标，制定详细的数字化计划，包括数字化转型的时间表、资源投入、人员配置等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确定数字化技术：根据数字化计划，选择适合企业的数字化技术，包括云计算、大数据、人工智能等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分析企业现状和市场需求</a:t>
            </a:r>
            <a:endParaRPr altLang="en-US" lang="zh-CN"/>
          </a:p>
        </p:txBody>
      </p:sp>
      <p:sp>
        <p:nvSpPr>
          <p:cNvPr id="10494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了解企业当前数字化水平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分析行业发展趋势和市场需求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确定数字化战略目标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制定数字化战略计划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制定数字化路线图</a:t>
            </a:r>
            <a:endParaRPr altLang="en-US" lang="zh-CN"/>
          </a:p>
        </p:txBody>
      </p:sp>
      <p:sp>
        <p:nvSpPr>
          <p:cNvPr id="104946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6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6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7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7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80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明确数字化战略目标：明确企业数字化战略的核心目标，包括提高效率、降低成本、优化客户体验等。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分析数字化市场趋势：了解行业数字化发展趋势，包括新技术、新应用、新模式等，以制定符合市场需求的数字化战略。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制定数字化路线图：根据企业实际情况和市场需求，制定数字化战略的具体实施计划，包括技术选型、系统建设、人员培训等方面。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建立数字化组织架构：建立适应数字化战略的组织架构，包括明确各部门职责、优化工作流程、提高团队协作效率等。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持续改进和优化：根据实施情况不断改进和优化数字化战略，以适应市场变化和企业发展需求。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建立数字化组织架构</a:t>
            </a:r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明确数字化战略目标：确保组织内部对数字化战略有清晰的认识和共识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调整组织结构：打破传统部门壁垒，建立跨部门协作机制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设立专门数字化团队：负责数字化战略的制定和实施，提供技术支持和指导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培养数字化人才：加强员工数字化技能培训，提高整体数字化素养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实施数字化战略的步骤和方法</a:t>
            </a:r>
            <a:endParaRPr altLang="en-US" dirty="0" lang="zh-CN"/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建立数字化团队</a:t>
            </a:r>
            <a:endParaRPr altLang="en-US" lang="zh-CN"/>
          </a:p>
        </p:txBody>
      </p:sp>
      <p:sp>
        <p:nvSpPr>
          <p:cNvPr id="10496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明确团队目标和职责：制定数字化战略，并明确团队在实施过程中的目标和职责。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组建专业团队：招聘具备数字化技能和经验的人才，组建专业的数字化团队。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制定团队计划和流程：制定详细的团队计划和流程，确保团队成员能够协同工作，高效推进数字化战略的实施。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加强团队培训和学习：定期组织团队培训和学习活动，提高团队成员的数字化技能和知识水平。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引入先进的数字化技术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了解数字化技术趋势：关注行业动态，了解最新的数字化技术趋势，如人工智能、大数据、云计算等。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制定数字化技术实施计划：制定详细的数字化技术实施计划，包括实施时间、人员、预算等。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建立数字化技术团队：建立专业的数字化技术团队，负责数字化技术的研发、实施和维护。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选择合适的数字化技术：根据企业需求和目标，选择合适的数字化技术，如ERP、CRM、MES等。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优化业务流程</a:t>
            </a:r>
            <a:endParaRPr altLang="en-US" lang="zh-CN"/>
          </a:p>
        </p:txBody>
      </p:sp>
      <p:sp>
        <p:nvSpPr>
          <p:cNvPr id="10498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制定并实施业务流程优化方案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持续监控和评估优化效果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识别并分析现有业务流程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确定数字化战略对业务流程的影响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创新产品和服务</a:t>
            </a:r>
            <a:endParaRPr altLang="en-US" lang="zh-CN"/>
          </a:p>
        </p:txBody>
      </p:sp>
      <p:sp>
        <p:nvSpPr>
          <p:cNvPr id="10498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了解市场需求和趋势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开发新产品或服务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优化现有产品或服务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推广和营销产品或服务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数字化战略的挑战和应对策略</a:t>
            </a:r>
            <a:endParaRPr altLang="en-US" dirty="0" lang="zh-CN"/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技术难题和解决方案</a:t>
            </a:r>
            <a:endParaRPr altLang="en-US" lang="zh-CN"/>
          </a:p>
        </p:txBody>
      </p:sp>
      <p:sp>
        <p:nvSpPr>
          <p:cNvPr id="1050012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6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8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数据安全和隐私保护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0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2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4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28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30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2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3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36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8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42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4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48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54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5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60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高可用性和弹性扩展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6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68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实时分析和预测能力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0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2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跨平台和多渠道整合  解决方案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4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解决方案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6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加强数据安全保护措施，如加密和访问控制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8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80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使用高可用性和弹性扩展技术，如负载均衡和容器化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2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84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利用实时分析和预测工具，提高决策效率和准确性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6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88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实现跨平台和多渠道整合，提高用户体验和业务效率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0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数据安全和隐私保护问题</a:t>
            </a:r>
            <a:endParaRPr altLang="en-US" lang="zh-CN"/>
          </a:p>
        </p:txBody>
      </p:sp>
      <p:sp>
        <p:nvSpPr>
          <p:cNvPr id="10501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数据安全挑战：保障企业数据不被泄露、篡改或破坏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隐私保护挑战：确保个人隐私不被侵犯，符合相关法律法规要求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应对策略：加强数据安全管理和隐私保护措施，提高员工意识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未来展望：随着技术的发展，数据安全和隐私保护将更加重要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组织变革和文化转型挑战</a:t>
            </a:r>
            <a:endParaRPr altLang="en-US" lang="zh-CN"/>
          </a:p>
        </p:txBody>
      </p:sp>
      <p:sp>
        <p:nvSpPr>
          <p:cNvPr id="1050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挑战：组织变革和文化转型需要克服一系列挑战，包括员工抵触、资源限制和市场竞争等方面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应对策略：针对这些挑战，企业需要采取一系列应对策略，包括制定明确的数字化战略、建立数字化组织架构、培养数字化人才和营造数字化文化氛围等方面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组织变革：数字化战略需要企业进行组织变革，包括调整组织结构、优化业务流程和提升员工技能等方面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文化转型：数字化战略需要企业进行文化转型，包括培养创新思维、倡导开放协作和鼓励员工自主学习等方面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制定应对策略和调整方案</a:t>
            </a:r>
            <a:endParaRPr altLang="en-US" lang="zh-CN"/>
          </a:p>
        </p:txBody>
      </p:sp>
      <p:sp>
        <p:nvSpPr>
          <p:cNvPr id="10502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制定数字化战略：明确数字化目标，制定实施计划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调整组织架构：适应数字化转型，提高决策效率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培养数字化人才：加强员工培训，提升数字化技能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创新商业模式：探索新的盈利模式，提高市场竞争力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数字化战略的成功案例和启示</a:t>
            </a:r>
            <a:endParaRPr altLang="en-US" dirty="0" lang="zh-CN"/>
          </a:p>
        </p:txBody>
      </p:sp>
      <p:sp>
        <p:nvSpPr>
          <p:cNvPr id="1050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国内外知名企业的数字化战略实践</a:t>
            </a:r>
            <a:endParaRPr altLang="en-US" lang="zh-CN"/>
          </a:p>
        </p:txBody>
      </p:sp>
      <p:sp>
        <p:nvSpPr>
          <p:cNvPr id="105040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国内知名企业：阿里巴巴 - 数字化战略转型：从电商到云计算、大数据、人工智能等领域 - 数字化转型成果：成为全球最大的电子商务公司之一，云计算业务也成为行业领先者 </a:t>
            </a:r>
            <a:endParaRPr altLang="en-US" lang="zh-CN"/>
          </a:p>
          <a:p>
            <a:pPr lvl="1"/>
            <a:r>
              <a:rPr altLang="en-US" lang="zh-CN"/>
              <a:t>- 数字化战略转型：从电商到云计算、大数据、人工智能等领域</a:t>
            </a:r>
            <a:endParaRPr altLang="en-US" lang="zh-CN"/>
          </a:p>
          <a:p>
            <a:pPr lvl="1"/>
            <a:r>
              <a:rPr altLang="en-US" lang="zh-CN"/>
              <a:t>- 数字化转型成果：成为全球最大的电子商务公司之一，云计算业务也成为行业领先者</a:t>
            </a:r>
            <a:endParaRPr altLang="en-US" lang="zh-CN"/>
          </a:p>
          <a:p>
            <a:r>
              <a:rPr altLang="en-US" lang="zh-CN"/>
              <a:t>国外知名企业：亚马逊 - 数字化战略转型：从在线书店到全球最大的电商平台、云计算、人工智能等领域 - 数字化转型成果：成为全球最大的电子商务公司之一，云计算业务也成为行业领先者 </a:t>
            </a:r>
            <a:endParaRPr altLang="en-US" lang="zh-CN"/>
          </a:p>
          <a:p>
            <a:pPr lvl="1"/>
            <a:r>
              <a:rPr altLang="en-US" lang="zh-CN"/>
              <a:t>- 数字化战略转型：从在线书店到全球最大的电商平台、云计算、人工智能等领域</a:t>
            </a:r>
            <a:endParaRPr altLang="en-US" lang="zh-CN"/>
          </a:p>
          <a:p>
            <a:pPr lvl="1"/>
            <a:r>
              <a:rPr altLang="en-US" lang="zh-CN"/>
              <a:t>- 数字化转型成果：成为全球最大的电子商务公司之一，云计算业务也成为行业领先者</a:t>
            </a:r>
            <a:endParaRPr altLang="en-US" lang="zh-CN"/>
          </a:p>
          <a:p>
            <a:r>
              <a:rPr altLang="en-US" lang="zh-CN"/>
              <a:t>国内外企业数字化战略启示 - 适应数字化时代：企业需要不断适应数字化时代的变化，积极转型和创新 - 聚焦核心业务：企业需要明确自己的核心业务，通过数字化手段提升核心业务的竞争力 - 跨界合作：企业需要积极与其他行业的企业进行跨界合作，共同推动数字化时代的发展 - 培养数字化人才：企业需要重视数字化人才的培养和引进，为数字化战略提供有力的人才保障</a:t>
            </a:r>
            <a:endParaRPr altLang="en-US" lang="zh-CN"/>
          </a:p>
          <a:p>
            <a:pPr lvl="1"/>
            <a:r>
              <a:rPr altLang="en-US" lang="zh-CN"/>
              <a:t>- 适应数字化时代：企业需要不断适应数字化时代的变化，积极转型和创新</a:t>
            </a:r>
            <a:endParaRPr altLang="en-US" lang="zh-CN"/>
          </a:p>
          <a:p>
            <a:pPr lvl="1"/>
            <a:r>
              <a:rPr altLang="en-US" lang="zh-CN"/>
              <a:t>- 聚焦核心业务：企业需要明确自己的核心业务，通过数字化手段提升核心业务的竞争力</a:t>
            </a:r>
            <a:endParaRPr altLang="en-US" lang="zh-CN"/>
          </a:p>
          <a:p>
            <a:pPr lvl="1"/>
            <a:r>
              <a:rPr altLang="en-US" lang="zh-CN"/>
              <a:t>- 跨界合作：企业需要积极与其他行业的企业进行跨界合作，共同推动数字化时代的发展</a:t>
            </a:r>
            <a:endParaRPr altLang="en-US" lang="zh-CN"/>
          </a:p>
          <a:p>
            <a:pPr lvl="1"/>
            <a:r>
              <a:rPr altLang="en-US" lang="zh-CN"/>
              <a:t>- 培养数字化人才：企业需要重视数字化人才的培养和引进，为数字化战略提供有力的人才保障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成功案例分析和经验分享</a:t>
            </a:r>
            <a:endParaRPr altLang="en-US" lang="zh-CN"/>
          </a:p>
        </p:txBody>
      </p:sp>
      <p:sp>
        <p:nvSpPr>
          <p:cNvPr id="1050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案例一：某互联网公司的数字化转型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案例三：某零售业的数字化营销策略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经验分享：如何制定和实施有效的数字化战略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案例二：某传统制造业的数字化升级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对其他企业的启示和建议</a:t>
            </a:r>
            <a:endParaRPr altLang="en-US" lang="zh-CN"/>
          </a:p>
        </p:txBody>
      </p:sp>
      <p:sp>
        <p:nvSpPr>
          <p:cNvPr id="10505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数字化转型是必然趋势，企业需要积极应对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数字化战略需要与企业的实际情况相结合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数字化转型需要全员参与，形成企业文化的共识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数字化转型需要持续投入，不断优化和改进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未来数字化战略的发展趋势和展望</a:t>
            </a:r>
            <a:endParaRPr altLang="en-US" dirty="0" lang="zh-CN"/>
          </a:p>
        </p:txBody>
      </p:sp>
      <p:sp>
        <p:nvSpPr>
          <p:cNvPr id="1050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人工智能、大数据等技术的融合应用</a:t>
            </a:r>
            <a:endParaRPr altLang="en-US" lang="zh-CN"/>
          </a:p>
        </p:txBody>
      </p:sp>
      <p:sp>
        <p:nvSpPr>
          <p:cNvPr id="10506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云计算技术：通过云计算平台，实现数据存储、处理和分析的集中化，提高数据处理效率和安全性。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物联网技术：通过物联网设备连接和数据采集，实现企业生产过程的智能化和自动化，提高生产效率和产品质量。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人工智能技术：通过机器学习和深度学习等技术，实现自动化决策和预测，提高企业运营效率和准确性。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大数据技术：通过数据挖掘和分析，发现潜在的市场机会和客户需求，为企业提供更加精准的营销和服务。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数字化与实体经济的深度融合</a:t>
            </a:r>
            <a:endParaRPr altLang="en-US" lang="zh-CN"/>
          </a:p>
        </p:txBody>
      </p:sp>
      <p:sp>
        <p:nvSpPr>
          <p:cNvPr id="10507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数字化技术对实体经济的影响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数字化与实体经济融合的案例分析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数字化与实体经济融合的挑战与机遇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未来数字化与实体经济融合的发展趋势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数字化战略在未来的发展趋势和展望</a:t>
            </a:r>
            <a:endParaRPr altLang="en-US" lang="zh-CN"/>
          </a:p>
        </p:txBody>
      </p:sp>
      <p:sp>
        <p:nvSpPr>
          <p:cNvPr id="10507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数字化战略是企业未来发展的必然趋势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数字化战略将为企业带来更多的商业机会和竞争优势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未来数字化战略将更加注重数据驱动和智能化发展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数字化战略将推动企业实现全面数字化转型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3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2023-12-19T23:56:06Z</dcterms:created>
  <dcterms:modified xsi:type="dcterms:W3CDTF">2023-12-19T23:56:06Z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d3b9a4c2da894a3b90caa3daab91ef26_21</vt:lpwstr>
  </property>
</Properties>
</file>