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403" r:id="rId1"/>
    <p:sldMasterId id="2147487440" r:id="rId2"/>
  </p:sldMasterIdLst>
  <p:notesMasterIdLst>
    <p:notesMasterId r:id="rId3"/>
  </p:notesMasterIdLst>
  <p:sldIdLst>
    <p:sldId id="1884" r:id="rId4"/>
    <p:sldId id="1887" r:id="rId5"/>
    <p:sldId id="1890" r:id="rId6"/>
    <p:sldId id="1893" r:id="rId7"/>
    <p:sldId id="1896" r:id="rId8"/>
    <p:sldId id="1899" r:id="rId9"/>
    <p:sldId id="1902" r:id="rId10"/>
    <p:sldId id="1905" r:id="rId11"/>
    <p:sldId id="1908" r:id="rId12"/>
    <p:sldId id="1911" r:id="rId13"/>
    <p:sldId id="1914" r:id="rId14"/>
    <p:sldId id="1917" r:id="rId15"/>
    <p:sldId id="1920" r:id="rId16"/>
    <p:sldId id="1923" r:id="rId17"/>
    <p:sldId id="1926" r:id="rId18"/>
    <p:sldId id="1929" r:id="rId19"/>
    <p:sldId id="1932" r:id="rId20"/>
    <p:sldId id="1935" r:id="rId21"/>
    <p:sldId id="1938" r:id="rId22"/>
    <p:sldId id="1941" r:id="rId23"/>
    <p:sldId id="1944" r:id="rId24"/>
    <p:sldId id="1947" r:id="rId25"/>
    <p:sldId id="1950" r:id="rId26"/>
    <p:sldId id="1953" r:id="rId27"/>
    <p:sldId id="1956" r:id="rId28"/>
    <p:sldId id="1959" r:id="rId29"/>
    <p:sldId id="196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04" r:id="rId1"/>
    <p:sldLayoutId id="2147487405" r:id="rId2"/>
    <p:sldLayoutId id="2147487406" r:id="rId3"/>
    <p:sldLayoutId id="2147487407" r:id="rId4"/>
    <p:sldLayoutId id="2147487408" r:id="rId5"/>
    <p:sldLayoutId id="2147487409" r:id="rId6"/>
    <p:sldLayoutId id="2147487410" r:id="rId7"/>
    <p:sldLayoutId id="2147487411" r:id="rId8"/>
    <p:sldLayoutId id="2147487412" r:id="rId9"/>
    <p:sldLayoutId id="2147487413" r:id="rId10"/>
    <p:sldLayoutId id="21474874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441" r:id="rId1"/>
    <p:sldLayoutId id="2147487442" r:id="rId2"/>
    <p:sldLayoutId id="2147487443" r:id="rId3"/>
    <p:sldLayoutId id="2147487444" r:id="rId4"/>
    <p:sldLayoutId id="2147487445" r:id="rId5"/>
    <p:sldLayoutId id="2147487446" r:id="rId6"/>
    <p:sldLayoutId id="2147487447" r:id="rId7"/>
    <p:sldLayoutId id="2147487448" r:id="rId8"/>
    <p:sldLayoutId id="2147487449" r:id="rId9"/>
    <p:sldLayoutId id="2147487450" r:id="rId10"/>
    <p:sldLayoutId id="21474874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tags" Target="../tags/tag367.xml"/><Relationship Id="rId22" Type="http://schemas.openxmlformats.org/officeDocument/2006/relationships/tags" Target="../tags/tag368.xml"/><Relationship Id="rId23" Type="http://schemas.openxmlformats.org/officeDocument/2006/relationships/tags" Target="../tags/tag369.xml"/><Relationship Id="rId24" Type="http://schemas.openxmlformats.org/officeDocument/2006/relationships/tags" Target="../tags/tag370.xml"/><Relationship Id="rId25" Type="http://schemas.openxmlformats.org/officeDocument/2006/relationships/tags" Target="../tags/tag371.xml"/><Relationship Id="rId26" Type="http://schemas.openxmlformats.org/officeDocument/2006/relationships/tags" Target="../tags/tag372.xml"/><Relationship Id="rId27" Type="http://schemas.openxmlformats.org/officeDocument/2006/relationships/tags" Target="../tags/tag373.xml"/><Relationship Id="rId28" Type="http://schemas.openxmlformats.org/officeDocument/2006/relationships/tags" Target="../tags/tag374.xml"/><Relationship Id="rId29" Type="http://schemas.openxmlformats.org/officeDocument/2006/relationships/tags" Target="../tags/tag375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推进小学生信息技术教育的有效途径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5714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提高小学生信息技术教育的重视程度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优化信息技术教育课程设置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加强信息技术教育师资队伍建设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完善信息技术教育设施建设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开展丰富多彩的信息技术教育活动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建立科学的信息技术教育评价体系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提高小学生信息技术教育的重视程度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明确信息技术教育的重要性</a:t>
            </a:r>
            <a:endParaRPr altLang="en-US" lang="zh-CN"/>
          </a:p>
        </p:txBody>
      </p:sp>
      <p:sp>
        <p:nvSpPr>
          <p:cNvPr id="10490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适应未来社会发展的需要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培养创新精神和实践能力的有效途径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促进小学生全面发展的关键因素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提高小学生综合素质的必要手段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强化学校和家庭对信息技术教育的认识</a:t>
            </a:r>
            <a:endParaRPr altLang="en-US" lang="zh-CN"/>
          </a:p>
        </p:txBody>
      </p:sp>
      <p:sp>
        <p:nvSpPr>
          <p:cNvPr id="10491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家庭应积极配合学校，关注孩子在信息技术教育方面的学习情况，鼓励孩子积极参与相关活动。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学校应加强对信息技术教育的宣传和推广，提高师生对信息技术教育的重视程度。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学校和家庭应共同认识到信息技术教育的重要性，为孩子提供良好的学习环境和资源。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社会各界应加强对信息技术教育的宣传和推广，提高全社会对信息技术教育的认识和支持。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提高信息技术教育在学校教育中的地位</a:t>
            </a:r>
            <a:endParaRPr altLang="en-US" lang="zh-CN"/>
          </a:p>
        </p:txBody>
      </p:sp>
      <p:sp>
        <p:nvSpPr>
          <p:cNvPr id="10491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强调信息技术教育的重要性，将其纳入学校核心课程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提高信息技术教师的地位和待遇，吸引优秀教师从事信息技术教育工作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增加信息技术教育的投入，提高硬件和软件设施水平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定期开展信息技术教育宣传活动，提高家长和社会的认识和重视程度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优化信息技术教育课程设置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制定科学合理的教学计划</a:t>
            </a:r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确定教学目标：明确学生应掌握的信息技术知识和技能，以及对学生的能力要求。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安排教学内容：根据教学目标和学生实际情况，选择适合的教学内容，并按照难易程度进行合理安排。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设计教学活动：通过多种形式的教学活动，激发学生的学习兴趣和主动性，促进学生的实践操作和思考。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制定评价标准：对学生的信息技术学习进行评价，包括知识技能、学习态度、实践操作等方面，以全面了解学生的学习情况。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丰富课程内容，注重实践操作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增加编程、算法等课程内容，培养学生逻辑思维和创新能力。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引入创客、机器人等新兴技术，激发学生兴趣和探索欲望。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强化实践操作环节，提高学生动手能力和解决实际问题的能力。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结合生活实际，设计有趣、实用的课程内容，引导学生学以致用。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创新教学方式，提高学生学习兴趣</a:t>
            </a:r>
            <a:endParaRPr altLang="en-US" lang="zh-CN"/>
          </a:p>
        </p:txBody>
      </p:sp>
      <p:sp>
        <p:nvSpPr>
          <p:cNvPr id="10494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利用游戏化教学，让学生在轻松愉快的氛围中学习信息技术知识。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引入创客教育理念，鼓励学生动手实践，培养创新思维和解决问题的能力。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利用在线教育资源，开展翻转课堂等新型教学模式，让学生自主学习，提高学习效果。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结合实际生活场景，设计有趣的教学案例，让学生感受到信息技术在现实生活中的应用价值。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3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加强信息技术教育师资队伍建设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提高教师信息技术水平</a:t>
            </a:r>
            <a:endParaRPr altLang="en-US" lang="zh-CN"/>
          </a:p>
        </p:txBody>
      </p:sp>
      <p:sp>
        <p:nvSpPr>
          <p:cNvPr id="10496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定期开展信息技术培训，提升教师的信息技术应用能力。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鼓励教师参加信息技术竞赛，提高教师的信息技术水平。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建立信息技术教师交流平台，促进教师之间的经验分享和技术交流。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加强对教师的考核评价，将信息技术水平纳入教师考核体系。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加强教师培训，提高教学能力</a:t>
            </a:r>
            <a:endParaRPr altLang="en-US" lang="zh-CN"/>
          </a:p>
        </p:txBody>
      </p:sp>
      <p:sp>
        <p:nvSpPr>
          <p:cNvPr id="10496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定期开展信息技术教育培训，提高教师的专业素养和教学水平。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鼓励教师参加学术交流活动，分享教学经验和教学方法，促进教师之间的合作与共同进步。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建立完善的教师评价体系，对教师的教学成果进行科学评估和反馈，激励教师不断提高教学水平。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加强与高校、企业合作，引进优质教育资源，提高教师的实践能力和创新能力。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建立教师激励机制，激发教学热情</a:t>
            </a:r>
            <a:endParaRPr altLang="en-US" lang="zh-CN"/>
          </a:p>
        </p:txBody>
      </p:sp>
      <p:sp>
        <p:nvSpPr>
          <p:cNvPr id="10497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建立教师评价体系，对教师的教学质量进行科学评估和反馈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设立优秀教师奖励制度，表彰在教学、科研方面取得突出成绩的教师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加大对教师的培训力度，提高教师的专业素养和教学能力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鼓励教师参与学术交流活动，拓宽教师的学术视野和教学思路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完善信息技术教育设施建设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加大投入，提高学校信息技术设施配置水平</a:t>
            </a:r>
            <a:endParaRPr altLang="en-US" lang="zh-CN"/>
          </a:p>
        </p:txBody>
      </p:sp>
      <p:sp>
        <p:nvSpPr>
          <p:cNvPr id="10499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增加资金投入，购买先进的信息技术设施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提高学校信息技术设施的配置水平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定期更新和维护信息技术设施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建立完善的信息技术设施管理制度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建立信息技术教育资源共享平台</a:t>
            </a:r>
            <a:endParaRPr altLang="en-US" lang="zh-CN"/>
          </a:p>
        </p:txBody>
      </p:sp>
      <p:sp>
        <p:nvSpPr>
          <p:cNvPr id="10500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整合优质教育资源，提高资源利用效率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降低教育成本，实现教育公平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方便学生自主学习，满足个性化需求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促进教师之间的交流与合作，提升教学质量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加强信息技术教育设施的维护和管理</a:t>
            </a:r>
            <a:endParaRPr altLang="en-US" lang="zh-CN"/>
          </a:p>
        </p:txBody>
      </p:sp>
      <p:sp>
        <p:nvSpPr>
          <p:cNvPr id="10500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建立设备管理档案，记录使用情况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加强与供应商的合作，确保配件供应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定期检查设备，确保正常运行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及时维修损坏设施，提高使用效率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7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开展丰富多彩的信息技术教育活动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组织信息技术竞赛和活动</a:t>
            </a:r>
            <a:endParaRPr altLang="en-US" lang="zh-CN"/>
          </a:p>
        </p:txBody>
      </p:sp>
      <p:sp>
        <p:nvSpPr>
          <p:cNvPr id="105024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促进学校信息技术教育的普及和提高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5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增强学生信息素养和应用能力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培养学生团队协作和创新能力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激发学生学习兴趣，提高学习动力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开展课外拓展，丰富学生课余生活</a:t>
            </a:r>
            <a:endParaRPr altLang="en-US" lang="zh-CN"/>
          </a:p>
        </p:txBody>
      </p:sp>
      <p:sp>
        <p:nvSpPr>
          <p:cNvPr id="10503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组织编程竞赛，激发学生学习兴趣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开设机器人课程，培养学生动手能力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开展数字艺术创作活动，拓展学生想象力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组织参观科技馆，增强学生科技意识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利用社会资源，拓宽学生信息技术视野</a:t>
            </a:r>
            <a:endParaRPr altLang="en-US" lang="zh-CN"/>
          </a:p>
        </p:txBody>
      </p:sp>
      <p:sp>
        <p:nvSpPr>
          <p:cNvPr id="10503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利用博物馆资源：组织学生参观科技博物馆，了解科技发展历程。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引入企业资源：邀请IT企业进校园，让学生了解最新的信息技术动态。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开展社区活动：与社区合作，组织信息技术类活动，让学生参与实践。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利用网络资源：引导学生合理利用网络，获取有益的学习资料。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5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建立科学的信息技术教育评价体系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制定评价标准，完善评价机制</a:t>
            </a:r>
            <a:endParaRPr altLang="en-US" lang="zh-CN"/>
          </a:p>
        </p:txBody>
      </p:sp>
      <p:sp>
        <p:nvSpPr>
          <p:cNvPr id="10505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制定明确、可操作的评价标准，确保评价的公正性和客观性。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定期对评价标准进行更新和调整，以适应信息技术教育的发展和变化。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完善评价机制，采用多种评价方式，如考试、作品评定、自我评价等。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建立多维度的评价体系，包括知识技能、创新能力、协作能力等方面。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注重过程评价，激发学生潜能</a:t>
            </a:r>
            <a:endParaRPr altLang="en-US" lang="zh-CN"/>
          </a:p>
        </p:txBody>
      </p:sp>
      <p:sp>
        <p:nvSpPr>
          <p:cNvPr id="10506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通过多种评价方式，如作品评价、口头表达、自我评价等，全面了解学生的学习状况。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强调学生在学习过程中的表现和进步，而非仅关注最终成绩。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及时给予学生反馈和指导，帮助他们发现问题并改进。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鼓励学生发挥自己的特长和创造力，激发他们的学习潜能。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建立学生信息技术档案，记录成长轨迹</a:t>
            </a:r>
            <a:endParaRPr altLang="en-US" lang="zh-CN"/>
          </a:p>
        </p:txBody>
      </p:sp>
      <p:sp>
        <p:nvSpPr>
          <p:cNvPr id="10506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作用：激励学生学习信息技术，提高学习效果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实施方式：学校组织，教师负责具体实施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目的：全面了解学生的信息技术学习情况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内容：记录学生的信息技术学习历程、作品和成绩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7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8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2024-01-05T06:08:21Z</dcterms:created>
  <dcterms:modified xsi:type="dcterms:W3CDTF">2024-01-05T06:08:21Z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1df5f825668e4ab5bc134943aa64990f_21</vt:lpwstr>
  </property>
</Properties>
</file>