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826" r:id="rId1"/>
    <p:sldMasterId id="2147491863" r:id="rId2"/>
  </p:sldMasterIdLst>
  <p:notesMasterIdLst>
    <p:notesMasterId r:id="rId3"/>
  </p:notesMasterIdLst>
  <p:sldIdLst>
    <p:sldId id="3890" r:id="rId4"/>
    <p:sldId id="3893" r:id="rId5"/>
    <p:sldId id="3896" r:id="rId6"/>
    <p:sldId id="3899" r:id="rId7"/>
    <p:sldId id="3902" r:id="rId8"/>
    <p:sldId id="3905" r:id="rId9"/>
    <p:sldId id="3908" r:id="rId10"/>
    <p:sldId id="3911" r:id="rId11"/>
    <p:sldId id="3914" r:id="rId12"/>
    <p:sldId id="3917" r:id="rId13"/>
    <p:sldId id="3920" r:id="rId14"/>
    <p:sldId id="3923" r:id="rId15"/>
    <p:sldId id="3926" r:id="rId16"/>
    <p:sldId id="3929" r:id="rId17"/>
    <p:sldId id="3932" r:id="rId18"/>
    <p:sldId id="3935" r:id="rId19"/>
    <p:sldId id="3938" r:id="rId20"/>
    <p:sldId id="3941" r:id="rId21"/>
    <p:sldId id="3944" r:id="rId22"/>
    <p:sldId id="3947" r:id="rId23"/>
    <p:sldId id="3951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827" r:id="rId1"/>
    <p:sldLayoutId id="2147491828" r:id="rId2"/>
    <p:sldLayoutId id="2147491829" r:id="rId3"/>
    <p:sldLayoutId id="2147491830" r:id="rId4"/>
    <p:sldLayoutId id="2147491831" r:id="rId5"/>
    <p:sldLayoutId id="2147491832" r:id="rId6"/>
    <p:sldLayoutId id="2147491833" r:id="rId7"/>
    <p:sldLayoutId id="2147491834" r:id="rId8"/>
    <p:sldLayoutId id="2147491835" r:id="rId9"/>
    <p:sldLayoutId id="2147491836" r:id="rId10"/>
    <p:sldLayoutId id="214749183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864" r:id="rId1"/>
    <p:sldLayoutId id="2147491865" r:id="rId2"/>
    <p:sldLayoutId id="2147491866" r:id="rId3"/>
    <p:sldLayoutId id="2147491867" r:id="rId4"/>
    <p:sldLayoutId id="2147491868" r:id="rId5"/>
    <p:sldLayoutId id="2147491869" r:id="rId6"/>
    <p:sldLayoutId id="2147491870" r:id="rId7"/>
    <p:sldLayoutId id="2147491871" r:id="rId8"/>
    <p:sldLayoutId id="2147491872" r:id="rId9"/>
    <p:sldLayoutId id="2147491873" r:id="rId10"/>
    <p:sldLayoutId id="214749187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tags" Target="../tags/tag215.xml"/><Relationship Id="rId22" Type="http://schemas.openxmlformats.org/officeDocument/2006/relationships/tags" Target="../tags/tag216.xml"/><Relationship Id="rId23" Type="http://schemas.openxmlformats.org/officeDocument/2006/relationships/tags" Target="../tags/tag217.xml"/><Relationship Id="rId24" Type="http://schemas.openxmlformats.org/officeDocument/2006/relationships/tags" Target="../tags/tag218.xml"/><Relationship Id="rId25" Type="http://schemas.openxmlformats.org/officeDocument/2006/relationships/tags" Target="../tags/tag219.xml"/><Relationship Id="rId26" Type="http://schemas.openxmlformats.org/officeDocument/2006/relationships/tags" Target="../tags/tag220.xml"/><Relationship Id="rId27" Type="http://schemas.openxmlformats.org/officeDocument/2006/relationships/tags" Target="../tags/tag221.xml"/><Relationship Id="rId28" Type="http://schemas.openxmlformats.org/officeDocument/2006/relationships/tags" Target="../tags/tag222.xml"/><Relationship Id="rId29" Type="http://schemas.openxmlformats.org/officeDocument/2006/relationships/tags" Target="../tags/tag223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0000"/>
          </a:bodyPr>
          <a:p>
            <a:r>
              <a:rPr altLang="en-US" dirty="0" lang="zh-CN"/>
              <a:t>综合素质评价与2024年初中教育的评价体系改革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综合素质评价的背景和意义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综合素质评价的内容和标准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2024年初中教育评价体系改革的方向和目标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综合素质评价与初中教育评价体系改革的关联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实施综合素质评价的挑战和应对策略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综合素质评价与初中教育评价体系改革的未来展望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综合素质评价的背景和意义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综合素质评价的提出背景</a:t>
            </a:r>
            <a:endParaRPr altLang="en-US" lang="zh-CN"/>
          </a:p>
        </p:txBody>
      </p:sp>
      <p:sp>
        <p:nvSpPr>
          <p:cNvPr id="104894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5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政策推动：教育部门提出综合素质评价的政策要求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改革需要：传统评价体系存在局限性，需要新的评价方式来全面评价学生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实践探索：各地开展综合素质评价的试点工作，取得一定成效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社会需求：社会对人才综合素质的要求越来越高，需要加强对学生全面发展的关注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综合素质评价的意义和目的</a:t>
            </a:r>
            <a:endParaRPr altLang="en-US" lang="zh-CN"/>
          </a:p>
        </p:txBody>
      </p:sp>
      <p:sp>
        <p:nvSpPr>
          <p:cNvPr id="1049004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06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6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08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促进学生全面发展：综合素质评价关注学生的知识、技能、情感、态度等多个方面，有助于学生全面认识自己，发现自己的优势和不足，激发自我发展的动力。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10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12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14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16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提高教育质量：综合素质评价强调学生的实际表现和能力发展，引导学校和教师关注学生的实际需求，改进教学方法和手段，提高教育质量。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18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20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22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24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促进教育公平：综合素质评价关注学生的个体差异和多样性，避免单一的分数评价导致的片面性和不公平性，使每个学生都能得到公正的评价和机会。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2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28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30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32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培养社会责任感：综合素质评价强调学生的社会参与和社会责任感，引导学生关注社会问题和社会发展，培养学生的社会责任感和公民意识。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34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综合素质评价的内容和标准</a:t>
            </a:r>
            <a:endParaRPr altLang="en-US" dirty="0" lang="zh-CN"/>
          </a:p>
        </p:txBody>
      </p:sp>
      <p:sp>
        <p:nvSpPr>
          <p:cNvPr id="1049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综合素质评价的主要内容</a:t>
            </a:r>
            <a:endParaRPr altLang="en-US" lang="zh-CN"/>
          </a:p>
        </p:txBody>
      </p:sp>
      <p:sp>
        <p:nvSpPr>
          <p:cNvPr id="104911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学术能力：包括学科知识和学习能力的评价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创新能力和实践技能：包括创新思维、实践操作和解决问题能力的评价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艺术素养：包括艺术欣赏、创作和表演能力的评价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社交能力：包括团队合作、沟通交流、领导力等方面的评价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体育素质：包括身体健康、体育技能和参与度的评价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综合素质评价的标准和等级划分</a:t>
            </a:r>
            <a:endParaRPr altLang="en-US" lang="zh-CN"/>
          </a:p>
        </p:txBody>
      </p:sp>
      <p:sp>
        <p:nvSpPr>
          <p:cNvPr id="1049198" name="矩形 19"/>
          <p:cNvSpPr/>
          <p:nvPr>
            <p:custDataLst>
              <p:tags r:id="rId1"/>
            </p:custDataLst>
          </p:nvPr>
        </p:nvSpPr>
        <p:spPr>
          <a:xfrm>
            <a:off x="2541813" y="3775762"/>
            <a:ext cx="7108375" cy="2401838"/>
          </a:xfrm>
          <a:prstGeom prst="rect"/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46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标题"/>
          <p:cNvSpPr txBox="1"/>
          <p:nvPr>
            <p:custDataLst>
              <p:tags r:id="rId2"/>
            </p:custDataLst>
          </p:nvPr>
        </p:nvSpPr>
        <p:spPr>
          <a:xfrm>
            <a:off x="3118940" y="1364400"/>
            <a:ext cx="6035071" cy="6047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02" name="正文"/>
          <p:cNvSpPr txBox="1"/>
          <p:nvPr>
            <p:custDataLst>
              <p:tags r:id="rId3"/>
            </p:custDataLst>
          </p:nvPr>
        </p:nvSpPr>
        <p:spPr>
          <a:xfrm>
            <a:off x="3119892" y="2075809"/>
            <a:ext cx="6034119" cy="1245680"/>
          </a:xfrm>
          <a:prstGeom prst="rect"/>
          <a:noFill/>
        </p:spPr>
        <p:txBody>
          <a:bodyPr anchor="t" anchorCtr="0" bIns="36195" lIns="0" rIns="0" rtlCol="0" tIns="0" wrap="square">
            <a:normAutofit/>
          </a:bodyPr>
          <a:p>
            <a:pPr algn="l" fontAlgn="auto">
              <a:lnSpc>
                <a:spcPct val="130000"/>
              </a:lnSpc>
              <a:buClr>
                <a:srgbClr val="376FFF"/>
              </a:buClr>
              <a:buSzPct val="80000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综合素质评价标准：包括品德、学业、体育、艺术、劳动等多方面，具体指标根据不同地区和学校而有所不同。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标题"/>
          <p:cNvSpPr txBox="1"/>
          <p:nvPr>
            <p:custDataLst>
              <p:tags r:id="rId4"/>
            </p:custDataLst>
          </p:nvPr>
        </p:nvSpPr>
        <p:spPr>
          <a:xfrm>
            <a:off x="3118940" y="4032897"/>
            <a:ext cx="6035071" cy="6047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06" name="正文"/>
          <p:cNvSpPr txBox="1"/>
          <p:nvPr>
            <p:custDataLst>
              <p:tags r:id="rId5"/>
            </p:custDataLst>
          </p:nvPr>
        </p:nvSpPr>
        <p:spPr>
          <a:xfrm>
            <a:off x="3119892" y="4744306"/>
            <a:ext cx="6034119" cy="1245680"/>
          </a:xfrm>
          <a:prstGeom prst="rect"/>
          <a:noFill/>
        </p:spPr>
        <p:txBody>
          <a:bodyPr anchor="t" anchorCtr="0" bIns="36195" lIns="0" rIns="0" rtlCol="0" tIns="0" wrap="square">
            <a:normAutofit/>
          </a:bodyPr>
          <a:p>
            <a:pPr algn="l" fontAlgn="auto">
              <a:lnSpc>
                <a:spcPct val="130000"/>
              </a:lnSpc>
              <a:buClr>
                <a:srgbClr val="376FFF"/>
              </a:buClr>
              <a:buSzPct val="80000"/>
            </a:pPr>
            <a:r>
              <a:rPr altLang="en-US" dirty="0" sz="1200" lang="zh-CN" spc="150">
                <a:solidFill>
                  <a:schemeClr val="bg1"/>
                </a:solidFill>
                <a:latin typeface="+mn-ea"/>
                <a:sym typeface="+mn-ea"/>
              </a:rPr>
              <a:t>等级划分：通常分为A、B、C、D四个等级，具体划分标准根据不同地区和学校而有所不同。综合素质评价的结果将作为学生升学、评优的重要参考依据。</a:t>
            </a:r>
            <a:endParaRPr altLang="en-US" dirty="0" sz="12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2024年初中教育评价体系改革的方向和目标</a:t>
            </a:r>
            <a:endParaRPr altLang="en-US" dirty="0" lang="zh-CN"/>
          </a:p>
        </p:txBody>
      </p:sp>
      <p:sp>
        <p:nvSpPr>
          <p:cNvPr id="10492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改革的方向和重点领域</a:t>
            </a:r>
            <a:endParaRPr altLang="en-US" lang="zh-CN"/>
          </a:p>
        </p:txBody>
      </p:sp>
      <p:sp>
        <p:nvSpPr>
          <p:cNvPr id="10492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强调综合素质评价：注重学生的全面发展，而非单一的学术成绩。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重视评价结果反馈：将评价结果及时反馈给学生和家长，促进改进和提高。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多元化评价方式：采用多种评价方式，如自我评价、同伴评价等。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增加过程性评价：关注学生的学习过程，而非仅仅关注结果。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改革的目标和预期成果</a:t>
            </a:r>
            <a:endParaRPr altLang="en-US" lang="zh-CN"/>
          </a:p>
        </p:txBody>
      </p:sp>
      <p:sp>
        <p:nvSpPr>
          <p:cNvPr id="10493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提高学生综合素质：评价体系将更加注重学生的综合素质，包括品德、知识、技能等方面的全面发展。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促进教育公平：改革将致力于缩小城乡、区域和校际之间的教育差距，实现教育资源的均衡配置。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提升教育质量：通过科学合理的评价体系，提高初中教育的整体质量，培养更多具备创新精神和实践能力的人才。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增强学生社会责任感：评价体系将注重培养学生的社会责任感和公民意识，引导学生关注社会问题并积极参与社会公益事业。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综合素质评价与初中教育评价体系改革的关联</a:t>
            </a:r>
            <a:endParaRPr altLang="en-US" dirty="0" lang="zh-CN"/>
          </a:p>
        </p:txBody>
      </p:sp>
      <p:sp>
        <p:nvSpPr>
          <p:cNvPr id="10494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500"/>
          </a:bodyPr>
          <a:p>
            <a:r>
              <a:rPr altLang="en-US" lang="zh-CN"/>
              <a:t>综合素质评价在初中教育评价体系中的地位和作用</a:t>
            </a:r>
            <a:endParaRPr altLang="en-US" lang="zh-CN"/>
          </a:p>
        </p:txBody>
      </p:sp>
      <p:sp>
        <p:nvSpPr>
          <p:cNvPr id="10494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综合素质评价与初中教育评价体系改革密切相关，是推动教育改革的重要手段之一。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综合素质评价是初中教育评价体系的重要组成部分，旨在全面评价学生的知识、技能、情感、态度等方面。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通过综合素质评价，可以更全面地了解学生的发展状况，为教育决策提供科学依据，促进教育质量的提高。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综合素质评价在初中教育评价体系中发挥着激励、引导和调节的作用，有助于培养学生的综合素质和社会责任感。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综合素质评价如何促进初中教育评价体系改革</a:t>
            </a:r>
            <a:endParaRPr altLang="en-US" lang="zh-CN"/>
          </a:p>
        </p:txBody>
      </p:sp>
      <p:sp>
        <p:nvSpPr>
          <p:cNvPr id="104952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综合素质评价作为改革的重要内容，能够全面反映学生的综合素质，为改革提供有力依据。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综合素质评价的实施能够推动学校转变教育观念，注重学生全面发展，提高教育质量。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综合素质评价能够促进教育公平，缩小城乡、区域和校际差距，提高整体教育水平。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综合素质评价能够为教育行政部门提供决策依据，优化资源配置，完善政策措施，促进初中教育评价体系改革。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实施综合素质评价的挑战和应对策略</a:t>
            </a:r>
            <a:endParaRPr altLang="en-US" dirty="0" lang="zh-CN"/>
          </a:p>
        </p:txBody>
      </p:sp>
      <p:sp>
        <p:nvSpPr>
          <p:cNvPr id="10495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实施过程中可能遇到的困难和挑战</a:t>
            </a:r>
            <a:endParaRPr altLang="en-US" lang="zh-CN"/>
          </a:p>
        </p:txBody>
      </p:sp>
      <p:sp>
        <p:nvSpPr>
          <p:cNvPr id="10496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评价标准制定：如何制定科学、公正、可操作的评价标准，是实施综合素质评价面临的重要挑战。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评价主体确定：如何确定评价主体，以及如何保证评价主体的专业性和公正性，是实施综合素质评价需要解决的问题。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评价过程管理：如何保证评价过程的规范性和公正性，防止评价过程中的主观因素和人为干扰，是实施综合素质评价面临的难题。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评价结果应用：如何合理、有效地应用综合素质评价结果，发挥其在教育改革中的作用，也是实施综合素质评价需要关注的问题。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应对策略和建议措施</a:t>
            </a:r>
            <a:endParaRPr altLang="en-US" lang="zh-CN"/>
          </a:p>
        </p:txBody>
      </p:sp>
      <p:sp>
        <p:nvSpPr>
          <p:cNvPr id="10496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建立学生自评、互评机制，引导学生自我反思和互相学习。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完善数据监测和反馈机制，及时发现问题并采取措施改进。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建立完善的综合素质评价体系，确保评价的客观性和公正性。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加强教师培训，提高教师评价学生的能力。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综合素质评价与初中教育评价体系改革的未来展望</a:t>
            </a:r>
            <a:endParaRPr altLang="en-US" dirty="0" lang="zh-CN"/>
          </a:p>
        </p:txBody>
      </p:sp>
      <p:sp>
        <p:nvSpPr>
          <p:cNvPr id="10497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未来初中教育评价体系的发展趋势和方向</a:t>
            </a:r>
            <a:endParaRPr altLang="en-US" lang="zh-CN"/>
          </a:p>
        </p:txBody>
      </p:sp>
      <p:sp>
        <p:nvSpPr>
          <p:cNvPr id="10497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评价体系更加多元化，尊重学生的个性差异。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借助科技手段，实现评价的智能化和个性化。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综合素质评价成为主导，注重学生的全面发展。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以能力为导向，强调学生的实际应用能力。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综合素质评价在未来的发展和完善</a:t>
            </a:r>
            <a:endParaRPr altLang="en-US" lang="zh-CN"/>
          </a:p>
        </p:txBody>
      </p:sp>
      <p:sp>
        <p:nvSpPr>
          <p:cNvPr id="10498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技术创新：借助大数据、人工智能等技术手段，提高综合素质评价的准确性和客观性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政策支持：政府将出台更多政策，支持综合素质评价的实施和推广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多元化评价：除了学术成绩，将更加注重学生的综合素质、特长和兴趣等方面的评价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国际交流与合作：加强与国际教育界的交流与合作，借鉴国际先进经验，推动综合素质评价的完善和发展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8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4988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89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5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54_1*l_h_i*1_2_1"/>
  <p:tag name="KSO_WM_TEMPLATE_CATEGORY" val="diagram"/>
  <p:tag name="KSO_WM_TEMPLATE_INDEX" val="20231254"/>
  <p:tag name="KSO_WM_UNIT_LAYERLEVEL" val="1_1_1"/>
  <p:tag name="KSO_WM_TAG_VERSION" val="3.0"/>
  <p:tag name="KSO_WM_BEAUTIFY_FLAG" val="#wm#"/>
  <p:tag name="KSO_WM_UNIT_FILL_FORE_SCHEMECOLOR_INDEX" val="5"/>
  <p:tag name="KSO_WM_DIAGRAM_MAX_ITEMCNT" val="5"/>
  <p:tag name="KSO_WM_DIAGRAM_MIN_ITEMCNT" val="2"/>
  <p:tag name="KSO_WM_DIAGRAM_VIRTUALLY_FRAME" val="{&quot;height&quot;:397.5,&quot;width&quot;:373.20001220703125}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,&quot;colorType&quot;:1,&quot;foreColorIndex&quot;:5,&quot;pos&quot;:0.4600000083446502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54_1*l_h_a*1_1_1"/>
  <p:tag name="KSO_WM_TEMPLATE_CATEGORY" val="diagram"/>
  <p:tag name="KSO_WM_TEMPLATE_INDEX" val="20231254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UNIT_VALUE" val="17"/>
  <p:tag name="KSO_WM_DIAGRAM_MAX_ITEMCNT" val="5"/>
  <p:tag name="KSO_WM_DIAGRAM_MIN_ITEMCNT" val="2"/>
  <p:tag name="KSO_WM_DIAGRAM_VIRTUALLY_FRAME" val="{&quot;height&quot;:397.5,&quot;width&quot;:373.2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4_1*l_h_f*1_1_1"/>
  <p:tag name="KSO_WM_TEMPLATE_CATEGORY" val="diagram"/>
  <p:tag name="KSO_WM_TEMPLATE_INDEX" val="20231254"/>
  <p:tag name="KSO_WM_UNIT_LAYERLEVEL" val="1_1_1"/>
  <p:tag name="KSO_WM_TAG_VERSION" val="3.0"/>
  <p:tag name="KSO_WM_BEAUTIFY_FLAG" val="#wm#"/>
  <p:tag name="KSO_WM_UNIT_PRESET_TEXT" val="单击添加文本具体内容，简明扼要地阐述您的观点根据需要可酌情增减文字。单击添加文本具体内容，简明扼要地阐述您的观点"/>
  <p:tag name="KSO_WM_UNIT_VALUE" val="78"/>
  <p:tag name="KSO_WM_DIAGRAM_MAX_ITEMCNT" val="5"/>
  <p:tag name="KSO_WM_DIAGRAM_MIN_ITEMCNT" val="2"/>
  <p:tag name="KSO_WM_DIAGRAM_VIRTUALLY_FRAME" val="{&quot;height&quot;:397.5,&quot;width&quot;:373.2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54_1*l_h_a*1_2_1"/>
  <p:tag name="KSO_WM_TEMPLATE_CATEGORY" val="diagram"/>
  <p:tag name="KSO_WM_TEMPLATE_INDEX" val="20231254"/>
  <p:tag name="KSO_WM_UNIT_LAYERLEVEL" val="1_1_1"/>
  <p:tag name="KSO_WM_TAG_VERSION" val="3.0"/>
  <p:tag name="KSO_WM_BEAUTIFY_FLAG" val="#wm#"/>
  <p:tag name="KSO_WM_UNIT_PRESET_TEXT" val="单击添加标题"/>
  <p:tag name="KSO_WM_DIAGRAM_MAX_ITEMCNT" val="5"/>
  <p:tag name="KSO_WM_DIAGRAM_MIN_ITEMCNT" val="2"/>
  <p:tag name="KSO_WM_DIAGRAM_VIRTUALLY_FRAME" val="{&quot;height&quot;:397.5,&quot;width&quot;:373.2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4_1*l_h_f*1_2_1"/>
  <p:tag name="KSO_WM_TEMPLATE_CATEGORY" val="diagram"/>
  <p:tag name="KSO_WM_TEMPLATE_INDEX" val="20231254"/>
  <p:tag name="KSO_WM_UNIT_LAYERLEVEL" val="1_1_1"/>
  <p:tag name="KSO_WM_TAG_VERSION" val="3.0"/>
  <p:tag name="KSO_WM_BEAUTIFY_FLAG" val="#wm#"/>
  <p:tag name="KSO_WM_UNIT_PRESET_TEXT" val="单击添加文本具体内容，简明扼要地阐述您的观点根据需要可酌情增减文字。单击添加文本具体内容，简明扼要地阐述您的观点"/>
  <p:tag name="KSO_WM_DIAGRAM_MAX_ITEMCNT" val="5"/>
  <p:tag name="KSO_WM_DIAGRAM_MIN_ITEMCNT" val="2"/>
  <p:tag name="KSO_WM_DIAGRAM_VIRTUALLY_FRAME" val="{&quot;height&quot;:397.5,&quot;width&quot;:373.2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9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3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5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28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05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2023-12-31T17:20:11Z</dcterms:created>
  <dcterms:modified xsi:type="dcterms:W3CDTF">2023-12-31T17:20:11Z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e3c63d2b1f944dc181ce1d652e926914_21</vt:lpwstr>
  </property>
</Properties>
</file>