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124" r:id="rId1"/>
    <p:sldMasterId id="2147497161" r:id="rId2"/>
  </p:sldMasterIdLst>
  <p:notesMasterIdLst>
    <p:notesMasterId r:id="rId3"/>
  </p:notesMasterIdLst>
  <p:sldIdLst>
    <p:sldId id="6582" r:id="rId4"/>
    <p:sldId id="6585" r:id="rId5"/>
    <p:sldId id="6588" r:id="rId6"/>
    <p:sldId id="6591" r:id="rId7"/>
    <p:sldId id="6594" r:id="rId8"/>
    <p:sldId id="6597" r:id="rId9"/>
    <p:sldId id="6600" r:id="rId10"/>
    <p:sldId id="6603" r:id="rId11"/>
    <p:sldId id="6606" r:id="rId12"/>
    <p:sldId id="6609" r:id="rId13"/>
    <p:sldId id="6612" r:id="rId14"/>
    <p:sldId id="6615" r:id="rId15"/>
    <p:sldId id="6618" r:id="rId16"/>
    <p:sldId id="6621" r:id="rId17"/>
    <p:sldId id="6624" r:id="rId18"/>
    <p:sldId id="6627" r:id="rId19"/>
    <p:sldId id="6630" r:id="rId20"/>
    <p:sldId id="6633" r:id="rId21"/>
    <p:sldId id="6636" r:id="rId22"/>
    <p:sldId id="6639" r:id="rId23"/>
    <p:sldId id="6642" r:id="rId24"/>
    <p:sldId id="6645" r:id="rId25"/>
    <p:sldId id="6648" r:id="rId26"/>
    <p:sldId id="6651" r:id="rId27"/>
    <p:sldId id="6654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125" r:id="rId1"/>
    <p:sldLayoutId id="2147497126" r:id="rId2"/>
    <p:sldLayoutId id="2147497127" r:id="rId3"/>
    <p:sldLayoutId id="2147497128" r:id="rId4"/>
    <p:sldLayoutId id="2147497129" r:id="rId5"/>
    <p:sldLayoutId id="2147497130" r:id="rId6"/>
    <p:sldLayoutId id="2147497131" r:id="rId7"/>
    <p:sldLayoutId id="2147497132" r:id="rId8"/>
    <p:sldLayoutId id="2147497133" r:id="rId9"/>
    <p:sldLayoutId id="2147497134" r:id="rId10"/>
    <p:sldLayoutId id="214749713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162" r:id="rId1"/>
    <p:sldLayoutId id="2147497163" r:id="rId2"/>
    <p:sldLayoutId id="2147497164" r:id="rId3"/>
    <p:sldLayoutId id="2147497165" r:id="rId4"/>
    <p:sldLayoutId id="2147497166" r:id="rId5"/>
    <p:sldLayoutId id="2147497167" r:id="rId6"/>
    <p:sldLayoutId id="2147497168" r:id="rId7"/>
    <p:sldLayoutId id="2147497169" r:id="rId8"/>
    <p:sldLayoutId id="2147497170" r:id="rId9"/>
    <p:sldLayoutId id="2147497171" r:id="rId10"/>
    <p:sldLayoutId id="214749717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2024年新材料行业可持续发展研究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474970" y="1788795"/>
            <a:ext cx="1568767" cy="808790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493247" y="2160717"/>
            <a:ext cx="3803938" cy="40287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effectLst/>
                <a:latin typeface="+中文标题" charset="0"/>
                <a:ea typeface="+mj-ea"/>
              </a:rPr>
              <a:t>新材料行业概述</a:t>
            </a:r>
            <a:endParaRPr altLang="en-US" b="1" dirty="0" sz="20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3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30308" y="2623970"/>
            <a:ext cx="399705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6087137" y="2616327"/>
            <a:ext cx="1568808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6096275" y="3024918"/>
            <a:ext cx="3804037" cy="403008"/>
          </a:xfrm>
          <a:prstGeom prst="rect"/>
          <a:noFill/>
        </p:spPr>
        <p:txBody>
          <a:bodyPr anchor="b" bIns="0" lIns="0" rIns="0" rtlCol="0" tIns="0" wrap="square">
            <a:normAutofit fontScale="7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2024年新材料行业的发展现状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33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6133338" y="3488327"/>
            <a:ext cx="3997161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657613" y="3473736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657613" y="3882327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 fontScale="7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新材料行业的可持续发展研究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30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694670" y="4345736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7237818" y="4331840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7237818" y="4740431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 fontScale="7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新材料行业面临的挑战和机遇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274875" y="5203840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870136" y="5246919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870136" y="5655510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 fontScale="7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新材料行业的未来展望和趋势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1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907193" y="6118919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新材料行业概述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新材料行业的定义和分类</a:t>
            </a:r>
            <a:endParaRPr altLang="en-US" lang="zh-CN"/>
          </a:p>
        </p:txBody>
      </p:sp>
      <p:sp>
        <p:nvSpPr>
          <p:cNvPr id="1048976" name="矩形 3"/>
          <p:cNvSpPr/>
          <p:nvPr>
            <p:custDataLst>
              <p:tags r:id="rId1"/>
            </p:custDataLst>
          </p:nvPr>
        </p:nvSpPr>
        <p:spPr>
          <a:xfrm>
            <a:off x="1135729" y="2064424"/>
            <a:ext cx="10504142" cy="156120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78" name="矩形 13"/>
          <p:cNvSpPr/>
          <p:nvPr>
            <p:custDataLst>
              <p:tags r:id="rId2"/>
            </p:custDataLst>
          </p:nvPr>
        </p:nvSpPr>
        <p:spPr>
          <a:xfrm>
            <a:off x="551935" y="2064424"/>
            <a:ext cx="284869" cy="156120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4"/>
          <p:cNvSpPr txBox="1"/>
          <p:nvPr>
            <p:custDataLst>
              <p:tags r:id="rId3"/>
            </p:custDataLst>
          </p:nvPr>
        </p:nvSpPr>
        <p:spPr>
          <a:xfrm>
            <a:off x="1437509" y="2198842"/>
            <a:ext cx="10050616" cy="129150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新材料定义：指新出现或正在发展中的、具有优异性能和特殊功能的材料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39"/>
          <p:cNvSpPr/>
          <p:nvPr>
            <p:custDataLst>
              <p:tags r:id="rId4"/>
            </p:custDataLst>
          </p:nvPr>
        </p:nvSpPr>
        <p:spPr>
          <a:xfrm>
            <a:off x="1135729" y="3917278"/>
            <a:ext cx="10504142" cy="156120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84" name="矩形 5"/>
          <p:cNvSpPr/>
          <p:nvPr>
            <p:custDataLst>
              <p:tags r:id="rId5"/>
            </p:custDataLst>
          </p:nvPr>
        </p:nvSpPr>
        <p:spPr>
          <a:xfrm>
            <a:off x="551935" y="3917278"/>
            <a:ext cx="284869" cy="156120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86" name="文本框 41"/>
          <p:cNvSpPr txBox="1"/>
          <p:nvPr>
            <p:custDataLst>
              <p:tags r:id="rId6"/>
            </p:custDataLst>
          </p:nvPr>
        </p:nvSpPr>
        <p:spPr>
          <a:xfrm>
            <a:off x="1437509" y="4052354"/>
            <a:ext cx="10050616" cy="129150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新材料分类：按应用领域可分为电子信息、新能源、生物医用、先进制造等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新材料行业的发展历程</a:t>
            </a:r>
            <a:endParaRPr altLang="en-US" lang="zh-CN"/>
          </a:p>
        </p:txBody>
      </p:sp>
      <p:sp>
        <p:nvSpPr>
          <p:cNvPr id="1049026" name="正文"/>
          <p:cNvSpPr txBox="1"/>
          <p:nvPr>
            <p:custDataLst>
              <p:tags r:id="rId1"/>
            </p:custDataLst>
          </p:nvPr>
        </p:nvSpPr>
        <p:spPr>
          <a:xfrm>
            <a:off x="565469" y="3354840"/>
            <a:ext cx="2397488" cy="1393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起步阶段：20世纪初，新材料行业开始起步，主要集中在钢铁、有色金属等领域。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028" name="标题"/>
          <p:cNvSpPr txBox="1"/>
          <p:nvPr>
            <p:custDataLst>
              <p:tags r:id="rId2"/>
            </p:custDataLst>
          </p:nvPr>
        </p:nvSpPr>
        <p:spPr>
          <a:xfrm>
            <a:off x="551935" y="2793193"/>
            <a:ext cx="2411699" cy="3978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30" name="正文"/>
          <p:cNvSpPr txBox="1"/>
          <p:nvPr>
            <p:custDataLst>
              <p:tags r:id="rId3"/>
            </p:custDataLst>
          </p:nvPr>
        </p:nvSpPr>
        <p:spPr>
          <a:xfrm>
            <a:off x="3457612" y="3354840"/>
            <a:ext cx="2397488" cy="1393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成长阶段：20世纪中叶以来，随着科技的不断进步，新材料行业逐渐发展壮大，涉及领域不断拓宽，涌现出一大批高性能材料、新型复合材料等。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032" name="标题"/>
          <p:cNvSpPr txBox="1"/>
          <p:nvPr>
            <p:custDataLst>
              <p:tags r:id="rId4"/>
            </p:custDataLst>
          </p:nvPr>
        </p:nvSpPr>
        <p:spPr>
          <a:xfrm>
            <a:off x="3444079" y="2793193"/>
            <a:ext cx="2411699" cy="3978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034" name="正文"/>
          <p:cNvSpPr txBox="1"/>
          <p:nvPr>
            <p:custDataLst>
              <p:tags r:id="rId5"/>
            </p:custDataLst>
          </p:nvPr>
        </p:nvSpPr>
        <p:spPr>
          <a:xfrm>
            <a:off x="6349756" y="3354840"/>
            <a:ext cx="2397488" cy="1393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成熟阶段：近年来，随着环保意识的提高和新能源等领域的快速发展，新材料行业逐渐进入成熟阶段，产品种类更加丰富，应用领域更加广泛。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036" name="标题"/>
          <p:cNvSpPr txBox="1"/>
          <p:nvPr>
            <p:custDataLst>
              <p:tags r:id="rId6"/>
            </p:custDataLst>
          </p:nvPr>
        </p:nvSpPr>
        <p:spPr>
          <a:xfrm>
            <a:off x="6336223" y="2793193"/>
            <a:ext cx="2411699" cy="3978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38" name="正文"/>
          <p:cNvSpPr txBox="1"/>
          <p:nvPr>
            <p:custDataLst>
              <p:tags r:id="rId7"/>
            </p:custDataLst>
          </p:nvPr>
        </p:nvSpPr>
        <p:spPr>
          <a:xfrm>
            <a:off x="9241900" y="3354840"/>
            <a:ext cx="2397488" cy="1393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未来趋势：未来，新材料行业将继续朝着高性能化、环保化、智能化等方向发展，为人类社会的可持续发展提供更多优质的材料。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040" name="标题"/>
          <p:cNvSpPr txBox="1"/>
          <p:nvPr>
            <p:custDataLst>
              <p:tags r:id="rId8"/>
            </p:custDataLst>
          </p:nvPr>
        </p:nvSpPr>
        <p:spPr>
          <a:xfrm>
            <a:off x="9228366" y="2793193"/>
            <a:ext cx="2411699" cy="3978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新材料行业的重要性和意义</a:t>
            </a:r>
            <a:endParaRPr altLang="en-US" lang="zh-CN"/>
          </a:p>
        </p:txBody>
      </p:sp>
      <p:sp>
        <p:nvSpPr>
          <p:cNvPr id="1049080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4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8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2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新材料是发展新能源和节能环保产业的重要支撑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8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新材料有助于提升国家安全保障能力和国际竞争力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0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新材料是高新技术产业发展的基础和先导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2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新材料对传统产业升级改造和节能降耗具有关键作用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1852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2024年新材料行业的发展现状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全球新材料市场规模和增长趋势</a:t>
            </a:r>
            <a:endParaRPr altLang="en-US" lang="zh-CN"/>
          </a:p>
        </p:txBody>
      </p:sp>
      <p:sp>
        <p:nvSpPr>
          <p:cNvPr id="1049186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8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90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2024年全球新材料市场规模达到约XX万亿美元，较2023年增长约XX%。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4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6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新材料行业在航空航天、汽车、电子信息等领域应用广泛，市场潜力巨大。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0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2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新材料行业的增长趋势与全球经济和科技发展密切相关，未来几年将继续保持快速增长。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6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8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新材料行业的发展受到政策、技术、市场等多方面因素影响，需要加强合作与创新。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中国新材料行业的发展现状和特点</a:t>
            </a:r>
            <a:endParaRPr altLang="en-US" lang="zh-CN"/>
          </a:p>
        </p:txBody>
      </p:sp>
      <p:sp>
        <p:nvSpPr>
          <p:cNvPr id="104924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产业规模持续扩大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技术创新能力不断提升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重点领域取得突破性进展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产业布局逐步优化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新材料行业的主要企业及其市场份额</a:t>
            </a:r>
            <a:endParaRPr altLang="en-US" lang="zh-CN"/>
          </a:p>
        </p:txBody>
      </p:sp>
      <p:sp>
        <p:nvSpPr>
          <p:cNvPr id="10493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介绍2024年新材料行业中市场份额较大的几家企业，如华为、中兴、长鑫存储等。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分析这些企业在新材料行业的地位和影响力，以及他们的发展战略和竞争优势。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探讨这些企业在新材料行业中的市场份额和增长趋势，以及他们如何通过技术创新和市场拓展来提高竞争力。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总结这些企业在未来新材料行业可持续发展中的重要性和作用，以及他们面临的挑战和机遇。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新材料行业的可持续发展研究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新材料行业的可持续发展战略和目标</a:t>
            </a:r>
            <a:endParaRPr altLang="en-US" lang="zh-CN"/>
          </a:p>
        </p:txBody>
      </p:sp>
      <p:sp>
        <p:nvSpPr>
          <p:cNvPr id="1049400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战略：创新驱动，绿色发展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06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目标：降低能耗，减少排放，提高资源利用效率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12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措施：推广绿色生产技术，加强环保监管，推动循环经济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18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意义：促进经济转型升级，提升国家竞争力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新材料行业的环保和资源利用效率</a:t>
            </a:r>
            <a:endParaRPr altLang="en-US" lang="zh-CN"/>
          </a:p>
        </p:txBody>
      </p:sp>
      <p:sp>
        <p:nvSpPr>
          <p:cNvPr id="104946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环保材料：新材料行业致力于研发环保材料，减少对环境的污染和破坏。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资源高效利用：通过技术创新提高资源利用效率，降低能耗和资源消耗，实现可持续发展。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循环经济：新材料行业注重循环经济的发展，推动废弃物的回收和再利用。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绿色生产：新材料行业积极推广绿色生产方式，减少生产过程中的环境污染，确保生产过程的环保和可持续发展。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新材料行业的绿色生产技术和循环经济</a:t>
            </a:r>
            <a:endParaRPr altLang="en-US" lang="zh-CN"/>
          </a:p>
        </p:txBody>
      </p:sp>
      <p:sp>
        <p:nvSpPr>
          <p:cNvPr id="1049524" name="任意多边形 35"/>
          <p:cNvSpPr/>
          <p:nvPr>
            <p:custDataLst>
              <p:tags r:id="rId1"/>
            </p:custDataLst>
          </p:nvPr>
        </p:nvSpPr>
        <p:spPr>
          <a:xfrm>
            <a:off x="551935" y="1366902"/>
            <a:ext cx="11088772" cy="105564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26" name="任意多边形 39"/>
          <p:cNvSpPr/>
          <p:nvPr>
            <p:custDataLst>
              <p:tags r:id="rId2"/>
            </p:custDataLst>
          </p:nvPr>
        </p:nvSpPr>
        <p:spPr>
          <a:xfrm>
            <a:off x="636053" y="1458083"/>
            <a:ext cx="10921179" cy="87392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1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55610" y="1684110"/>
            <a:ext cx="0" cy="436642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28" name="正文"/>
          <p:cNvSpPr txBox="1"/>
          <p:nvPr>
            <p:custDataLst>
              <p:tags r:id="rId4"/>
            </p:custDataLst>
          </p:nvPr>
        </p:nvSpPr>
        <p:spPr>
          <a:xfrm>
            <a:off x="2222089" y="1443315"/>
            <a:ext cx="9107832" cy="888694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绿色生产技术：新材料行业正在积极推广低能耗、低排放、高效率的生产技术，以减少对环境的负面影响。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30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867858" y="1439462"/>
            <a:ext cx="909884" cy="910526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32" name="任意多边形 45"/>
          <p:cNvSpPr/>
          <p:nvPr>
            <p:custDataLst>
              <p:tags r:id="rId6"/>
            </p:custDataLst>
          </p:nvPr>
        </p:nvSpPr>
        <p:spPr>
          <a:xfrm>
            <a:off x="551935" y="2617752"/>
            <a:ext cx="11088772" cy="105564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34" name="任意多边形 46"/>
          <p:cNvSpPr/>
          <p:nvPr>
            <p:custDataLst>
              <p:tags r:id="rId7"/>
            </p:custDataLst>
          </p:nvPr>
        </p:nvSpPr>
        <p:spPr>
          <a:xfrm>
            <a:off x="636053" y="2708933"/>
            <a:ext cx="10921179" cy="87392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3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55610" y="2934960"/>
            <a:ext cx="0" cy="436642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36" name="正文"/>
          <p:cNvSpPr txBox="1"/>
          <p:nvPr>
            <p:custDataLst>
              <p:tags r:id="rId9"/>
            </p:custDataLst>
          </p:nvPr>
        </p:nvSpPr>
        <p:spPr>
          <a:xfrm>
            <a:off x="2222089" y="2694165"/>
            <a:ext cx="9107832" cy="888694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循环经济：通过废物减量化、资源化利用和无害化处理，实现经济社会的可持续发展。新材料行业正在加强与循环经济的融合，提高资源利用效率和环境保护水平。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38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867858" y="2690312"/>
            <a:ext cx="909884" cy="910526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40" name="任意多边形 51"/>
          <p:cNvSpPr/>
          <p:nvPr>
            <p:custDataLst>
              <p:tags r:id="rId11"/>
            </p:custDataLst>
          </p:nvPr>
        </p:nvSpPr>
        <p:spPr>
          <a:xfrm>
            <a:off x="551935" y="3868602"/>
            <a:ext cx="11088772" cy="105564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42" name="任意多边形 52"/>
          <p:cNvSpPr/>
          <p:nvPr>
            <p:custDataLst>
              <p:tags r:id="rId12"/>
            </p:custDataLst>
          </p:nvPr>
        </p:nvSpPr>
        <p:spPr>
          <a:xfrm>
            <a:off x="636053" y="3959783"/>
            <a:ext cx="10921179" cy="87392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5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55610" y="4185810"/>
            <a:ext cx="0" cy="436642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44" name="正文"/>
          <p:cNvSpPr txBox="1"/>
          <p:nvPr>
            <p:custDataLst>
              <p:tags r:id="rId14"/>
            </p:custDataLst>
          </p:nvPr>
        </p:nvSpPr>
        <p:spPr>
          <a:xfrm>
            <a:off x="2222089" y="3945015"/>
            <a:ext cx="9107832" cy="888694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政策支持：政府正在加强对新材料行业的政策支持，推动绿色生产和循环经济的发展，为行业的可持续发展提供有力保障。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46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867858" y="3941162"/>
            <a:ext cx="909884" cy="910526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48" name="任意多边形 57"/>
          <p:cNvSpPr/>
          <p:nvPr>
            <p:custDataLst>
              <p:tags r:id="rId16"/>
            </p:custDataLst>
          </p:nvPr>
        </p:nvSpPr>
        <p:spPr>
          <a:xfrm>
            <a:off x="551935" y="5119452"/>
            <a:ext cx="11088772" cy="105564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50" name="任意多边形 58"/>
          <p:cNvSpPr/>
          <p:nvPr>
            <p:custDataLst>
              <p:tags r:id="rId17"/>
            </p:custDataLst>
          </p:nvPr>
        </p:nvSpPr>
        <p:spPr>
          <a:xfrm>
            <a:off x="636053" y="5210633"/>
            <a:ext cx="10921179" cy="87392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7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55610" y="5436660"/>
            <a:ext cx="0" cy="436642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52" name="正文"/>
          <p:cNvSpPr txBox="1"/>
          <p:nvPr>
            <p:custDataLst>
              <p:tags r:id="rId19"/>
            </p:custDataLst>
          </p:nvPr>
        </p:nvSpPr>
        <p:spPr>
          <a:xfrm>
            <a:off x="2222089" y="5195864"/>
            <a:ext cx="9107832" cy="888694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市场需求：随着人们对环保和可持续发展的日益重视，对绿色新材料的需求也在不断增加，为行业的可持续发展提供了广阔的市场空间。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54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867858" y="5192012"/>
            <a:ext cx="909884" cy="910526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新材料行业的市场前景和未来发展方向</a:t>
            </a:r>
            <a:endParaRPr altLang="en-US" lang="zh-CN"/>
          </a:p>
        </p:txBody>
      </p:sp>
      <p:sp>
        <p:nvSpPr>
          <p:cNvPr id="104959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市场需求持续增长：随着科技发展和产业升级，新材料市场需求不断扩大，为行业发展提供了广阔空间。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技术创新推动发展：新材料行业技术不断突破，新产品、新应用不断涌现，为行业发展注入新的动力。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政策支持力度加大：各国政府纷纷出台相关政策，支持新材料行业的发展，为行业提供了良好的发展环境。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绿色环保成为主流：随着环保意识的提高，绿色环保新材料成为行业发展的主流趋势，具有广阔的市场前景。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新材料行业面临的挑战和机遇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新材料行业面临的挑战和问题</a:t>
            </a:r>
            <a:endParaRPr altLang="en-US" lang="zh-CN"/>
          </a:p>
        </p:txBody>
      </p:sp>
      <p:sp>
        <p:nvSpPr>
          <p:cNvPr id="10497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技术创新：新材料行业需要不断进行技术创新，以满足不断变化的市场需求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资源限制：新材料行业的可持续发展需要考虑到资源的有限性，避免过度消耗和浪费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环境保护：新材料行业在生产过程中需要注重环境保护，减少对环境的负面影响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市场竞争：新材料行业的市场竞争激烈，企业需要不断提高自身的竞争力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新材料行业的发展机遇和前景</a:t>
            </a:r>
            <a:endParaRPr altLang="en-US" lang="zh-CN"/>
          </a:p>
        </p:txBody>
      </p:sp>
      <p:sp>
        <p:nvSpPr>
          <p:cNvPr id="1049762" name="矩形: 圆角 1"/>
          <p:cNvSpPr/>
          <p:nvPr>
            <p:custDataLst>
              <p:tags r:id="rId1"/>
            </p:custDataLst>
          </p:nvPr>
        </p:nvSpPr>
        <p:spPr>
          <a:xfrm>
            <a:off x="551935" y="2234867"/>
            <a:ext cx="5477112" cy="141003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764" name="Freeform 7"/>
          <p:cNvSpPr/>
          <p:nvPr>
            <p:custDataLst>
              <p:tags r:id="rId2"/>
            </p:custDataLst>
          </p:nvPr>
        </p:nvSpPr>
        <p:spPr bwMode="auto">
          <a:xfrm flipV="1">
            <a:off x="678316" y="2374719"/>
            <a:ext cx="1492622" cy="1133021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66" name="标题"/>
          <p:cNvSpPr txBox="1"/>
          <p:nvPr>
            <p:custDataLst>
              <p:tags r:id="rId3"/>
            </p:custDataLst>
          </p:nvPr>
        </p:nvSpPr>
        <p:spPr>
          <a:xfrm>
            <a:off x="678316" y="2332379"/>
            <a:ext cx="1158911" cy="121697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68" name="正文"/>
          <p:cNvSpPr txBox="1"/>
          <p:nvPr>
            <p:custDataLst>
              <p:tags r:id="rId4"/>
            </p:custDataLst>
          </p:nvPr>
        </p:nvSpPr>
        <p:spPr>
          <a:xfrm>
            <a:off x="2130088" y="2236150"/>
            <a:ext cx="3899015" cy="141003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机遇：随着科技的不断进步，新材料行业将迎来更多的发展机遇，如新能源、环保、生物医药等领域的需求增长将为新材料行业提供广阔的市场空间。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770" name="矩形: 圆角 19"/>
          <p:cNvSpPr/>
          <p:nvPr>
            <p:custDataLst>
              <p:tags r:id="rId5"/>
            </p:custDataLst>
          </p:nvPr>
        </p:nvSpPr>
        <p:spPr>
          <a:xfrm>
            <a:off x="6162719" y="2234867"/>
            <a:ext cx="5477112" cy="141003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772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82684" y="2373436"/>
            <a:ext cx="1492622" cy="1133021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74" name="标题"/>
          <p:cNvSpPr txBox="1"/>
          <p:nvPr>
            <p:custDataLst>
              <p:tags r:id="rId7"/>
            </p:custDataLst>
          </p:nvPr>
        </p:nvSpPr>
        <p:spPr>
          <a:xfrm>
            <a:off x="6282684" y="2331737"/>
            <a:ext cx="1158911" cy="121697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76" name="正文"/>
          <p:cNvSpPr txBox="1"/>
          <p:nvPr>
            <p:custDataLst>
              <p:tags r:id="rId8"/>
            </p:custDataLst>
          </p:nvPr>
        </p:nvSpPr>
        <p:spPr>
          <a:xfrm>
            <a:off x="7735098" y="2237433"/>
            <a:ext cx="3899015" cy="141003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前景：随着环保意识的提高和技术的不断创新，新材料行业将迎来更加广阔的发展前景，如低碳、绿色、可循环利用等新材料将成为未来的主流趋势。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778" name="矩形: 圆角 28"/>
          <p:cNvSpPr/>
          <p:nvPr>
            <p:custDataLst>
              <p:tags r:id="rId9"/>
            </p:custDataLst>
          </p:nvPr>
        </p:nvSpPr>
        <p:spPr>
          <a:xfrm>
            <a:off x="551935" y="3895135"/>
            <a:ext cx="5477112" cy="141003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780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678316" y="4034988"/>
            <a:ext cx="1492622" cy="1133021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82" name="标题"/>
          <p:cNvSpPr txBox="1"/>
          <p:nvPr>
            <p:custDataLst>
              <p:tags r:id="rId11"/>
            </p:custDataLst>
          </p:nvPr>
        </p:nvSpPr>
        <p:spPr>
          <a:xfrm>
            <a:off x="678316" y="3992647"/>
            <a:ext cx="1158911" cy="121697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84" name="正文"/>
          <p:cNvSpPr txBox="1"/>
          <p:nvPr>
            <p:custDataLst>
              <p:tags r:id="rId12"/>
            </p:custDataLst>
          </p:nvPr>
        </p:nvSpPr>
        <p:spPr>
          <a:xfrm>
            <a:off x="2130088" y="3896418"/>
            <a:ext cx="3899015" cy="141003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挑战：虽然新材料行业面临诸多机遇，但也存在一些挑战，如技术门槛高、研发投入大、市场接受度低等问题，需要行业不断探索和创新。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786" name="矩形: 圆角 24"/>
          <p:cNvSpPr/>
          <p:nvPr>
            <p:custDataLst>
              <p:tags r:id="rId13"/>
            </p:custDataLst>
          </p:nvPr>
        </p:nvSpPr>
        <p:spPr>
          <a:xfrm>
            <a:off x="6162719" y="3895135"/>
            <a:ext cx="5477112" cy="141003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788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82684" y="4033705"/>
            <a:ext cx="1492622" cy="1133021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90" name="标题"/>
          <p:cNvSpPr txBox="1"/>
          <p:nvPr>
            <p:custDataLst>
              <p:tags r:id="rId15"/>
            </p:custDataLst>
          </p:nvPr>
        </p:nvSpPr>
        <p:spPr>
          <a:xfrm>
            <a:off x="6282684" y="3991364"/>
            <a:ext cx="1158911" cy="121697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92" name="正文"/>
          <p:cNvSpPr txBox="1"/>
          <p:nvPr>
            <p:custDataLst>
              <p:tags r:id="rId16"/>
            </p:custDataLst>
          </p:nvPr>
        </p:nvSpPr>
        <p:spPr>
          <a:xfrm>
            <a:off x="7735098" y="3897060"/>
            <a:ext cx="3899015" cy="141003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政策支持：政府对新材料行业的支持力度不断加大，将为行业发展提供更多的政策保障和支持。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新材料行业的政策支持和投资环境</a:t>
            </a:r>
            <a:endParaRPr altLang="en-US" lang="zh-CN"/>
          </a:p>
        </p:txBody>
      </p:sp>
      <p:sp>
        <p:nvSpPr>
          <p:cNvPr id="1049832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34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36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38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40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42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44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46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48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政策支持：政府出台了一系列政策，鼓励新材料行业的发展，包括财政补贴、税收优惠等。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850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投资环境：随着新材料行业的不断发展，越来越多的投资机构和投资者开始关注这一领域，为行业发展提供了资金支持。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852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技术创新：新材料行业的技术创新不断涌现，为行业发展提供了新的动力和机遇。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市场需求：随着科技的不断进步和社会的发展，对新材料的需求越来越大，为行业发展提供了广阔的市场前景。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新材料行业的未来展望和趋势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新材料行业的未来发展方向和重点领域</a:t>
            </a:r>
            <a:endParaRPr altLang="en-US" lang="zh-CN"/>
          </a:p>
        </p:txBody>
      </p:sp>
      <p:sp>
        <p:nvSpPr>
          <p:cNvPr id="1049938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0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2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4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6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创新驱动：加强新材料研发，推动产业升级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高效利用资源：发展循环经济，提高资源利用效率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0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绿色环保：降低能耗和排放，实现可持续发展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跨界融合：推动新材料与其他产业的深度融合，拓展应用领域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新材料行业的科技创新和产业升级</a:t>
            </a:r>
            <a:endParaRPr altLang="en-US" lang="zh-CN"/>
          </a:p>
        </p:txBody>
      </p:sp>
      <p:sp>
        <p:nvSpPr>
          <p:cNvPr id="1049992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4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96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新材料行业的发展趋势是科技创新和产业升级的结合，科技创新推动产业升级，产业升级促进科技创新。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0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2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新材料行业的科技创新主要体现在高性能复合材料、智能材料、纳米材料等领域，这些领域的创新将为产业升级提供有力支撑。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6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8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新材料产业的升级方向是向高端化、智能化、绿色化发展，实现从传统材料向新型材料的跨越式发展。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2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4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新材料行业的科技创新和产业升级需要加强政策引导和资金支持，推动产学研用深度融合，形成全产业链的协同创新和产业升级。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新材料行业的国际合作和交流</a:t>
            </a:r>
            <a:endParaRPr altLang="en-US" lang="zh-CN"/>
          </a:p>
        </p:txBody>
      </p:sp>
      <p:sp>
        <p:nvSpPr>
          <p:cNvPr id="1050054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8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2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6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0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新材料行业国际合作的现状和成果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2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新材料行业国际合作的未来展望和趋势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4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全球新材料行业发展趋势和挑战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6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国际合作和交流的意义和价值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新材料行业的企业竞争力和品牌建设</a:t>
            </a:r>
            <a:endParaRPr altLang="en-US" lang="zh-CN"/>
          </a:p>
        </p:txBody>
      </p:sp>
      <p:sp>
        <p:nvSpPr>
          <p:cNvPr id="10501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国际化战略：新材料企业应积极参与国际市场竞争，通过国际化战略提升自身竞争力。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企业核心竞争力：新材料企业应注重技术研发、产品质量和创新能力，以提升自身竞争力。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品牌建设：企业应加强品牌宣传和推广，提升品牌知名度和美誉度，以增加市场占有率和客户忠诚度。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可持续发展：新材料企业应注重环保和可持续发展，通过绿色生产和技术创新降低对环境的影响，提升企业社会责任感。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8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188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9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5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5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5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5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5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5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5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5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5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5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SLIDE_ID" val="custom2023099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5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9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4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92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45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2024-01-05T20:06:45Z</dcterms:created>
  <dcterms:modified xsi:type="dcterms:W3CDTF">2024-01-05T20:06:45Z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10186fd38b644f2b9d4d0681f0ebdf40_21</vt:lpwstr>
  </property>
</Properties>
</file>