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566" r:id="rId1"/>
    <p:sldMasterId id="2147489603" r:id="rId2"/>
  </p:sldMasterIdLst>
  <p:notesMasterIdLst>
    <p:notesMasterId r:id="rId3"/>
  </p:notesMasterIdLst>
  <p:sldIdLst>
    <p:sldId id="2986" r:id="rId4"/>
    <p:sldId id="2990" r:id="rId5"/>
    <p:sldId id="2995" r:id="rId6"/>
    <p:sldId id="3000" r:id="rId7"/>
    <p:sldId id="3007" r:id="rId9"/>
    <p:sldId id="3010" r:id="rId10"/>
    <p:sldId id="3013" r:id="rId11"/>
    <p:sldId id="3016" r:id="rId12"/>
    <p:sldId id="3020" r:id="rId13"/>
    <p:sldId id="3027" r:id="rId15"/>
    <p:sldId id="3030" r:id="rId16"/>
    <p:sldId id="3033" r:id="rId17"/>
    <p:sldId id="3036" r:id="rId18"/>
    <p:sldId id="3040" r:id="rId19"/>
    <p:sldId id="3047" r:id="rId21"/>
    <p:sldId id="3050" r:id="rId22"/>
    <p:sldId id="3053" r:id="rId23"/>
    <p:sldId id="3056" r:id="rId24"/>
    <p:sldId id="3060" r:id="rId25"/>
    <p:sldId id="3067" r:id="rId27"/>
    <p:sldId id="3070" r:id="rId28"/>
    <p:sldId id="3073" r:id="rId29"/>
    <p:sldId id="3076" r:id="rId30"/>
    <p:sldId id="3080" r:id="rId31"/>
    <p:sldId id="3087" r:id="rId33"/>
    <p:sldId id="3090" r:id="rId34"/>
    <p:sldId id="3093" r:id="rId35"/>
    <p:sldId id="3096" r:id="rId36"/>
    <p:sldId id="3100" r:id="rId37"/>
    <p:sldId id="3107" r:id="rId39"/>
    <p:sldId id="3110" r:id="rId40"/>
    <p:sldId id="3113"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567" r:id="rId1"/>
    <p:sldLayoutId id="2147489568" r:id="rId2"/>
    <p:sldLayoutId id="2147489569" r:id="rId3"/>
    <p:sldLayoutId id="2147489570" r:id="rId4"/>
    <p:sldLayoutId id="2147489571" r:id="rId5"/>
    <p:sldLayoutId id="2147489572" r:id="rId6"/>
    <p:sldLayoutId id="2147489573" r:id="rId7"/>
    <p:sldLayoutId id="2147489574" r:id="rId8"/>
    <p:sldLayoutId id="2147489575" r:id="rId9"/>
    <p:sldLayoutId id="2147489576" r:id="rId10"/>
    <p:sldLayoutId id="214748957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604" r:id="rId1"/>
    <p:sldLayoutId id="2147489605" r:id="rId2"/>
    <p:sldLayoutId id="2147489606" r:id="rId3"/>
    <p:sldLayoutId id="2147489607" r:id="rId4"/>
    <p:sldLayoutId id="2147489608" r:id="rId5"/>
    <p:sldLayoutId id="2147489609" r:id="rId6"/>
    <p:sldLayoutId id="2147489610" r:id="rId7"/>
    <p:sldLayoutId id="2147489611" r:id="rId8"/>
    <p:sldLayoutId id="2147489612" r:id="rId9"/>
    <p:sldLayoutId id="2147489613" r:id="rId10"/>
    <p:sldLayoutId id="214748961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tags" Target="../tags/tag314.xml"/><Relationship Id="rId18" Type="http://schemas.openxmlformats.org/officeDocument/2006/relationships/tags" Target="../tags/tag315.xml"/><Relationship Id="rId19" Type="http://schemas.openxmlformats.org/officeDocument/2006/relationships/tags" Target="../tags/tag316.xml"/><Relationship Id="rId20" Type="http://schemas.openxmlformats.org/officeDocument/2006/relationships/tags" Target="../tags/tag317.xml"/><Relationship Id="rId21" Type="http://schemas.openxmlformats.org/officeDocument/2006/relationships/tags" Target="../tags/tag318.xml"/><Relationship Id="rId22" Type="http://schemas.openxmlformats.org/officeDocument/2006/relationships/tags" Target="../tags/tag319.xml"/><Relationship Id="rId23" Type="http://schemas.openxmlformats.org/officeDocument/2006/relationships/tags" Target="../tags/tag320.xml"/><Relationship Id="rId24" Type="http://schemas.openxmlformats.org/officeDocument/2006/relationships/tags" Target="../tags/tag321.xml"/><Relationship Id="rId25" Type="http://schemas.openxmlformats.org/officeDocument/2006/relationships/tags" Target="../tags/tag322.xml"/><Relationship Id="rId26" Type="http://schemas.openxmlformats.org/officeDocument/2006/relationships/tags" Target="../tags/tag323.xml"/><Relationship Id="rId27" Type="http://schemas.openxmlformats.org/officeDocument/2006/relationships/tags" Target="../tags/tag324.xml"/><Relationship Id="rId28" Type="http://schemas.openxmlformats.org/officeDocument/2006/relationships/tags" Target="../tags/tag325.xml"/><Relationship Id="rId29" Type="http://schemas.openxmlformats.org/officeDocument/2006/relationships/tags" Target="../tags/tag326.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30.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tags" Target="../tags/tag378.xml"/><Relationship Id="rId14" Type="http://schemas.openxmlformats.org/officeDocument/2006/relationships/tags" Target="../tags/tag379.xml"/><Relationship Id="rId1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0000"/>
          </a:bodyPr>
          <a:p>
            <a:r>
              <a:rPr altLang="en-US" dirty="0" lang="zh-CN">
                <a:solidFill>
                  <a:schemeClr val="lt1">
                    <a:lumMod val="100000"/>
                  </a:schemeClr>
                </a:solidFill>
              </a:rPr>
              <a:t>数字校园中的教师专业发展与教学研究</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tx1">
                    <a:lumMod val="75000"/>
                    <a:lumOff val="25000"/>
                  </a:schemeClr>
                </a:solidFill>
                <a:latin typeface="+mj-ea"/>
                <a:ea typeface="+mj-ea"/>
              </a:rPr>
              <a:t>添加标题</a:t>
            </a:r>
            <a:endParaRPr altLang="en-US" b="1" dirty="0" sz="14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数字校园对教师专业发展的影响</a:t>
            </a:r>
            <a:endParaRPr altLang="en-US" b="1" dirty="0" sz="14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tx1">
                    <a:lumMod val="75000"/>
                    <a:lumOff val="25000"/>
                  </a:schemeClr>
                </a:solidFill>
                <a:latin typeface="+mj-ea"/>
                <a:ea typeface="+mj-ea"/>
              </a:rPr>
              <a:t>教学研究在数字校园中的应用</a:t>
            </a:r>
            <a:endParaRPr altLang="en-US" b="1" dirty="0" sz="14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教师专业发展与教学研究的互动关系</a:t>
            </a:r>
            <a:endParaRPr altLang="en-US" b="1" dirty="0" sz="1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fontScale="72500"/>
          </a:bodyPr>
          <a:p>
            <a:pPr>
              <a:lnSpc>
                <a:spcPct val="100000"/>
              </a:lnSpc>
            </a:pPr>
            <a:r>
              <a:rPr altLang="en-US" b="1" dirty="0" sz="2400" lang="zh-CN" spc="300">
                <a:solidFill>
                  <a:schemeClr val="tx1">
                    <a:lumMod val="75000"/>
                    <a:lumOff val="25000"/>
                  </a:schemeClr>
                </a:solidFill>
                <a:latin typeface="+mj-ea"/>
                <a:ea typeface="+mj-ea"/>
              </a:rPr>
              <a:t>数字校园中教师专业发展与教学研究的未来趋势</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fontScale="72500"/>
          </a:bodyPr>
          <a:p>
            <a:pPr>
              <a:lnSpc>
                <a:spcPct val="100000"/>
              </a:lnSpc>
            </a:pPr>
            <a:r>
              <a:rPr altLang="en-US" b="1" dirty="0" sz="2400" lang="zh-CN" spc="300">
                <a:solidFill>
                  <a:schemeClr val="lt1">
                    <a:lumMod val="100000"/>
                  </a:schemeClr>
                </a:solidFill>
                <a:latin typeface="+mj-ea"/>
                <a:ea typeface="+mj-ea"/>
              </a:rPr>
              <a:t>促进数字校园中教师专业发展与教学研究的策略建议</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数字校园对教师专业发展的影响</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数字校园的建设背景</a:t>
            </a:r>
            <a:endParaRPr altLang="en-US" lang="zh-CN"/>
          </a:p>
        </p:txBody>
      </p:sp>
      <p:sp>
        <p:nvSpPr>
          <p:cNvPr id="104899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0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信息技术的发展：为数字校园的建设提供了技术支持</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0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0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教育改革的需求：推动教育信息化，提高教育质量</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01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教师专业发展的需要：促进教师教育观念和教学方式的转变</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1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1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数字校园建设的意义：提高学校管理效率，促进教育现代化</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教师专业发展的内涵</a:t>
            </a:r>
            <a:endParaRPr altLang="en-US" lang="zh-CN"/>
          </a:p>
        </p:txBody>
      </p:sp>
      <p:sp>
        <p:nvSpPr>
          <p:cNvPr id="1049056"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8"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60"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2"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64"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6"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68"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0"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72"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4"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76"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终身学习意识：不断学习新知识、新技能，适应教育发展需要</a:t>
            </a:r>
            <a:endParaRPr altLang="en-US" dirty="0" sz="2000" lang="zh-CN">
              <a:latin typeface="+mn-ea"/>
              <a:ea typeface="+mn-ea"/>
            </a:endParaRPr>
          </a:p>
        </p:txBody>
      </p:sp>
      <p:sp>
        <p:nvSpPr>
          <p:cNvPr id="1049078"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科研能力：开展教育教学研究，提升教育教学水平</a:t>
            </a:r>
            <a:endParaRPr altLang="en-US" dirty="0" sz="2000" lang="zh-CN">
              <a:latin typeface="+mn-ea"/>
              <a:ea typeface="+mn-ea"/>
            </a:endParaRPr>
          </a:p>
        </p:txBody>
      </p:sp>
      <p:sp>
        <p:nvSpPr>
          <p:cNvPr id="1049080"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职业道德与素养：热爱教育事业，关注学生成长，具备良好师德师风</a:t>
            </a:r>
            <a:endParaRPr altLang="en-US" dirty="0" sz="2000" lang="zh-CN">
              <a:latin typeface="+mn-ea"/>
              <a:ea typeface="+mn-ea"/>
            </a:endParaRPr>
          </a:p>
        </p:txBody>
      </p:sp>
      <p:sp>
        <p:nvSpPr>
          <p:cNvPr id="1049082"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专业知识与技能：掌握学科前沿知识，具备教育教学能力</a:t>
            </a:r>
            <a:endParaRPr altLang="en-US" dirty="0" sz="2000" lang="zh-CN">
              <a:latin typeface="+mn-ea"/>
              <a:ea typeface="+mn-ea"/>
            </a:endParaRPr>
          </a:p>
        </p:txBody>
      </p:sp>
      <p:sp>
        <p:nvSpPr>
          <p:cNvPr id="1049084"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教育教学能力：设计、实施、评价等教学环节的技能</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8" name="标题 1"/>
          <p:cNvSpPr>
            <a:spLocks noGrp="1"/>
          </p:cNvSpPr>
          <p:nvPr>
            <p:ph type="title"/>
          </p:nvPr>
        </p:nvSpPr>
        <p:spPr/>
        <p:txBody>
          <a:bodyPr/>
          <a:p>
            <a:r>
              <a:rPr altLang="en-US" lang="zh-CN"/>
              <a:t>数字校园对教师专业发展的推动作用</a:t>
            </a:r>
            <a:endParaRPr altLang="en-US" lang="zh-CN"/>
          </a:p>
        </p:txBody>
      </p:sp>
      <p:sp>
        <p:nvSpPr>
          <p:cNvPr id="10491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丰富教师教学手段和方式</a:t>
            </a:r>
            <a:endParaRPr altLang="en-US" sz="1400" lang="zh-CN" spc="150">
              <a:solidFill>
                <a:schemeClr val="tx1"/>
              </a:solidFill>
              <a:effectLst/>
              <a:latin typeface="+mn-ea"/>
              <a:sym typeface="+mn-ea"/>
            </a:endParaRPr>
          </a:p>
        </p:txBody>
      </p:sp>
      <p:sp>
        <p:nvSpPr>
          <p:cNvPr id="10491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促进教师信息化素养提升</a:t>
            </a:r>
            <a:endParaRPr altLang="en-US" dirty="0" sz="1400" lang="zh-CN" spc="150">
              <a:solidFill>
                <a:schemeClr val="tx1"/>
              </a:solidFill>
              <a:effectLst/>
              <a:latin typeface="+mn-ea"/>
              <a:sym typeface="+mn-ea"/>
            </a:endParaRPr>
          </a:p>
        </p:txBody>
      </p:sp>
      <p:sp>
        <p:nvSpPr>
          <p:cNvPr id="10491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提升教师教学效率和效果</a:t>
            </a:r>
            <a:endParaRPr altLang="en-US" sz="1400" lang="zh-CN" spc="150">
              <a:solidFill>
                <a:schemeClr val="tx1"/>
              </a:solidFill>
              <a:effectLst/>
              <a:latin typeface="+mn-ea"/>
              <a:sym typeface="+mn-ea"/>
            </a:endParaRPr>
          </a:p>
        </p:txBody>
      </p:sp>
      <p:sp>
        <p:nvSpPr>
          <p:cNvPr id="10491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推动教师专业发展和教学研究</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8" name="标题 1"/>
          <p:cNvSpPr>
            <a:spLocks noGrp="1"/>
          </p:cNvSpPr>
          <p:nvPr>
            <p:ph type="title"/>
          </p:nvPr>
        </p:nvSpPr>
        <p:spPr/>
        <p:txBody>
          <a:bodyPr/>
          <a:p>
            <a:r>
              <a:rPr altLang="en-US" lang="zh-CN"/>
              <a:t>案例分析</a:t>
            </a:r>
            <a:endParaRPr altLang="en-US" lang="zh-CN"/>
          </a:p>
        </p:txBody>
      </p:sp>
      <p:sp>
        <p:nvSpPr>
          <p:cNvPr id="104917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数字校园建设背景及目标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教师专业发展现状及需求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数字校园对教师专业发展的促进作用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实际案例分享与效果评估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6" name="标题"/>
          <p:cNvSpPr>
            <a:spLocks noGrp="1"/>
          </p:cNvSpPr>
          <p:nvPr>
            <p:ph type="title"/>
            <p:custDataLst>
              <p:tags r:id="rId1"/>
            </p:custDataLst>
          </p:nvPr>
        </p:nvSpPr>
        <p:spPr>
          <a:xfrm>
            <a:off x="939798" y="-1"/>
            <a:ext cx="10414002" cy="2114171"/>
          </a:xfrm>
        </p:spPr>
        <p:txBody>
          <a:bodyPr anchor="b">
            <a:normAutofit/>
          </a:bodyPr>
          <a:p>
            <a:r>
              <a:rPr altLang="en-US" dirty="0" lang="zh-CN"/>
              <a:t>教学研究在数字校园中的应用</a:t>
            </a:r>
            <a:endParaRPr altLang="en-US" dirty="0" lang="zh-CN"/>
          </a:p>
        </p:txBody>
      </p:sp>
      <p:sp>
        <p:nvSpPr>
          <p:cNvPr id="104922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8" name="标题 1"/>
          <p:cNvSpPr>
            <a:spLocks noGrp="1"/>
          </p:cNvSpPr>
          <p:nvPr>
            <p:ph type="title"/>
          </p:nvPr>
        </p:nvSpPr>
        <p:spPr/>
        <p:txBody>
          <a:bodyPr/>
          <a:p>
            <a:r>
              <a:rPr altLang="en-US" lang="zh-CN"/>
              <a:t>教学研究的定义与重要性</a:t>
            </a:r>
            <a:endParaRPr altLang="en-US" lang="zh-CN"/>
          </a:p>
        </p:txBody>
      </p:sp>
      <p:sp>
        <p:nvSpPr>
          <p:cNvPr id="104930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教学研究在数字校园中的应用：利用数字技术手段，进行教学研究，可以更加便捷地收集和分析数据，提高研究的效率和准确性。</a:t>
            </a:r>
            <a:endParaRPr altLang="en-US" dirty="0" sz="2400" lang="zh-CN">
              <a:latin typeface="+mn-ea"/>
              <a:ea typeface="+mn-ea"/>
            </a:endParaRPr>
          </a:p>
        </p:txBody>
      </p:sp>
      <p:sp>
        <p:nvSpPr>
          <p:cNvPr id="104931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教学研究对教师专业发展的影响：进行教学研究可以帮助教师深入了解教学规律，提高教学水平，促进教师的专业发展。</a:t>
            </a:r>
            <a:endParaRPr altLang="en-US" dirty="0" sz="2400" lang="zh-CN">
              <a:latin typeface="+mn-ea"/>
              <a:ea typeface="+mn-ea"/>
            </a:endParaRPr>
          </a:p>
        </p:txBody>
      </p:sp>
      <p:sp>
        <p:nvSpPr>
          <p:cNvPr id="104932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教学研究的概念：教学研究是指针对教学过程中的问题，通过观察、实验、分析等方式，寻求解决方案的过程。</a:t>
            </a:r>
            <a:endParaRPr altLang="en-US" dirty="0" sz="2400" lang="zh-CN">
              <a:latin typeface="+mn-ea"/>
              <a:ea typeface="+mn-ea"/>
            </a:endParaRPr>
          </a:p>
        </p:txBody>
      </p:sp>
      <p:sp>
        <p:nvSpPr>
          <p:cNvPr id="104932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教学研究的重要性：教学研究可以提高教学质量，促进教师专业发展，推动教育改革。</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6" name="标题 1"/>
          <p:cNvSpPr>
            <a:spLocks noGrp="1"/>
          </p:cNvSpPr>
          <p:nvPr>
            <p:ph type="title"/>
          </p:nvPr>
        </p:nvSpPr>
        <p:spPr/>
        <p:txBody>
          <a:bodyPr/>
          <a:p>
            <a:r>
              <a:rPr altLang="en-US" lang="zh-CN"/>
              <a:t>数字校园为教学研究提供的支持</a:t>
            </a:r>
            <a:endParaRPr altLang="en-US" lang="zh-CN"/>
          </a:p>
        </p:txBody>
      </p:sp>
      <p:sp>
        <p:nvSpPr>
          <p:cNvPr id="1049358" name="文本框 5"/>
          <p:cNvSpPr txBox="1"/>
          <p:nvPr>
            <p:custDataLst>
              <p:tags r:id="rId1"/>
            </p:custDataLst>
          </p:nvPr>
        </p:nvSpPr>
        <p:spPr>
          <a:xfrm>
            <a:off x="3330462" y="2566892"/>
            <a:ext cx="5531077" cy="363785"/>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360" name="正文"/>
          <p:cNvSpPr txBox="1"/>
          <p:nvPr>
            <p:custDataLst>
              <p:tags r:id="rId2"/>
            </p:custDataLst>
          </p:nvPr>
        </p:nvSpPr>
        <p:spPr>
          <a:xfrm>
            <a:off x="3330462" y="2959754"/>
            <a:ext cx="5531077" cy="6720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先进的教学设施：数字校园配备了先进的教学设施，如多媒体教室、在线教学平台、虚拟实验室等，为教师进行教学研究提供了良好的条件。</a:t>
            </a:r>
            <a:endParaRPr altLang="en-US" dirty="0" sz="1200" lang="zh-CN" spc="150">
              <a:solidFill>
                <a:schemeClr val="tx1">
                  <a:lumMod val="65000"/>
                  <a:lumOff val="35000"/>
                </a:schemeClr>
              </a:solidFill>
              <a:latin typeface="+mn-ea"/>
              <a:sym typeface="+mn-ea"/>
            </a:endParaRPr>
          </a:p>
        </p:txBody>
      </p:sp>
      <p:sp>
        <p:nvSpPr>
          <p:cNvPr id="1049362" name="文本框 7"/>
          <p:cNvSpPr txBox="1"/>
          <p:nvPr>
            <p:custDataLst>
              <p:tags r:id="rId3"/>
            </p:custDataLst>
          </p:nvPr>
        </p:nvSpPr>
        <p:spPr>
          <a:xfrm>
            <a:off x="3330462" y="1364400"/>
            <a:ext cx="5531723" cy="354092"/>
          </a:xfrm>
          <a:prstGeom prst="rect"/>
          <a:noFill/>
        </p:spPr>
        <p:txBody>
          <a:bodyPr anchor="b" anchorCtr="0" bIns="0" lIns="0" rtlCol="0" wrap="square">
            <a:normAutofit fontScale="99091"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364" name="正文"/>
          <p:cNvSpPr txBox="1"/>
          <p:nvPr>
            <p:custDataLst>
              <p:tags r:id="rId4"/>
            </p:custDataLst>
          </p:nvPr>
        </p:nvSpPr>
        <p:spPr>
          <a:xfrm>
            <a:off x="3330462" y="1741108"/>
            <a:ext cx="5531077" cy="653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丰富的数字资源：数字校园提供了大量的教学资源，包括电子图书、在线课程、研究资料库等，为教学研究提供了便利。</a:t>
            </a:r>
            <a:endParaRPr altLang="en-US" dirty="0" sz="1200" lang="zh-CN" spc="150">
              <a:solidFill>
                <a:schemeClr val="tx1">
                  <a:lumMod val="65000"/>
                  <a:lumOff val="35000"/>
                </a:schemeClr>
              </a:solidFill>
              <a:latin typeface="+mn-ea"/>
              <a:sym typeface="+mn-ea"/>
            </a:endParaRPr>
          </a:p>
        </p:txBody>
      </p:sp>
      <p:sp>
        <p:nvSpPr>
          <p:cNvPr id="1049366" name="文本框 12"/>
          <p:cNvSpPr txBox="1"/>
          <p:nvPr>
            <p:custDataLst>
              <p:tags r:id="rId5"/>
            </p:custDataLst>
          </p:nvPr>
        </p:nvSpPr>
        <p:spPr>
          <a:xfrm>
            <a:off x="3330462" y="3803631"/>
            <a:ext cx="5531077" cy="376708"/>
          </a:xfrm>
          <a:prstGeom prst="rect"/>
          <a:noFill/>
        </p:spPr>
        <p:txBody>
          <a:bodyPr anchor="b" anchorCtr="0" bIns="0" lIns="0" rtlCol="0" wrap="square">
            <a:normAutofit fontScale="99091"/>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368" name="正文"/>
          <p:cNvSpPr txBox="1"/>
          <p:nvPr>
            <p:custDataLst>
              <p:tags r:id="rId6"/>
            </p:custDataLst>
          </p:nvPr>
        </p:nvSpPr>
        <p:spPr>
          <a:xfrm>
            <a:off x="3330462" y="4209415"/>
            <a:ext cx="5531077" cy="695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便捷的沟通交流：数字校园提供了多种沟通交流方式，如在线论坛、社交媒体、即时通讯等，方便教师之间进行学术交流和合作。</a:t>
            </a:r>
            <a:endParaRPr altLang="en-US" dirty="0" sz="1200" lang="zh-CN" spc="150">
              <a:solidFill>
                <a:schemeClr val="tx1">
                  <a:lumMod val="65000"/>
                  <a:lumOff val="35000"/>
                </a:schemeClr>
              </a:solidFill>
              <a:latin typeface="+mn-ea"/>
              <a:sym typeface="+mn-ea"/>
            </a:endParaRPr>
          </a:p>
        </p:txBody>
      </p:sp>
      <p:sp>
        <p:nvSpPr>
          <p:cNvPr id="1049370" name="文本框 15"/>
          <p:cNvSpPr txBox="1"/>
          <p:nvPr>
            <p:custDataLst>
              <p:tags r:id="rId7"/>
            </p:custDataLst>
          </p:nvPr>
        </p:nvSpPr>
        <p:spPr>
          <a:xfrm>
            <a:off x="3330462" y="5076554"/>
            <a:ext cx="5531077" cy="376708"/>
          </a:xfrm>
          <a:prstGeom prst="rect"/>
          <a:noFill/>
        </p:spPr>
        <p:txBody>
          <a:bodyPr anchor="b" anchorCtr="0" bIns="0" lIns="0" rtlCol="0" wrap="square">
            <a:normAutofit fontScale="99091"/>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372" name="正文"/>
          <p:cNvSpPr txBox="1"/>
          <p:nvPr>
            <p:custDataLst>
              <p:tags r:id="rId8"/>
            </p:custDataLst>
          </p:nvPr>
        </p:nvSpPr>
        <p:spPr>
          <a:xfrm>
            <a:off x="3330462" y="5482338"/>
            <a:ext cx="5531077" cy="695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高效的数据分析：数字校园利用大数据和人工智能技术对教学数据进行深度分析和挖掘，为教师进行教学研究提供了有力支持。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06" name="标题 1"/>
          <p:cNvSpPr>
            <a:spLocks noGrp="1"/>
          </p:cNvSpPr>
          <p:nvPr>
            <p:ph type="title"/>
          </p:nvPr>
        </p:nvSpPr>
        <p:spPr/>
        <p:txBody>
          <a:bodyPr/>
          <a:p>
            <a:r>
              <a:rPr altLang="en-US" lang="zh-CN"/>
              <a:t>教学研究在数字校园中的实践案例</a:t>
            </a:r>
            <a:endParaRPr altLang="en-US" lang="zh-CN"/>
          </a:p>
        </p:txBody>
      </p:sp>
      <p:sp>
        <p:nvSpPr>
          <p:cNvPr id="104940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案例三：利用数据分析改进教学方法</a:t>
            </a:r>
            <a:endParaRPr altLang="zh-CN" dirty="0" lang="en-US">
              <a:solidFill>
                <a:schemeClr val="dk1">
                  <a:lumMod val="80000"/>
                  <a:lumOff val="20000"/>
                </a:schemeClr>
              </a:solidFill>
              <a:latin typeface="+mn-ea"/>
              <a:sym typeface="+mn-ea"/>
            </a:endParaRPr>
          </a:p>
        </p:txBody>
      </p:sp>
      <p:sp>
        <p:nvSpPr>
          <p:cNvPr id="104941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案例一：利用数字技术提高课堂教学效率</a:t>
            </a:r>
            <a:endParaRPr altLang="en-US" dirty="0" lang="zh-CN">
              <a:solidFill>
                <a:schemeClr val="dk1">
                  <a:lumMod val="80000"/>
                  <a:lumOff val="20000"/>
                </a:schemeClr>
              </a:solidFill>
              <a:latin typeface="+mn-ea"/>
              <a:sym typeface="+mn-ea"/>
            </a:endParaRPr>
          </a:p>
        </p:txBody>
      </p:sp>
      <p:sp>
        <p:nvSpPr>
          <p:cNvPr id="104942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案例二：利用数字平台开展在线教学</a:t>
            </a:r>
            <a:endParaRPr altLang="en-US" dirty="0" lang="zh-CN">
              <a:solidFill>
                <a:schemeClr val="dk1">
                  <a:lumMod val="80000"/>
                  <a:lumOff val="20000"/>
                </a:schemeClr>
              </a:solidFill>
              <a:latin typeface="+mn-ea"/>
              <a:sym typeface="+mn-ea"/>
            </a:endParaRPr>
          </a:p>
        </p:txBody>
      </p:sp>
      <p:sp>
        <p:nvSpPr>
          <p:cNvPr id="104943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案例四：利用数字工具促进教师专业发展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2" name="标题 1"/>
          <p:cNvSpPr>
            <a:spLocks noGrp="1"/>
          </p:cNvSpPr>
          <p:nvPr>
            <p:ph type="title"/>
          </p:nvPr>
        </p:nvSpPr>
        <p:spPr/>
        <p:txBody>
          <a:bodyPr/>
          <a:p>
            <a:r>
              <a:rPr altLang="en-US" lang="zh-CN"/>
              <a:t>教学研究在数字校园中的挑战与对策</a:t>
            </a:r>
            <a:endParaRPr altLang="en-US" lang="zh-CN"/>
          </a:p>
        </p:txBody>
      </p:sp>
      <p:sp>
        <p:nvSpPr>
          <p:cNvPr id="1049474" name="圆角矩形 21"/>
          <p:cNvSpPr/>
          <p:nvPr>
            <p:custDataLst>
              <p:tags r:id="rId1"/>
            </p:custDataLst>
          </p:nvPr>
        </p:nvSpPr>
        <p:spPr>
          <a:xfrm rot="16200000">
            <a:off x="5632862" y="-2242430"/>
            <a:ext cx="926434" cy="105140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6" name="圆角矩形 22"/>
          <p:cNvSpPr/>
          <p:nvPr>
            <p:custDataLst>
              <p:tags r:id="rId2"/>
            </p:custDataLst>
          </p:nvPr>
        </p:nvSpPr>
        <p:spPr>
          <a:xfrm rot="16200000">
            <a:off x="445346" y="2944472"/>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78" name="圆角矩形 5"/>
          <p:cNvSpPr/>
          <p:nvPr>
            <p:custDataLst>
              <p:tags r:id="rId3"/>
            </p:custDataLst>
          </p:nvPr>
        </p:nvSpPr>
        <p:spPr>
          <a:xfrm rot="16200000">
            <a:off x="5633476" y="-729942"/>
            <a:ext cx="926434" cy="1051483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0" name="圆角矩形 6"/>
          <p:cNvSpPr/>
          <p:nvPr>
            <p:custDataLst>
              <p:tags r:id="rId4"/>
            </p:custDataLst>
          </p:nvPr>
        </p:nvSpPr>
        <p:spPr>
          <a:xfrm rot="16200000">
            <a:off x="445960" y="4458188"/>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2" name="文本框 3"/>
          <p:cNvSpPr txBox="1"/>
          <p:nvPr>
            <p:custDataLst>
              <p:tags r:id="rId5"/>
            </p:custDataLst>
          </p:nvPr>
        </p:nvSpPr>
        <p:spPr>
          <a:xfrm>
            <a:off x="1280161" y="2551004"/>
            <a:ext cx="10072584" cy="92643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挑战：技术更新迅速，教师需要不断学习和适应；数字校园环境下的教学研究需要更多的技术支持和资源投入；教师需要面对传统教学与数字化教学的融合问题。</a:t>
            </a:r>
            <a:endParaRPr altLang="en-US" dirty="0" sz="1400" lang="zh-CN">
              <a:latin typeface="+mn-ea"/>
              <a:ea typeface="+mn-ea"/>
            </a:endParaRPr>
          </a:p>
        </p:txBody>
      </p:sp>
      <p:sp>
        <p:nvSpPr>
          <p:cNvPr id="1049484" name="文本框 4"/>
          <p:cNvSpPr txBox="1"/>
          <p:nvPr>
            <p:custDataLst>
              <p:tags r:id="rId6"/>
            </p:custDataLst>
          </p:nvPr>
        </p:nvSpPr>
        <p:spPr>
          <a:xfrm>
            <a:off x="1280161" y="4065334"/>
            <a:ext cx="10072584" cy="925671"/>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对策：加强教师培训，提高教师的数字化素养和技术应用能力；提供技术支持和资源保障，为教学研究提供更好的条件；促进传统教学与数字化教学的融合，提高教学效果和学生的学习体验。</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8" name="标题"/>
          <p:cNvSpPr>
            <a:spLocks noGrp="1"/>
          </p:cNvSpPr>
          <p:nvPr>
            <p:ph type="title"/>
            <p:custDataLst>
              <p:tags r:id="rId1"/>
            </p:custDataLst>
          </p:nvPr>
        </p:nvSpPr>
        <p:spPr>
          <a:xfrm>
            <a:off x="939798" y="-1"/>
            <a:ext cx="10414002" cy="2114171"/>
          </a:xfrm>
        </p:spPr>
        <p:txBody>
          <a:bodyPr anchor="b">
            <a:normAutofit/>
          </a:bodyPr>
          <a:p>
            <a:r>
              <a:rPr altLang="en-US" dirty="0" lang="zh-CN"/>
              <a:t>教师专业发展与教学研究的互动关系</a:t>
            </a:r>
            <a:endParaRPr altLang="en-US" dirty="0" lang="zh-CN"/>
          </a:p>
        </p:txBody>
      </p:sp>
      <p:sp>
        <p:nvSpPr>
          <p:cNvPr id="104952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教师专业发展对教学研究的影响</a:t>
            </a:r>
            <a:endParaRPr altLang="en-US" lang="zh-CN"/>
          </a:p>
        </p:txBody>
      </p:sp>
      <p:cxnSp>
        <p:nvCxnSpPr>
          <p:cNvPr id="3145775" name="直接连接符 3"/>
          <p:cNvCxnSpPr>
            <a:cxnSpLocks/>
          </p:cNvCxnSpPr>
          <p:nvPr>
            <p:custDataLst>
              <p:tags r:id="rId1"/>
            </p:custDataLst>
          </p:nvPr>
        </p:nvCxnSpPr>
        <p:spPr>
          <a:xfrm>
            <a:off x="3197561"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77" name="直接连接符 6"/>
          <p:cNvCxnSpPr>
            <a:cxnSpLocks/>
          </p:cNvCxnSpPr>
          <p:nvPr>
            <p:custDataLst>
              <p:tags r:id="rId2"/>
            </p:custDataLst>
          </p:nvPr>
        </p:nvCxnSpPr>
        <p:spPr>
          <a:xfrm>
            <a:off x="6070152"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79" name="直接连接符 7"/>
          <p:cNvCxnSpPr>
            <a:cxnSpLocks/>
          </p:cNvCxnSpPr>
          <p:nvPr>
            <p:custDataLst>
              <p:tags r:id="rId3"/>
            </p:custDataLst>
          </p:nvPr>
        </p:nvCxnSpPr>
        <p:spPr>
          <a:xfrm>
            <a:off x="8942742"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592" name="标题 22"/>
          <p:cNvSpPr>
            <a:spLocks noGrp="1"/>
          </p:cNvSpPr>
          <p:nvPr>
            <p:custDataLst>
              <p:tags r:id="rId4"/>
            </p:custDataLst>
          </p:nvPr>
        </p:nvSpPr>
        <p:spPr>
          <a:xfrm>
            <a:off x="3659094"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49594" name="正文"/>
          <p:cNvSpPr txBox="1"/>
          <p:nvPr>
            <p:custDataLst>
              <p:tags r:id="rId5"/>
            </p:custDataLst>
          </p:nvPr>
        </p:nvSpPr>
        <p:spPr>
          <a:xfrm>
            <a:off x="3659094" y="3191748"/>
            <a:ext cx="2052918" cy="2436595"/>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教学研究促进教师专业发展：通过参与教学研究，教师能够深入了解学科前沿和发展趋势，拓宽自己的视野和知识面，同时也可以在研究中不断反思和改进自己的教学方法和策略，提高自己的教学水平和专业素养。</a:t>
            </a:r>
            <a:endParaRPr altLang="en-US" dirty="0" lang="zh-CN">
              <a:sym typeface="+mn-ea"/>
            </a:endParaRPr>
          </a:p>
        </p:txBody>
      </p:sp>
      <p:sp>
        <p:nvSpPr>
          <p:cNvPr id="1049596" name="标题 22"/>
          <p:cNvSpPr>
            <a:spLocks noGrp="1"/>
          </p:cNvSpPr>
          <p:nvPr>
            <p:custDataLst>
              <p:tags r:id="rId6"/>
            </p:custDataLst>
          </p:nvPr>
        </p:nvSpPr>
        <p:spPr>
          <a:xfrm>
            <a:off x="9300882"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598" name="正文"/>
          <p:cNvSpPr txBox="1"/>
          <p:nvPr>
            <p:custDataLst>
              <p:tags r:id="rId7"/>
            </p:custDataLst>
          </p:nvPr>
        </p:nvSpPr>
        <p:spPr>
          <a:xfrm>
            <a:off x="9300882" y="3192371"/>
            <a:ext cx="2052918" cy="2435972"/>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数字校园为教师专业发展和教学研究提供支持：数字校园的建设为教师提供了更加便捷和高效的学习和交流平台，同时也为教学研究提供了更加丰富的数据和资源支持，有助于推动教师专业发展和教学研究的深入开展。</a:t>
            </a:r>
            <a:endParaRPr altLang="en-US" lang="zh-CN">
              <a:sym typeface="+mn-ea"/>
            </a:endParaRPr>
          </a:p>
        </p:txBody>
      </p:sp>
      <p:sp>
        <p:nvSpPr>
          <p:cNvPr id="1049600" name="标题 22"/>
          <p:cNvSpPr>
            <a:spLocks noGrp="1"/>
          </p:cNvSpPr>
          <p:nvPr>
            <p:custDataLst>
              <p:tags r:id="rId8"/>
            </p:custDataLst>
          </p:nvPr>
        </p:nvSpPr>
        <p:spPr>
          <a:xfrm>
            <a:off x="6479988"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602" name="正文"/>
          <p:cNvSpPr txBox="1"/>
          <p:nvPr>
            <p:custDataLst>
              <p:tags r:id="rId9"/>
            </p:custDataLst>
          </p:nvPr>
        </p:nvSpPr>
        <p:spPr>
          <a:xfrm>
            <a:off x="6479988" y="3192371"/>
            <a:ext cx="2052918" cy="2435972"/>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教师专业发展与教学研究相互促进：教师专业发展和教学研究是相互促进、密不可分的，只有不断提高教师的专业素养，才能更好地推动教学研究的发展，而教学研究的深入开展又可以为教师提供更多的学习和提升机会。</a:t>
            </a:r>
            <a:endParaRPr altLang="en-US" lang="zh-CN">
              <a:sym typeface="+mn-ea"/>
            </a:endParaRPr>
          </a:p>
        </p:txBody>
      </p:sp>
      <p:sp>
        <p:nvSpPr>
          <p:cNvPr id="1049604" name="正文"/>
          <p:cNvSpPr txBox="1"/>
          <p:nvPr>
            <p:custDataLst>
              <p:tags r:id="rId10"/>
            </p:custDataLst>
          </p:nvPr>
        </p:nvSpPr>
        <p:spPr>
          <a:xfrm>
            <a:off x="838200" y="3191748"/>
            <a:ext cx="2052918" cy="2436595"/>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教师专业发展推动教学研究：教师通过不断学习和提升自己的专业素养，能够更好地理解和把握教学内容，提高教学效果，同时也有助于发现和解决教学中的问题，推动教学研究的发展。</a:t>
            </a:r>
            <a:endParaRPr altLang="en-US" dirty="0" lang="zh-CN">
              <a:sym typeface="+mn-ea"/>
            </a:endParaRPr>
          </a:p>
        </p:txBody>
      </p:sp>
      <p:sp>
        <p:nvSpPr>
          <p:cNvPr id="1049606" name="标题 22"/>
          <p:cNvSpPr>
            <a:spLocks noGrp="1"/>
          </p:cNvSpPr>
          <p:nvPr>
            <p:custDataLst>
              <p:tags r:id="rId11"/>
            </p:custDataLst>
          </p:nvPr>
        </p:nvSpPr>
        <p:spPr>
          <a:xfrm>
            <a:off x="838200"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教学研究对教师专业发展的促进作用</a:t>
            </a:r>
            <a:endParaRPr altLang="en-US" lang="zh-CN"/>
          </a:p>
        </p:txBody>
      </p:sp>
      <p:sp>
        <p:nvSpPr>
          <p:cNvPr id="104964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4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促进教师专业素养的提升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4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5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推动教师教育教学能力的提高</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65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5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增强教师的科研能力和创新意识</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5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6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提升教师的职业幸福感和成就感</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教师专业发展与教学研究的互动模式</a:t>
            </a:r>
            <a:endParaRPr altLang="en-US" lang="zh-CN"/>
          </a:p>
        </p:txBody>
      </p:sp>
      <p:sp>
        <p:nvSpPr>
          <p:cNvPr id="104970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互动模式：教师专业发展与教学研究相互促进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实践探索：教师在教学实践中不断探索，促进专业发展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1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反思提升：教师通过教学研究，不断反思提升专业素养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1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创新发展：教师专业发展与教学研究共同推动创新发展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6" name="标题 1"/>
          <p:cNvSpPr>
            <a:spLocks noGrp="1"/>
          </p:cNvSpPr>
          <p:nvPr>
            <p:ph type="title"/>
          </p:nvPr>
        </p:nvSpPr>
        <p:spPr/>
        <p:txBody>
          <a:bodyPr/>
          <a:p>
            <a:r>
              <a:rPr altLang="en-US" lang="zh-CN"/>
              <a:t>案例分析</a:t>
            </a:r>
            <a:endParaRPr altLang="en-US" lang="zh-CN"/>
          </a:p>
        </p:txBody>
      </p:sp>
      <p:sp>
        <p:nvSpPr>
          <p:cNvPr id="10497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案例一：某中学教师通过参加专业发展课程，提高教学水平，并开展教学研究，取得显著成果</a:t>
            </a:r>
            <a:endParaRPr altLang="en-US" dirty="0" sz="1200" lang="zh-CN" spc="150">
              <a:solidFill>
                <a:schemeClr val="tx1">
                  <a:lumMod val="65000"/>
                  <a:lumOff val="35000"/>
                </a:schemeClr>
              </a:solidFill>
              <a:latin typeface="+mn-ea"/>
              <a:sym typeface="+mn-ea"/>
            </a:endParaRPr>
          </a:p>
        </p:txBody>
      </p:sp>
      <p:sp>
        <p:nvSpPr>
          <p:cNvPr id="10497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案例二：某小学教师通过参与教学研究，提升专业素养，并将研究成果应用于课堂教学，提高学生学习效果</a:t>
            </a:r>
            <a:endParaRPr altLang="en-US" dirty="0" sz="1200" lang="zh-CN" spc="150">
              <a:solidFill>
                <a:schemeClr val="tx1">
                  <a:lumMod val="65000"/>
                  <a:lumOff val="35000"/>
                </a:schemeClr>
              </a:solidFill>
              <a:latin typeface="+mn-ea"/>
              <a:sym typeface="+mn-ea"/>
            </a:endParaRPr>
          </a:p>
        </p:txBody>
      </p:sp>
      <p:sp>
        <p:nvSpPr>
          <p:cNvPr id="10497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案例三：某高校教师通过教学研究，推动课程改革，并积极参与专业发展培训，提高教学质量</a:t>
            </a:r>
            <a:endParaRPr altLang="en-US" dirty="0" sz="1200" lang="zh-CN" spc="150">
              <a:solidFill>
                <a:schemeClr val="tx1">
                  <a:lumMod val="65000"/>
                  <a:lumOff val="35000"/>
                </a:schemeClr>
              </a:solidFill>
              <a:latin typeface="+mn-ea"/>
              <a:sym typeface="+mn-ea"/>
            </a:endParaRPr>
          </a:p>
        </p:txBody>
      </p:sp>
      <p:sp>
        <p:nvSpPr>
          <p:cNvPr id="10497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案例四：某职业学校教师通过与企业合作，开展实践教学研究，并不断提升自身专业能力，促进人才培养</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8" name="标题"/>
          <p:cNvSpPr>
            <a:spLocks noGrp="1"/>
          </p:cNvSpPr>
          <p:nvPr>
            <p:ph type="title"/>
            <p:custDataLst>
              <p:tags r:id="rId1"/>
            </p:custDataLst>
          </p:nvPr>
        </p:nvSpPr>
        <p:spPr>
          <a:xfrm>
            <a:off x="939798" y="-1"/>
            <a:ext cx="10414002" cy="2114171"/>
          </a:xfrm>
        </p:spPr>
        <p:txBody>
          <a:bodyPr anchor="b">
            <a:normAutofit/>
          </a:bodyPr>
          <a:p>
            <a:r>
              <a:rPr altLang="en-US" dirty="0" lang="zh-CN"/>
              <a:t>数字校园中教师专业发展与教学研究的未来趋势</a:t>
            </a:r>
            <a:endParaRPr altLang="en-US" dirty="0" lang="zh-CN"/>
          </a:p>
        </p:txBody>
      </p:sp>
      <p:sp>
        <p:nvSpPr>
          <p:cNvPr id="104980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0" name="标题 1"/>
          <p:cNvSpPr>
            <a:spLocks noGrp="1"/>
          </p:cNvSpPr>
          <p:nvPr>
            <p:ph type="title"/>
          </p:nvPr>
        </p:nvSpPr>
        <p:spPr/>
        <p:txBody>
          <a:bodyPr/>
          <a:p>
            <a:r>
              <a:rPr altLang="en-US" lang="zh-CN"/>
              <a:t>数字校园的发展趋势及其对教师专业发展的影响</a:t>
            </a:r>
            <a:endParaRPr altLang="en-US" lang="zh-CN"/>
          </a:p>
        </p:txBody>
      </p:sp>
      <p:sp>
        <p:nvSpPr>
          <p:cNvPr id="1049872" name="内容占位符 2"/>
          <p:cNvSpPr>
            <a:spLocks noGrp="1"/>
          </p:cNvSpPr>
          <p:nvPr>
            <p:ph idx="1"/>
          </p:nvPr>
        </p:nvSpPr>
        <p:spPr/>
        <p:txBody>
          <a:bodyPr>
            <a:normAutofit fontScale="70000"/>
          </a:bodyPr>
          <a:p>
            <a:r>
              <a:rPr altLang="en-US" lang="zh-CN"/>
              <a:t>数字校园的发展趋势： a. 云计算、大数据、人工智能等技术的广泛应用 b. 数字化教学资源的不断丰富和优化 c. 个性化、智能化教学服务的逐步普及 </a:t>
            </a:r>
            <a:endParaRPr altLang="en-US" lang="zh-CN"/>
          </a:p>
          <a:p>
            <a:pPr lvl="1"/>
            <a:r>
              <a:rPr altLang="en-US" lang="zh-CN"/>
              <a:t>a. 云计算、大数据、人工智能等技术的广泛应用</a:t>
            </a:r>
            <a:endParaRPr altLang="en-US" lang="zh-CN"/>
          </a:p>
          <a:p>
            <a:pPr lvl="1"/>
            <a:r>
              <a:rPr altLang="en-US" lang="zh-CN"/>
              <a:t>b. 数字化教学资源的不断丰富和优化</a:t>
            </a:r>
            <a:endParaRPr altLang="en-US" lang="zh-CN"/>
          </a:p>
          <a:p>
            <a:pPr lvl="1"/>
            <a:r>
              <a:rPr altLang="en-US" lang="zh-CN"/>
              <a:t>c. 个性化、智能化教学服务的逐步普及</a:t>
            </a:r>
            <a:endParaRPr altLang="en-US" lang="zh-CN"/>
          </a:p>
          <a:p>
            <a:r>
              <a:rPr altLang="en-US" lang="zh-CN"/>
              <a:t>数字校园对教师专业发展的影响： a. 提高教师数字化教学能力，促进教学创新 b. 推动教师专业发展，提升教育教学质量 c. 增强教师之间的交流与合作，促进教育资源共享 </a:t>
            </a:r>
            <a:endParaRPr altLang="en-US" lang="zh-CN"/>
          </a:p>
          <a:p>
            <a:pPr lvl="1"/>
            <a:r>
              <a:rPr altLang="en-US" lang="zh-CN"/>
              <a:t>a. 提高教师数字化教学能力，促进教学创新</a:t>
            </a:r>
            <a:endParaRPr altLang="en-US" lang="zh-CN"/>
          </a:p>
          <a:p>
            <a:pPr lvl="1"/>
            <a:r>
              <a:rPr altLang="en-US" lang="zh-CN"/>
              <a:t>b. 推动教师专业发展，提升教育教学质量</a:t>
            </a:r>
            <a:endParaRPr altLang="en-US" lang="zh-CN"/>
          </a:p>
          <a:p>
            <a:pPr lvl="1"/>
            <a:r>
              <a:rPr altLang="en-US" lang="zh-CN"/>
              <a:t>c. 增强教师之间的交流与合作，促进教育资源共享</a:t>
            </a:r>
            <a:endParaRPr altLang="en-US" lang="zh-CN"/>
          </a:p>
          <a:p>
            <a:r>
              <a:rPr altLang="en-US" lang="zh-CN"/>
              <a:t>未来趋势： a. 数字化教学将成为主流，教师需要不断适应和掌握新技术 b. 个性化、智能化教学将成为趋势，教师需要关注学生个性化需求 c. 教师专业发展将更加注重实践性和应用性，提高教师解决实际问题的能力</a:t>
            </a:r>
            <a:endParaRPr altLang="en-US" lang="zh-CN"/>
          </a:p>
          <a:p>
            <a:pPr lvl="1"/>
            <a:r>
              <a:rPr altLang="en-US" lang="zh-CN"/>
              <a:t>a. 数字化教学将成为主流，教师需要不断适应和掌握新技术</a:t>
            </a:r>
            <a:endParaRPr altLang="en-US" lang="zh-CN"/>
          </a:p>
          <a:p>
            <a:pPr lvl="1"/>
            <a:r>
              <a:rPr altLang="en-US" lang="zh-CN"/>
              <a:t>b. 个性化、智能化教学将成为趋势，教师需要关注学生个性化需求</a:t>
            </a:r>
            <a:endParaRPr altLang="en-US" lang="zh-CN"/>
          </a:p>
          <a:p>
            <a:pPr lvl="1"/>
            <a:r>
              <a:rPr altLang="en-US" lang="zh-CN"/>
              <a:t>c. 教师专业发展将更加注重实践性和应用性，提高教师解决实际问题的能力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06" name="标题 1"/>
          <p:cNvSpPr>
            <a:spLocks noGrp="1"/>
          </p:cNvSpPr>
          <p:nvPr>
            <p:ph type="title"/>
          </p:nvPr>
        </p:nvSpPr>
        <p:spPr/>
        <p:txBody>
          <a:bodyPr/>
          <a:p>
            <a:r>
              <a:rPr altLang="en-US" lang="zh-CN"/>
              <a:t>教学研究在数字校园中的发展趋势</a:t>
            </a:r>
            <a:endParaRPr altLang="en-US" lang="zh-CN"/>
          </a:p>
        </p:txBody>
      </p:sp>
      <p:sp>
        <p:nvSpPr>
          <p:cNvPr id="10499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智能化教学辅助工具的应用与推广</a:t>
            </a:r>
            <a:endParaRPr altLang="en-US" dirty="0" sz="2400" lang="zh-CN">
              <a:latin typeface="+mn-ea"/>
              <a:ea typeface="+mn-ea"/>
            </a:endParaRPr>
          </a:p>
        </p:txBody>
      </p:sp>
      <p:sp>
        <p:nvSpPr>
          <p:cNvPr id="10499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跨学科、跨领域的教学研究合作与交流</a:t>
            </a:r>
            <a:endParaRPr altLang="en-US" dirty="0" sz="2400" lang="zh-CN">
              <a:latin typeface="+mn-ea"/>
              <a:ea typeface="+mn-ea"/>
            </a:endParaRPr>
          </a:p>
        </p:txBody>
      </p:sp>
      <p:sp>
        <p:nvSpPr>
          <p:cNvPr id="10499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数字化教学研究平台的建设与发展</a:t>
            </a:r>
            <a:endParaRPr altLang="en-US" dirty="0" sz="2400" lang="zh-CN">
              <a:latin typeface="+mn-ea"/>
              <a:ea typeface="+mn-ea"/>
            </a:endParaRPr>
          </a:p>
        </p:txBody>
      </p:sp>
      <p:sp>
        <p:nvSpPr>
          <p:cNvPr id="10499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基于大数据的教学研究与评估</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64" name="标题 1"/>
          <p:cNvSpPr>
            <a:spLocks noGrp="1"/>
          </p:cNvSpPr>
          <p:nvPr>
            <p:ph type="title"/>
          </p:nvPr>
        </p:nvSpPr>
        <p:spPr/>
        <p:txBody>
          <a:bodyPr/>
          <a:p>
            <a:r>
              <a:rPr altLang="en-US" lang="zh-CN"/>
              <a:t>教师专业发展与教学研究的未来融合方向</a:t>
            </a:r>
            <a:endParaRPr altLang="en-US" lang="zh-CN"/>
          </a:p>
        </p:txBody>
      </p:sp>
      <p:sp>
        <p:nvSpPr>
          <p:cNvPr id="104996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数字化教学与教师专业发展的融合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人工智能技术在教育领域的应用与教师专业发展的融合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跨学科教学与教师专业发展的融合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教师专业发展与教学研究在数字校园中的未来趋势展望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22" name="标题 1"/>
          <p:cNvSpPr>
            <a:spLocks noGrp="1"/>
          </p:cNvSpPr>
          <p:nvPr>
            <p:ph type="title"/>
          </p:nvPr>
        </p:nvSpPr>
        <p:spPr/>
        <p:txBody>
          <a:bodyPr/>
          <a:p>
            <a:r>
              <a:rPr altLang="en-US" lang="zh-CN"/>
              <a:t>未来趋势的挑战与对策</a:t>
            </a:r>
            <a:endParaRPr altLang="en-US" lang="zh-CN"/>
          </a:p>
        </p:txBody>
      </p:sp>
      <p:sp>
        <p:nvSpPr>
          <p:cNvPr id="1050024" name="Freeform 22"/>
          <p:cNvSpPr>
            <a:spLocks noChangeArrowheads="1"/>
          </p:cNvSpPr>
          <p:nvPr>
            <p:custDataLst>
              <p:tags r:id="rId1"/>
            </p:custDataLst>
          </p:nvPr>
        </p:nvSpPr>
        <p:spPr bwMode="auto">
          <a:xfrm>
            <a:off x="838200" y="2773805"/>
            <a:ext cx="2060965" cy="2027445"/>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026" name="Freeform 27"/>
          <p:cNvSpPr>
            <a:spLocks noChangeArrowheads="1"/>
          </p:cNvSpPr>
          <p:nvPr>
            <p:custDataLst>
              <p:tags r:id="rId2"/>
            </p:custDataLst>
          </p:nvPr>
        </p:nvSpPr>
        <p:spPr bwMode="auto">
          <a:xfrm>
            <a:off x="838200" y="3981641"/>
            <a:ext cx="2060965" cy="819830"/>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028" name="正文"/>
          <p:cNvSpPr txBox="1"/>
          <p:nvPr>
            <p:custDataLst>
              <p:tags r:id="rId3"/>
            </p:custDataLst>
          </p:nvPr>
        </p:nvSpPr>
        <p:spPr>
          <a:xfrm>
            <a:off x="2974438" y="2698315"/>
            <a:ext cx="8380072" cy="929628"/>
          </a:xfrm>
          <a:prstGeom prst="rect"/>
          <a:noFill/>
        </p:spPr>
        <p:txBody>
          <a:bodyPr anchor="ctr" anchorCtr="0" bIns="46800" lIns="90000" rIns="90000" rtlCol="0" tIns="46800" wrap="square">
            <a:normAutofit/>
          </a:bodyPr>
          <a:p>
            <a:pPr>
              <a:lnSpc>
                <a:spcPct val="130000"/>
              </a:lnSpc>
              <a:spcAft>
                <a:spcPts val="1000"/>
              </a:spcAft>
            </a:pPr>
            <a:r>
              <a:rPr altLang="en-US" dirty="0" sz="1600" lang="zh-CN" spc="150">
                <a:solidFill>
                  <a:schemeClr val="tx1">
                    <a:lumMod val="65000"/>
                    <a:lumOff val="35000"/>
                  </a:schemeClr>
                </a:solidFill>
                <a:latin typeface="+mn-ea"/>
              </a:rPr>
              <a:t>挑战：技术更新迅速，需要不断学习和适应；数字校园建设不完善，需要加强技术支持和培训；教师角色转变困难，需要提高教师的信息素养和教学能力。</a:t>
            </a:r>
            <a:endParaRPr altLang="en-US" dirty="0" sz="1600" lang="zh-CN" spc="150">
              <a:solidFill>
                <a:schemeClr val="tx1">
                  <a:lumMod val="65000"/>
                  <a:lumOff val="35000"/>
                </a:schemeClr>
              </a:solidFill>
              <a:latin typeface="+mn-ea"/>
            </a:endParaRPr>
          </a:p>
        </p:txBody>
      </p:sp>
      <p:sp>
        <p:nvSpPr>
          <p:cNvPr id="1050030" name="正文"/>
          <p:cNvSpPr txBox="1"/>
          <p:nvPr>
            <p:custDataLst>
              <p:tags r:id="rId4"/>
            </p:custDataLst>
          </p:nvPr>
        </p:nvSpPr>
        <p:spPr>
          <a:xfrm>
            <a:off x="2974438" y="3914674"/>
            <a:ext cx="8380072" cy="929628"/>
          </a:xfrm>
          <a:prstGeom prst="rect"/>
          <a:noFill/>
        </p:spPr>
        <p:txBody>
          <a:bodyPr anchor="ctr" anchorCtr="0" bIns="46800" lIns="90000" rIns="90000" rtlCol="0" tIns="46800" wrap="square">
            <a:normAutofit fontScale="93750" lnSpcReduction="20000"/>
          </a:bodyPr>
          <a:p>
            <a:pPr>
              <a:lnSpc>
                <a:spcPct val="130000"/>
              </a:lnSpc>
              <a:spcAft>
                <a:spcPts val="1000"/>
              </a:spcAft>
            </a:pPr>
            <a:r>
              <a:rPr altLang="en-US" sz="1600" lang="zh-CN" spc="150">
                <a:solidFill>
                  <a:schemeClr val="tx1">
                    <a:lumMod val="65000"/>
                    <a:lumOff val="35000"/>
                  </a:schemeClr>
                </a:solidFill>
                <a:latin typeface="+mn-ea"/>
              </a:rPr>
              <a:t>对策：加强技术培训，提高教师的信息素养和教学能力；完善数字校园建设，提供更好的技术支持和服务；加强教师之间的交流与合作，共同推动教师专业发展和教学研究。</a:t>
            </a:r>
            <a:endParaRPr altLang="en-US" sz="1600" lang="zh-CN" spc="150">
              <a:solidFill>
                <a:schemeClr val="tx1">
                  <a:lumMod val="65000"/>
                  <a:lumOff val="35000"/>
                </a:schemeClr>
              </a:solidFill>
              <a:latin typeface="+mn-ea"/>
            </a:endParaRPr>
          </a:p>
        </p:txBody>
      </p:sp>
      <p:sp>
        <p:nvSpPr>
          <p:cNvPr id="1050032" name="Freeform 23"/>
          <p:cNvSpPr>
            <a:spLocks noChangeArrowheads="1"/>
          </p:cNvSpPr>
          <p:nvPr>
            <p:custDataLst>
              <p:tags r:id="rId5"/>
            </p:custDataLst>
          </p:nvPr>
        </p:nvSpPr>
        <p:spPr bwMode="auto">
          <a:xfrm>
            <a:off x="838200" y="2767717"/>
            <a:ext cx="2060965" cy="819830"/>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66" name="标题"/>
          <p:cNvSpPr>
            <a:spLocks noGrp="1"/>
          </p:cNvSpPr>
          <p:nvPr>
            <p:ph type="title"/>
            <p:custDataLst>
              <p:tags r:id="rId1"/>
            </p:custDataLst>
          </p:nvPr>
        </p:nvSpPr>
        <p:spPr>
          <a:xfrm>
            <a:off x="939798" y="-1"/>
            <a:ext cx="10414002" cy="2114171"/>
          </a:xfrm>
        </p:spPr>
        <p:txBody>
          <a:bodyPr anchor="b">
            <a:normAutofit/>
          </a:bodyPr>
          <a:p>
            <a:r>
              <a:rPr altLang="en-US" dirty="0" lang="zh-CN"/>
              <a:t>促进数字校园中教师专业发展与教学研究的策略建议</a:t>
            </a:r>
            <a:endParaRPr altLang="en-US" dirty="0" lang="zh-CN"/>
          </a:p>
        </p:txBody>
      </p:sp>
      <p:sp>
        <p:nvSpPr>
          <p:cNvPr id="105006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38" name="标题 1"/>
          <p:cNvSpPr>
            <a:spLocks noGrp="1"/>
          </p:cNvSpPr>
          <p:nvPr>
            <p:ph type="title"/>
          </p:nvPr>
        </p:nvSpPr>
        <p:spPr/>
        <p:txBody>
          <a:bodyPr/>
          <a:p>
            <a:r>
              <a:rPr altLang="en-US" lang="zh-CN"/>
              <a:t>政策层面的策略建议</a:t>
            </a:r>
            <a:endParaRPr altLang="en-US" lang="zh-CN"/>
          </a:p>
        </p:txBody>
      </p:sp>
      <p:sp>
        <p:nvSpPr>
          <p:cNvPr id="105014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制定数字校园建设规划，明确教师专业发展与教学研究的目标和任务</a:t>
            </a:r>
            <a:endParaRPr altLang="en-US" dirty="0" sz="2000" lang="zh-CN" spc="150">
              <a:solidFill>
                <a:schemeClr val="tx1">
                  <a:lumMod val="85000"/>
                  <a:lumOff val="15000"/>
                </a:schemeClr>
              </a:solidFill>
              <a:latin typeface="+mn-ea"/>
              <a:sym typeface="+mn-ea"/>
            </a:endParaRPr>
          </a:p>
        </p:txBody>
      </p:sp>
      <p:sp>
        <p:nvSpPr>
          <p:cNvPr id="105014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完善数字校园中的教师专业发展与教学研究的政策和制度</a:t>
            </a:r>
            <a:endParaRPr altLang="en-US" dirty="0" sz="2000" lang="zh-CN" spc="150">
              <a:solidFill>
                <a:schemeClr val="tx1">
                  <a:lumMod val="85000"/>
                  <a:lumOff val="15000"/>
                </a:schemeClr>
              </a:solidFill>
              <a:latin typeface="+mn-ea"/>
              <a:sym typeface="+mn-ea"/>
            </a:endParaRPr>
          </a:p>
        </p:txBody>
      </p:sp>
      <p:sp>
        <p:nvSpPr>
          <p:cNvPr id="105015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加强数字校园中的教师专业发展与教学研究的培训和指导</a:t>
            </a:r>
            <a:endParaRPr altLang="en-US" dirty="0" sz="2000" lang="zh-CN" spc="150">
              <a:solidFill>
                <a:schemeClr val="tx1">
                  <a:lumMod val="85000"/>
                  <a:lumOff val="15000"/>
                </a:schemeClr>
              </a:solidFill>
              <a:latin typeface="+mn-ea"/>
              <a:sym typeface="+mn-ea"/>
            </a:endParaRPr>
          </a:p>
        </p:txBody>
      </p:sp>
      <p:sp>
        <p:nvSpPr>
          <p:cNvPr id="105015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建立数字校园中的教师专业发展与教学研究的评价和激励机制</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96" name="标题 1"/>
          <p:cNvSpPr>
            <a:spLocks noGrp="1"/>
          </p:cNvSpPr>
          <p:nvPr>
            <p:ph type="title"/>
          </p:nvPr>
        </p:nvSpPr>
        <p:spPr/>
        <p:txBody>
          <a:bodyPr/>
          <a:p>
            <a:r>
              <a:rPr altLang="en-US" lang="zh-CN"/>
              <a:t>学校层面的策略建议</a:t>
            </a:r>
            <a:endParaRPr altLang="en-US" lang="zh-CN"/>
          </a:p>
        </p:txBody>
      </p:sp>
      <p:sp>
        <p:nvSpPr>
          <p:cNvPr id="105019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0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0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0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0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1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1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1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1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1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2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2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2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2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2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3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3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3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建立完善的教师专业发展机制</a:t>
            </a:r>
            <a:endParaRPr altLang="en-US" dirty="0" sz="1200" lang="zh-CN" spc="150">
              <a:solidFill>
                <a:schemeClr val="tx1">
                  <a:lumMod val="65000"/>
                  <a:lumOff val="35000"/>
                </a:schemeClr>
              </a:solidFill>
              <a:latin typeface="+mn-ea"/>
              <a:sym typeface="+mn-ea"/>
            </a:endParaRPr>
          </a:p>
        </p:txBody>
      </p:sp>
      <p:sp>
        <p:nvSpPr>
          <p:cNvPr id="105023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建立有效的激励机制和评价机制</a:t>
            </a:r>
            <a:endParaRPr altLang="en-US" dirty="0" sz="1200" lang="zh-CN" spc="150">
              <a:solidFill>
                <a:schemeClr val="tx1">
                  <a:lumMod val="65000"/>
                  <a:lumOff val="35000"/>
                </a:schemeClr>
              </a:solidFill>
              <a:latin typeface="+mn-ea"/>
              <a:sym typeface="+mn-ea"/>
            </a:endParaRPr>
          </a:p>
        </p:txBody>
      </p:sp>
      <p:sp>
        <p:nvSpPr>
          <p:cNvPr id="105023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提供丰富的教学资源和学习机会</a:t>
            </a:r>
            <a:endParaRPr altLang="en-US" dirty="0" sz="1200" lang="zh-CN" spc="150">
              <a:solidFill>
                <a:schemeClr val="tx1">
                  <a:lumMod val="65000"/>
                  <a:lumOff val="35000"/>
                </a:schemeClr>
              </a:solidFill>
              <a:latin typeface="+mn-ea"/>
              <a:sym typeface="+mn-ea"/>
            </a:endParaRPr>
          </a:p>
        </p:txBody>
      </p:sp>
      <p:sp>
        <p:nvSpPr>
          <p:cNvPr id="105024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制定科学的教学研究计划</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74" name="标题 1"/>
          <p:cNvSpPr>
            <a:spLocks noGrp="1"/>
          </p:cNvSpPr>
          <p:nvPr>
            <p:ph type="title"/>
          </p:nvPr>
        </p:nvSpPr>
        <p:spPr/>
        <p:txBody>
          <a:bodyPr/>
          <a:p>
            <a:r>
              <a:rPr altLang="en-US" lang="zh-CN"/>
              <a:t>教师层面的策略建议</a:t>
            </a:r>
            <a:endParaRPr altLang="en-US" lang="zh-CN"/>
          </a:p>
        </p:txBody>
      </p:sp>
      <p:sp>
        <p:nvSpPr>
          <p:cNvPr id="105027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8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提升教师数字素养：加强教师数字技能培训，提高教师对数字技术的理解和应用能力</a:t>
            </a:r>
            <a:endParaRPr altLang="en-US" dirty="0" sz="2000" lang="zh-CN" spc="200">
              <a:solidFill>
                <a:schemeClr val="tx1">
                  <a:lumMod val="85000"/>
                  <a:lumOff val="15000"/>
                </a:schemeClr>
              </a:solidFill>
              <a:latin typeface="+mn-ea"/>
              <a:sym typeface="+mn-ea"/>
            </a:endParaRPr>
          </a:p>
        </p:txBody>
      </p:sp>
      <p:sp>
        <p:nvSpPr>
          <p:cNvPr id="105028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8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创新教学方式方法：鼓励教师利用数字技术改进教学方式，提高教学效果和学生学习体验</a:t>
            </a:r>
            <a:endParaRPr altLang="en-US" dirty="0" sz="2000" lang="zh-CN" spc="200">
              <a:solidFill>
                <a:schemeClr val="tx1">
                  <a:lumMod val="85000"/>
                  <a:lumOff val="15000"/>
                </a:schemeClr>
              </a:solidFill>
              <a:latin typeface="+mn-ea"/>
              <a:sym typeface="+mn-ea"/>
            </a:endParaRPr>
          </a:p>
        </p:txBody>
      </p:sp>
      <p:sp>
        <p:nvSpPr>
          <p:cNvPr id="105028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9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促进教师合作与交流：搭建教师合作平台，促进教师之间的交流与合作，共同提高教学水平</a:t>
            </a:r>
            <a:endParaRPr altLang="en-US" dirty="0" sz="2000" lang="zh-CN" spc="200">
              <a:solidFill>
                <a:schemeClr val="tx1">
                  <a:lumMod val="85000"/>
                  <a:lumOff val="15000"/>
                </a:schemeClr>
              </a:solidFill>
              <a:latin typeface="+mn-ea"/>
              <a:sym typeface="+mn-ea"/>
            </a:endParaRPr>
          </a:p>
        </p:txBody>
      </p:sp>
      <p:sp>
        <p:nvSpPr>
          <p:cNvPr id="105029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9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激励教师参与研究：设立激励机制，鼓励教师参与教学研究，提高教师的专业水平和研究能力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32" name="标题 1"/>
          <p:cNvSpPr>
            <a:spLocks noGrp="1"/>
          </p:cNvSpPr>
          <p:nvPr>
            <p:ph type="title"/>
          </p:nvPr>
        </p:nvSpPr>
        <p:spPr/>
        <p:txBody>
          <a:bodyPr/>
          <a:p>
            <a:r>
              <a:rPr altLang="en-US" lang="zh-CN"/>
              <a:t>社会层面的策略建议</a:t>
            </a:r>
            <a:endParaRPr altLang="en-US" lang="zh-CN"/>
          </a:p>
        </p:txBody>
      </p:sp>
      <p:sp>
        <p:nvSpPr>
          <p:cNvPr id="105033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3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建立完善的教育信息化政策与法规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4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加强教育信息化基础设施建设</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4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推广数字化教育资源的应用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5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5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建立教师专业发展与教学研究的激励机制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90" name="标题"/>
          <p:cNvSpPr>
            <a:spLocks noGrp="1"/>
          </p:cNvSpPr>
          <p:nvPr>
            <p:ph type="title"/>
            <p:custDataLst>
              <p:tags r:id="rId1"/>
            </p:custDataLst>
          </p:nvPr>
        </p:nvSpPr>
        <p:spPr>
          <a:xfrm>
            <a:off x="939798" y="-1"/>
            <a:ext cx="10414002" cy="2114171"/>
          </a:xfrm>
        </p:spPr>
        <p:txBody>
          <a:bodyPr anchor="b">
            <a:normAutofit/>
          </a:bodyPr>
          <a:p>
            <a:r>
              <a:rPr altLang="en-US" dirty="0" lang="zh-CN"/>
              <a:t>总结与展望</a:t>
            </a:r>
            <a:endParaRPr altLang="en-US" dirty="0" lang="zh-CN"/>
          </a:p>
        </p:txBody>
      </p:sp>
      <p:sp>
        <p:nvSpPr>
          <p:cNvPr id="105039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07</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62" name="标题 1"/>
          <p:cNvSpPr>
            <a:spLocks noGrp="1"/>
          </p:cNvSpPr>
          <p:nvPr>
            <p:ph type="title"/>
          </p:nvPr>
        </p:nvSpPr>
        <p:spPr/>
        <p:txBody>
          <a:bodyPr/>
          <a:p>
            <a:r>
              <a:rPr altLang="en-US" lang="zh-CN"/>
              <a:t>总结</a:t>
            </a:r>
            <a:endParaRPr altLang="en-US" lang="zh-CN"/>
          </a:p>
        </p:txBody>
      </p:sp>
      <p:sp>
        <p:nvSpPr>
          <p:cNvPr id="105046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6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6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数字校园对教师专业发展的促进作用</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47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7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数字校园对教学研究的推动作用</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47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7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教师专业发展与教学研究的未来展望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48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8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总结数字校园对教师专业发展和教学研究的积极影响</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20" name="标题 1"/>
          <p:cNvSpPr>
            <a:spLocks noGrp="1"/>
          </p:cNvSpPr>
          <p:nvPr>
            <p:ph type="title"/>
          </p:nvPr>
        </p:nvSpPr>
        <p:spPr/>
        <p:txBody>
          <a:bodyPr/>
          <a:p>
            <a:r>
              <a:rPr altLang="en-US" lang="zh-CN"/>
              <a:t>展望</a:t>
            </a:r>
            <a:endParaRPr altLang="en-US" lang="zh-CN"/>
          </a:p>
        </p:txBody>
      </p:sp>
      <p:sp>
        <p:nvSpPr>
          <p:cNvPr id="105052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2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2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提升教师数字素养，促进教育现代化</a:t>
            </a:r>
            <a:endParaRPr altLang="en-US" dirty="0" sz="1200" lang="zh-CN" spc="150">
              <a:solidFill>
                <a:srgbClr val="FFFFFF"/>
              </a:solidFill>
              <a:latin typeface="+mn-ea"/>
              <a:sym typeface="+mn-ea"/>
            </a:endParaRPr>
          </a:p>
        </p:txBody>
      </p:sp>
      <p:sp>
        <p:nvSpPr>
          <p:cNvPr id="105053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教学研究的新方向与热点</a:t>
            </a:r>
            <a:endParaRPr altLang="en-US" dirty="0" sz="1200" lang="zh-CN" spc="150">
              <a:solidFill>
                <a:schemeClr val="tx1">
                  <a:lumMod val="65000"/>
                  <a:lumOff val="35000"/>
                </a:schemeClr>
              </a:solidFill>
              <a:latin typeface="+mn-ea"/>
              <a:sym typeface="+mn-ea"/>
            </a:endParaRPr>
          </a:p>
        </p:txBody>
      </p:sp>
      <p:sp>
        <p:nvSpPr>
          <p:cNvPr id="105053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教师专业发展的新机遇与挑战</a:t>
            </a:r>
            <a:endParaRPr altLang="en-US" dirty="0" sz="1200" lang="zh-CN" spc="150">
              <a:solidFill>
                <a:srgbClr val="FFFFFF"/>
              </a:solidFill>
              <a:latin typeface="+mn-ea"/>
              <a:sym typeface="+mn-ea"/>
            </a:endParaRPr>
          </a:p>
        </p:txBody>
      </p:sp>
      <p:sp>
        <p:nvSpPr>
          <p:cNvPr id="105054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未来数字校园发展趋势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582"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584"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586"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588"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1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1.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5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0_1*l_h_i*1_2_1"/>
  <p:tag name="KSO_WM_TEMPLATE_CATEGORY" val="diagram"/>
  <p:tag name="KSO_WM_TEMPLATE_INDEX" val="2023167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1*l_h_a*1_2_1"/>
  <p:tag name="KSO_WM_TEMPLATE_CATEGORY" val="diagram"/>
  <p:tag name="KSO_WM_TEMPLATE_INDEX" val="20231670"/>
  <p:tag name="KSO_WM_UNIT_LAYERLEVEL" val="1_1_1"/>
  <p:tag name="KSO_WM_TAG_VERSION" val="3.0"/>
  <p:tag name="KSO_WM_DIAGRAM_GROUP_CODE" val="l1-1"/>
  <p:tag name="KSO_WM_BEAUTIFY_FLAG" val="#wm#"/>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1*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0_1*l_h_f*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1*l_h_a*1_1_1"/>
  <p:tag name="KSO_WM_TEMPLATE_CATEGORY" val="diagram"/>
  <p:tag name="KSO_WM_TEMPLATE_INDEX" val="20231670"/>
  <p:tag name="KSO_WM_UNIT_LAYERLEVEL" val="1_1_1"/>
  <p:tag name="KSO_WM_TAG_VERSION" val="3.0"/>
  <p:tag name="KSO_WM_DIAGRAM_GROUP_CODE" val="l1-1"/>
  <p:tag name="KSO_WM_BEAUTIFY_FLAG" val="#wm#"/>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8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5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35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84.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2023-12-15T22:15:16Z</dcterms:created>
  <dcterms:modified xsi:type="dcterms:W3CDTF">2023-12-15T22:15:16Z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900272ac19034bd0832176bebf28b8f0_21</vt:lpwstr>
  </property>
</Properties>
</file>