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7537" r:id="rId1"/>
    <p:sldMasterId id="2147517574" r:id="rId2"/>
  </p:sldMasterIdLst>
  <p:notesMasterIdLst>
    <p:notesMasterId r:id="rId3"/>
  </p:notesMasterIdLst>
  <p:sldIdLst>
    <p:sldId id="14996" r:id="rId4"/>
    <p:sldId id="15001" r:id="rId5"/>
    <p:sldId id="15005" r:id="rId6"/>
    <p:sldId id="15008" r:id="rId7"/>
    <p:sldId id="15011" r:id="rId8"/>
    <p:sldId id="15014" r:id="rId9"/>
    <p:sldId id="15017" r:id="rId10"/>
    <p:sldId id="15020" r:id="rId11"/>
    <p:sldId id="15023" r:id="rId12"/>
    <p:sldId id="15026" r:id="rId13"/>
    <p:sldId id="15029" r:id="rId14"/>
    <p:sldId id="15032" r:id="rId15"/>
    <p:sldId id="15035" r:id="rId16"/>
    <p:sldId id="15038" r:id="rId17"/>
    <p:sldId id="15041" r:id="rId18"/>
    <p:sldId id="15044" r:id="rId19"/>
    <p:sldId id="15047" r:id="rId20"/>
    <p:sldId id="15050" r:id="rId21"/>
    <p:sldId id="15053" r:id="rId22"/>
    <p:sldId id="15056" r:id="rId23"/>
    <p:sldId id="15059" r:id="rId24"/>
    <p:sldId id="15062" r:id="rId25"/>
    <p:sldId id="15065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6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538" r:id="rId1"/>
    <p:sldLayoutId id="2147517539" r:id="rId2"/>
    <p:sldLayoutId id="2147517540" r:id="rId3"/>
    <p:sldLayoutId id="2147517541" r:id="rId4"/>
    <p:sldLayoutId id="2147517542" r:id="rId5"/>
    <p:sldLayoutId id="2147517543" r:id="rId6"/>
    <p:sldLayoutId id="2147517544" r:id="rId7"/>
    <p:sldLayoutId id="2147517545" r:id="rId8"/>
    <p:sldLayoutId id="2147517546" r:id="rId9"/>
    <p:sldLayoutId id="2147517547" r:id="rId10"/>
    <p:sldLayoutId id="214751754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575" r:id="rId1"/>
    <p:sldLayoutId id="2147517576" r:id="rId2"/>
    <p:sldLayoutId id="2147517577" r:id="rId3"/>
    <p:sldLayoutId id="2147517578" r:id="rId4"/>
    <p:sldLayoutId id="2147517579" r:id="rId5"/>
    <p:sldLayoutId id="2147517580" r:id="rId6"/>
    <p:sldLayoutId id="2147517581" r:id="rId7"/>
    <p:sldLayoutId id="2147517582" r:id="rId8"/>
    <p:sldLayoutId id="2147517583" r:id="rId9"/>
    <p:sldLayoutId id="2147517584" r:id="rId10"/>
    <p:sldLayoutId id="214751758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小学生心理健康教育的重要性与挑战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6974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小学生心理健康教育的重要性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6974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小学生心理健康教育面临的挑战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99415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dirty="0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应对小学生心理健康教育挑战的措施</a:t>
            </a:r>
            <a:endParaRPr altLang="en-US" b="1" dirty="0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99415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小学生心理健康教育的实施建议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小学生心理健康教育的重要性</a:t>
            </a:r>
            <a:endParaRPr altLang="en-US" lang="zh-CN"/>
          </a:p>
        </p:txBody>
      </p:sp>
      <p:sp>
        <p:nvSpPr>
          <p:cNvPr id="104888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促进小学生身心健康</a:t>
            </a:r>
            <a:endParaRPr altLang="en-US" lang="zh-CN"/>
          </a:p>
        </p:txBody>
      </p:sp>
      <p:sp>
        <p:nvSpPr>
          <p:cNvPr id="10489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提高学习效率和生活质量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培养良好的心理素质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预防心理问题的发生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促进家庭和社会和谐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提高小学生心理素质</a:t>
            </a:r>
            <a:endParaRPr altLang="en-US" lang="zh-CN"/>
          </a:p>
        </p:txBody>
      </p:sp>
      <p:sp>
        <p:nvSpPr>
          <p:cNvPr id="10490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增强自我认知：心理健康教育有助于小学生了解自己的情绪、性格和能力，从而更好地认识自己。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培养良好品质：心理健康教育有助于培养小学生的自尊、自信、自律和积极向上的品质。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提高应对压力的能力：心理健康教育可以帮助小学生学会应对压力和挫折，增强心理韧性。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促进人际关系：心理健康教育有助于小学生建立良好的人际关系，增强社交能力，减少行为问题。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培养小学生积极心态</a:t>
            </a:r>
            <a:endParaRPr altLang="en-US" lang="zh-CN"/>
          </a:p>
        </p:txBody>
      </p:sp>
      <p:sp>
        <p:nvSpPr>
          <p:cNvPr id="10490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增强自信心：心理健康教育可以帮助小学生建立自信心，认识到自己的优点和价值。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促进情感发展：心理健康教育有助于小学生学会表达情感，培养积极情绪和良好的情感素养。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提高适应能力：心理健康教育可以帮助小学生更好地适应学校和社会环境，减少焦虑和压力。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培养良好人际关系：心理健康教育有助于小学生建立良好的人际关系，增强社交能力，培养合作精神。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预防心理问题的发生</a:t>
            </a:r>
            <a:endParaRPr altLang="en-US" lang="zh-CN"/>
          </a:p>
        </p:txBody>
      </p:sp>
      <p:sp>
        <p:nvSpPr>
          <p:cNvPr id="104913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促进小学生身心健康，预防心理问题的发生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提高小学生的心理素质，增强适应能力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培养小学生积极心态，预防抑郁和焦虑等情绪问题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帮助小学生建立良好的人际关系，减少孤独感和社交障碍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小学生心理健康教育面临的挑战</a:t>
            </a:r>
            <a:endParaRPr altLang="en-US" lang="zh-CN"/>
          </a:p>
        </p:txBody>
      </p:sp>
      <p:sp>
        <p:nvSpPr>
          <p:cNvPr id="104919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家庭教育的缺失</a:t>
            </a:r>
            <a:endParaRPr altLang="en-US" lang="zh-CN"/>
          </a:p>
        </p:txBody>
      </p:sp>
      <p:sp>
        <p:nvSpPr>
          <p:cNvPr id="10492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父母缺乏心理健康教育意识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家庭教育方式不当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家庭环境不良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家庭经济条件限制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学校教育的不重视</a:t>
            </a:r>
            <a:endParaRPr altLang="en-US" lang="zh-CN"/>
          </a:p>
        </p:txBody>
      </p:sp>
      <p:sp>
        <p:nvSpPr>
          <p:cNvPr id="10493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评价机制不完善：学校缺乏有效的心理健康教育评价机制，无法全面评估学生的心理健康状况。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资源投入不足：学校对心理健康教育的资源投入不足，缺乏必要的设施和器材。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缺乏专业师资：学校缺乏具备心理健康教育专业知识和技能的教师。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课程设置不足：学校对心理健康教育课程的重视不够，课时安排不足。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社会环境的负面影响</a:t>
            </a:r>
            <a:endParaRPr altLang="en-US" lang="zh-CN"/>
          </a:p>
        </p:txBody>
      </p:sp>
      <p:sp>
        <p:nvSpPr>
          <p:cNvPr id="104936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校园环境对小学生心理健康的影响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社会舆论对小学生心理健康的负面影响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家庭环境对小学生心理健康的影响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网络信息的泛滥对小学生心理健康的冲击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缺乏专业教师和资源</a:t>
            </a:r>
            <a:endParaRPr altLang="en-US" lang="zh-CN"/>
          </a:p>
        </p:txBody>
      </p:sp>
      <p:sp>
        <p:nvSpPr>
          <p:cNvPr id="1049436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缺乏专业教师：目前小学心理健康教育领域的专业教师数量不足，无法满足需求。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缺乏教学资源：适合小学生心理健康教育的教材、教具等资源有限，影响了教育质量。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应对小学生心理健康教育挑战的措施</a:t>
            </a:r>
            <a:endParaRPr altLang="en-US" lang="zh-CN"/>
          </a:p>
        </p:txBody>
      </p:sp>
      <p:sp>
        <p:nvSpPr>
          <p:cNvPr id="104948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加强家庭教育指导</a:t>
            </a:r>
            <a:endParaRPr altLang="en-US" lang="zh-CN"/>
          </a:p>
        </p:txBody>
      </p:sp>
      <p:sp>
        <p:nvSpPr>
          <p:cNvPr id="10495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建立家长与学校之间的沟通机制，及时了解学生的心理状况，共同制定应对措施。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定期开展家庭教育讲座，提高家长对小学生心理健康教育的认识和重视程度。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鼓励家长积极参与学校组织的心理健康教育活动，增强家庭教育的实效性。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提供个性化的家庭教育指导服务，针对不同家庭和学生特点，制定相应的教育方案。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提高学校教育重视程度</a:t>
            </a:r>
            <a:endParaRPr altLang="en-US" lang="zh-CN"/>
          </a:p>
        </p:txBody>
      </p:sp>
      <p:sp>
        <p:nvSpPr>
          <p:cNvPr id="10495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开设心理健康教育课程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定期开展心理健康教育活动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加强心理健康教育师资队伍建设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将心理健康教育纳入学校评估体系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营造良好的社会环境</a:t>
            </a:r>
            <a:endParaRPr altLang="en-US" lang="zh-CN"/>
          </a:p>
        </p:txBody>
      </p:sp>
      <p:sp>
        <p:nvSpPr>
          <p:cNvPr id="10496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学校与家庭共同营造良好的成长环境，关注孩子的心理健康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社会各界共同参与，为小学生心理健康教育提供更多的资源和支持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政府出台相关政策，支持小学生心理健康教育的发展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媒体宣传心理健康知识，提高公众对小学生心理健康的关注度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培养专业教师和资源</a:t>
            </a:r>
            <a:endParaRPr altLang="en-US" lang="zh-CN"/>
          </a:p>
        </p:txBody>
      </p:sp>
      <p:sp>
        <p:nvSpPr>
          <p:cNvPr id="10497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建立专业团队：组建专业的心理健康教育团队，共同研究和解决教育中的问题。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培训专业教师：提供心理健康教育专业培训，提高教师的教育水平。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增加教育资源：提供更多的教育资源，如教材、教具等，以支持教师的教学工作。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建立资源共享平台：建立资源共享平台，让教师们可以共享教育资源和经验。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小学生心理健康教育的实施建议</a:t>
            </a:r>
            <a:endParaRPr altLang="en-US" lang="zh-CN"/>
          </a:p>
        </p:txBody>
      </p:sp>
      <p:sp>
        <p:nvSpPr>
          <p:cNvPr id="10497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制定科学的教育计划</a:t>
            </a:r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确定教育目标：明确小学生心理健康教育的目的和重点，确保教育计划的有效性。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设计课程：根据小学生的年龄和心理特点，制定适合的心理健康教育课程，注重实际操作和体验。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合理安排时间：确保心理健康教育的时间充足，可以合理安排在课程中或利用课外时间进行。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建立评估机制：对小学生的心理健康教育效果进行定期评估，及时调整教育计划，确保教育质量。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注重个性化教育</a:t>
            </a:r>
            <a:endParaRPr altLang="en-US" lang="zh-CN"/>
          </a:p>
        </p:txBody>
      </p:sp>
      <p:sp>
        <p:nvSpPr>
          <p:cNvPr id="10498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了解学生的个性特点，因材施教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关注学生的情感需求，提供情感支持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培养学生的自我认知和自我调节能力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针对不同年级和年龄段的学生制定个性化的教育方案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加强家校合作</a:t>
            </a:r>
            <a:endParaRPr altLang="en-US" lang="zh-CN"/>
          </a:p>
        </p:txBody>
      </p:sp>
      <p:sp>
        <p:nvSpPr>
          <p:cNvPr id="10499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鼓励家长参与学校心理健康教育活动，提高家长对心理健康教育的认识和重视程度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加强家校合作，共同关注学生的心理健康问题，形成教育合力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定期开展家长会，加强家校之间的沟通和了解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建立家长和学校的联系平台，方便双方及时交流和反馈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建立心理健康档案</a:t>
            </a:r>
            <a:endParaRPr altLang="en-US" lang="zh-CN"/>
          </a:p>
        </p:txBody>
      </p:sp>
      <p:sp>
        <p:nvSpPr>
          <p:cNvPr id="10500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提供个性化方案：根据小学生的评估结果，制定个性化的心理健康教育方案。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促进家校合作：与家长合作，共同关注小学生的心理健康，建立完善的心理健康档案。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定期评估：对小学生进行定期的心理健康评估，了解他们的心理状况。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记录变化：记录小学生的心理变化，及时发现和解决潜在问题。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7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UNIT_SUBTYPE" val="d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4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UNIT_SUBTYPE" val="d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4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UNIT_SUBTYPE" val="d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4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UNIT_SUBTYPE" val="d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4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SLIDE_ID" val="custom2023091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8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7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7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21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2024-01-05T10:44:16Z</dcterms:created>
  <dcterms:modified xsi:type="dcterms:W3CDTF">2024-01-05T10:44:16Z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ad52756b071147398022369f5ac3323d_21</vt:lpwstr>
  </property>
</Properties>
</file>