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83" r:id="rId1"/>
    <p:sldMasterId id="2147494420" r:id="rId2"/>
  </p:sldMasterIdLst>
  <p:notesMasterIdLst>
    <p:notesMasterId r:id="rId3"/>
  </p:notesMasterIdLst>
  <p:sldIdLst>
    <p:sldId id="4921" r:id="rId4"/>
    <p:sldId id="4925" r:id="rId5"/>
    <p:sldId id="4928" r:id="rId6"/>
    <p:sldId id="4931" r:id="rId7"/>
    <p:sldId id="4934" r:id="rId8"/>
    <p:sldId id="4937" r:id="rId9"/>
    <p:sldId id="4940" r:id="rId10"/>
    <p:sldId id="4943" r:id="rId11"/>
    <p:sldId id="4946" r:id="rId12"/>
    <p:sldId id="4949" r:id="rId13"/>
    <p:sldId id="4952" r:id="rId14"/>
    <p:sldId id="4955" r:id="rId15"/>
    <p:sldId id="4958" r:id="rId16"/>
    <p:sldId id="4961" r:id="rId17"/>
    <p:sldId id="4964" r:id="rId18"/>
    <p:sldId id="4967" r:id="rId19"/>
    <p:sldId id="4970" r:id="rId20"/>
    <p:sldId id="4973" r:id="rId21"/>
    <p:sldId id="4976" r:id="rId22"/>
    <p:sldId id="4979" r:id="rId23"/>
    <p:sldId id="4982" r:id="rId24"/>
    <p:sldId id="4985" r:id="rId25"/>
    <p:sldId id="4988" r:id="rId26"/>
    <p:sldId id="4991" r:id="rId27"/>
    <p:sldId id="499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84" r:id="rId1"/>
    <p:sldLayoutId id="2147494385" r:id="rId2"/>
    <p:sldLayoutId id="2147494386" r:id="rId3"/>
    <p:sldLayoutId id="2147494387" r:id="rId4"/>
    <p:sldLayoutId id="2147494388" r:id="rId5"/>
    <p:sldLayoutId id="2147494389" r:id="rId6"/>
    <p:sldLayoutId id="2147494390" r:id="rId7"/>
    <p:sldLayoutId id="2147494391" r:id="rId8"/>
    <p:sldLayoutId id="2147494392" r:id="rId9"/>
    <p:sldLayoutId id="2147494393" r:id="rId10"/>
    <p:sldLayoutId id="21474943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21" r:id="rId1"/>
    <p:sldLayoutId id="2147494422" r:id="rId2"/>
    <p:sldLayoutId id="2147494423" r:id="rId3"/>
    <p:sldLayoutId id="2147494424" r:id="rId4"/>
    <p:sldLayoutId id="2147494425" r:id="rId5"/>
    <p:sldLayoutId id="2147494426" r:id="rId6"/>
    <p:sldLayoutId id="2147494427" r:id="rId7"/>
    <p:sldLayoutId id="2147494428" r:id="rId8"/>
    <p:sldLayoutId id="2147494429" r:id="rId9"/>
    <p:sldLayoutId id="2147494430" r:id="rId10"/>
    <p:sldLayoutId id="21474944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小学教育中的品格教育与道德教育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品格教育的定义和重要性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道德教育的目标和内容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小学教育中品格教育的实施方法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小学教育中道德教育的实施方法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品格教育与道德教育的挑战与对策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品格教育的定义和重要性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品格教育的定义</a:t>
            </a:r>
            <a:endParaRPr altLang="en-US" lang="zh-CN"/>
          </a:p>
        </p:txBody>
      </p:sp>
      <p:sp>
        <p:nvSpPr>
          <p:cNvPr id="1048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品格教育是一种关注个人品格和道德发展的教育方式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强调个人品质、道德观念和价值观的培养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旨在帮助学生建立积极、健康的人格和行为习惯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品格教育是小学教育的重要组成部分，对学生的成长和发展具有重要意义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品格教育的重要性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品格教育有助于培养学生的道德观念和社会责任感，促进个人成长和发展。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品格教育有助于培养学生的良好行为习惯和道德品质，提高个人素质和社会文明程度。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品格教育有助于培养学生的团队协作和沟通能力，增强个人在集体中的凝聚力和向心力。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品格教育有助于培养学生的自我控制和自我调节能力，增强个人在面对挫折和困难时的韧性和毅力。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品格教育在小学教育中的地位</a:t>
            </a:r>
            <a:endParaRPr altLang="en-US" lang="zh-CN"/>
          </a:p>
        </p:txBody>
      </p:sp>
      <p:sp>
        <p:nvSpPr>
          <p:cNvPr id="10490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品格教育是小学教育的重要组成部分，旨在培养学生的道德品质和行为习惯。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品格教育有助于培养学生的社会责任感和公民意识，为未来的社会做出积极贡献。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品格教育需要家庭、学校和社会的共同努力，共同营造良好的教育环境。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品格教育有助于提高学生的道德认知和行为表现，促进学生的全面发展。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道德教育的目标和内容</a:t>
            </a:r>
            <a:endParaRPr altLang="en-US" lang="zh-CN"/>
          </a:p>
        </p:txBody>
      </p:sp>
      <p:sp>
        <p:nvSpPr>
          <p:cNvPr id="10491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道德教育的目标</a:t>
            </a:r>
            <a:endParaRPr altLang="en-US" lang="zh-CN"/>
          </a:p>
        </p:txBody>
      </p:sp>
      <p:sp>
        <p:nvSpPr>
          <p:cNvPr id="10491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引导学生形成良好的道德行为习惯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培养学生的道德观念和价值观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帮助学生树立正确的道德判断力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增强学生的社会责任感和公民意识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道德教育的内容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培养良好的道德品质和行为习惯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传承中华优秀传统文化和传统美德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树立正确的世界观、人生观和价值观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增强社会责任感和公民意识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道德教育与品格教育的关系</a:t>
            </a:r>
            <a:endParaRPr altLang="en-US" lang="zh-CN"/>
          </a:p>
        </p:txBody>
      </p:sp>
      <p:sp>
        <p:nvSpPr>
          <p:cNvPr id="10493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区别：道德教育注重社会规范和价值观，品格教育关注个性发展和品格塑造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共同点：培养良好品质和行为习惯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相互影响：道德教育为品格教育提供基础，品格教育在道德教育的基础上进一步深化和个性化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结合方式：在小学教育中，应将道德教育与品格教育相互渗透，共同促进学生的全面发展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小学教育中品格教育的实施方法</a:t>
            </a:r>
            <a:endParaRPr altLang="en-US" lang="zh-CN"/>
          </a:p>
        </p:txBody>
      </p:sp>
      <p:sp>
        <p:nvSpPr>
          <p:cNvPr id="104938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课程设置与教材选择</a:t>
            </a:r>
            <a:endParaRPr altLang="en-US" lang="zh-CN"/>
          </a:p>
        </p:txBody>
      </p:sp>
      <p:sp>
        <p:nvSpPr>
          <p:cNvPr id="10494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课程设置：注重品格教育课程的设置，将其纳入学校课程体系中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教学方法：采用多种教学方法，如案例分析、角色扮演等，引导学生积极参与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评价与反馈：建立有效的评价机制，及时反馈教学效果，调整教学策略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教材选择：选择具有品格教育元素的教材，结合实际教学需要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教师的榜样作用</a:t>
            </a:r>
            <a:endParaRPr altLang="en-US" lang="zh-CN"/>
          </a:p>
        </p:txBody>
      </p:sp>
      <p:sp>
        <p:nvSpPr>
          <p:cNvPr id="10495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教师的品格对学生产生直接的影响，成为学生的楷模和榜样。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教师通过自身的言行举止，潜移默化地影响学生的品格形成。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教师应当注重自身的道德修养，成为学生的道德榜样。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教师应当在教育教学中注重培养学生的品格和道德素养。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校园文化的影响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塑造良好校风，引导学生树立正确价值观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开展德育活动，让学生在实践中培养品格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营造班级文化，增强集体凝聚力与归属感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发挥教师榜样作用，以身作则影响学生品德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家校合作的重要性</a:t>
            </a:r>
            <a:endParaRPr altLang="en-US" lang="zh-CN"/>
          </a:p>
        </p:txBody>
      </p:sp>
      <p:sp>
        <p:nvSpPr>
          <p:cNvPr id="10496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家长参与：家长是孩子品格教育的重要影响者，通过参与学校活动，增强孩子对品格教育的认同感。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沟通交流：家校之间建立有效的沟通机制，及时了解孩子在品格方面的表现，共同制定教育计划。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资源整合：学校和家庭各有教育资源优势，通过家校合作可以整合双方资源，提高品格教育的效果。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共同成长：家校合作有助于促进教师、家长和学生共同成长，形成良好的教育生态。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小学教育中道德教育的实施方法</a:t>
            </a:r>
            <a:endParaRPr altLang="en-US" lang="zh-CN"/>
          </a:p>
        </p:txBody>
      </p:sp>
      <p:sp>
        <p:nvSpPr>
          <p:cNvPr id="10497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德育课程的设计与实施</a:t>
            </a:r>
            <a:endParaRPr altLang="en-US" lang="zh-CN"/>
          </a:p>
        </p:txBody>
      </p:sp>
      <p:sp>
        <p:nvSpPr>
          <p:cNvPr id="1049746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48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0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2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4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6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8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0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2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德育课程的目标：培养学生的道德观念和道德行为，促进学生的全面发展。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64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德育课程的内容：包括爱国主义教育、集体主义教育、社会公德教育、个人品德教育等方面。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66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德育课程的方法：采用多种形式的教学方法，如讲解、讨论、案例分析、角色扮演等，以激发学生的学习兴趣和积极性。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德育课程的评价：采用多种评价方式，如考试、观察、自评、互评等，以全面了解学生的学习情况和德育效果。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德育实践活动</a:t>
            </a:r>
            <a:endParaRPr altLang="en-US" lang="zh-CN"/>
          </a:p>
        </p:txBody>
      </p:sp>
      <p:sp>
        <p:nvSpPr>
          <p:cNvPr id="10498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组织学生参观博物馆、纪念馆等场所，了解历史文化，增强民族自豪感和爱国情怀。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组织学生参与志愿服务活动，培养社会责任感和关爱他人的品质。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开展校园文化节等活动，让学生在参与中体验团队合作和集体荣誉感。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开展主题班会等形式多样的活动，引导学生树立正确的价值观和人生观。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德育评价体系的建立与完善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德育评价的目的：对小学生的道德品质进行全面、客观、科学的评价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德育评价的方法：观察法、问卷调查法、访谈法、档案袋评价法等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德育评价的实践：定期开展德育评价活动，及时反馈评价结果，促进小学生道德品质的不断提高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德育评价的原则：注重过程、关注发展、强调多元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教师德育能力的提升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德育能力：教师在日常教学中应注重培养学生的道德情感和道德意识，具备引导学生形成良好品德的能力。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德育理念：教师需具备正确的德育理念，关注学生的全面发展。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德育知识：教师需要不断学习德育知识，了解德育工作的基本原则和方法。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德育实践：教师需要积极参与德育实践活动，通过实践不断提升自己的德育能力。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品格教育与道德教育的挑战与对策</a:t>
            </a:r>
            <a:endParaRPr altLang="en-US" lang="zh-CN"/>
          </a:p>
        </p:txBody>
      </p:sp>
      <p:sp>
        <p:nvSpPr>
          <p:cNvPr id="10500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当前面临的挑战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家庭教育缺失：部分家长对孩子的品格与道德教育缺乏重视和引导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教师素质参差不齐：部分教师的教育理念和教学方法有待提高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学校教育资源不均衡：不同地区、不同学校的教育资源差距较大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社会环境影响：网络、媒体等对小学生产生不良影响的因素增多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应对挑战的对策与建议</a:t>
            </a:r>
            <a:endParaRPr altLang="en-US" lang="zh-CN"/>
          </a:p>
        </p:txBody>
      </p:sp>
      <p:sp>
        <p:nvSpPr>
          <p:cNvPr id="10501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强化家庭教育：家长应积极参与孩子的品格与道德教育，树立正确的价值观。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提升教师素质：教师应具备高尚的道德品质和教育技巧，以身作则。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创新教育方法：采用多样化的教育手段，如角色扮演、案例分析等，增强教育效果。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营造良好的校园文化：学校应营造积极向上、团结友爱的校园文化，促进学生的品格与道德发展。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502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品格教育与道德教育将更加注重实践性和体验性，通过丰富的活动和情境模拟，培养学生的道德情感和行为习惯。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随着科技的发展，品格教育与道德教育将更加注重数字化和智能化，利用大数据和人工智能等技术手段，提高教育的针对性和有效性。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未来品格教育与道德教育将更加注重跨学科整合，与心理学、社会学、哲学等多学科进行交叉融合，形成更加全面和系统的教育体系。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国际化趋势将进一步加强，借鉴国际先进的教育理念和实践经验，促进全球范围内的教育交流与合作。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4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2024-01-03T12:32:00Z</dcterms:created>
  <dcterms:modified xsi:type="dcterms:W3CDTF">2024-01-03T12:32:00Z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ec5859d13c1348adae0e2ef6baabd818_21</vt:lpwstr>
  </property>
</Properties>
</file>