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6" r:id="rId7"/>
    <p:sldId id="271" r:id="rId8"/>
    <p:sldId id="280" r:id="rId9"/>
    <p:sldId id="267" r:id="rId10"/>
    <p:sldId id="275" r:id="rId11"/>
    <p:sldId id="261" r:id="rId12"/>
    <p:sldId id="281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ABBA"/>
    <a:srgbClr val="EEEEF3"/>
    <a:srgbClr val="6A8074"/>
    <a:srgbClr val="A5C3CE"/>
    <a:srgbClr val="BB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5" autoAdjust="0"/>
    <p:restoredTop sz="96201" autoAdjust="0"/>
  </p:normalViewPr>
  <p:slideViewPr>
    <p:cSldViewPr snapToGrid="0" showGuides="1">
      <p:cViewPr varScale="1">
        <p:scale>
          <a:sx n="58" d="100"/>
          <a:sy n="58" d="100"/>
        </p:scale>
        <p:origin x="-78" y="-1470"/>
      </p:cViewPr>
      <p:guideLst>
        <p:guide orient="horz" pos="21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78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ADFBF-E4F3-4AA2-9A57-1536C592E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8" name="等腰三角形 7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12" name="等腰三角形 11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12" name="等腰三角形 11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12" name="等腰三角形 11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25228" y="579429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0" Type="http://schemas.openxmlformats.org/officeDocument/2006/relationships/notesSlide" Target="../notesSlides/notesSlide2.xml"/><Relationship Id="rId2" Type="http://schemas.openxmlformats.org/officeDocument/2006/relationships/image" Target="../media/image3.emf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image" Target="../media/image8.jpeg"/><Relationship Id="rId5" Type="http://schemas.openxmlformats.org/officeDocument/2006/relationships/tags" Target="../tags/tag19.xml"/><Relationship Id="rId4" Type="http://schemas.openxmlformats.org/officeDocument/2006/relationships/image" Target="../media/image7.jpeg"/><Relationship Id="rId3" Type="http://schemas.openxmlformats.org/officeDocument/2006/relationships/tags" Target="../tags/tag18.xml"/><Relationship Id="rId20" Type="http://schemas.openxmlformats.org/officeDocument/2006/relationships/notesSlide" Target="../notesSlides/notesSlide4.xml"/><Relationship Id="rId2" Type="http://schemas.openxmlformats.org/officeDocument/2006/relationships/image" Target="../media/image6.jpeg"/><Relationship Id="rId19" Type="http://schemas.openxmlformats.org/officeDocument/2006/relationships/slideLayout" Target="../slideLayouts/slideLayout3.xml"/><Relationship Id="rId18" Type="http://schemas.openxmlformats.org/officeDocument/2006/relationships/image" Target="../media/image11.jpeg"/><Relationship Id="rId17" Type="http://schemas.openxmlformats.org/officeDocument/2006/relationships/image" Target="../media/image10.jpeg"/><Relationship Id="rId16" Type="http://schemas.openxmlformats.org/officeDocument/2006/relationships/image" Target="../media/image9.jpeg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0" Type="http://schemas.openxmlformats.org/officeDocument/2006/relationships/notesSlide" Target="../notesSlides/notesSlide5.xml"/><Relationship Id="rId3" Type="http://schemas.openxmlformats.org/officeDocument/2006/relationships/tags" Target="../tags/tag31.xml"/><Relationship Id="rId29" Type="http://schemas.openxmlformats.org/officeDocument/2006/relationships/slideLayout" Target="../slideLayouts/slideLayout4.xml"/><Relationship Id="rId28" Type="http://schemas.openxmlformats.org/officeDocument/2006/relationships/tags" Target="../tags/tag56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tags" Target="../tags/tag53.xml"/><Relationship Id="rId24" Type="http://schemas.openxmlformats.org/officeDocument/2006/relationships/tags" Target="../tags/tag52.xml"/><Relationship Id="rId23" Type="http://schemas.openxmlformats.org/officeDocument/2006/relationships/tags" Target="../tags/tag51.xml"/><Relationship Id="rId22" Type="http://schemas.openxmlformats.org/officeDocument/2006/relationships/tags" Target="../tags/tag50.xml"/><Relationship Id="rId21" Type="http://schemas.openxmlformats.org/officeDocument/2006/relationships/tags" Target="../tags/tag49.xml"/><Relationship Id="rId20" Type="http://schemas.openxmlformats.org/officeDocument/2006/relationships/tags" Target="../tags/tag48.xml"/><Relationship Id="rId2" Type="http://schemas.openxmlformats.org/officeDocument/2006/relationships/tags" Target="../tags/tag30.xml"/><Relationship Id="rId19" Type="http://schemas.openxmlformats.org/officeDocument/2006/relationships/tags" Target="../tags/tag47.xml"/><Relationship Id="rId18" Type="http://schemas.openxmlformats.org/officeDocument/2006/relationships/tags" Target="../tags/tag46.xml"/><Relationship Id="rId17" Type="http://schemas.openxmlformats.org/officeDocument/2006/relationships/tags" Target="../tags/tag45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image" Target="../media/image1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image" Target="../media/image19.jpeg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image" Target="../media/image18.jpeg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image" Target="../media/image20.jpeg"/><Relationship Id="rId1" Type="http://schemas.openxmlformats.org/officeDocument/2006/relationships/tags" Target="../tags/tag6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CEFF5"/>
              </a:clrFrom>
              <a:clrTo>
                <a:srgbClr val="ECEFF5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108326" y="341313"/>
            <a:ext cx="6503690" cy="4454978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974422" y="4577216"/>
            <a:ext cx="4690534" cy="31013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320388" y="5189428"/>
            <a:ext cx="527147" cy="488372"/>
            <a:chOff x="6724921" y="1830643"/>
            <a:chExt cx="527147" cy="488372"/>
          </a:xfrm>
        </p:grpSpPr>
        <p:sp>
          <p:nvSpPr>
            <p:cNvPr id="14" name="矩形 13"/>
            <p:cNvSpPr/>
            <p:nvPr/>
          </p:nvSpPr>
          <p:spPr>
            <a:xfrm>
              <a:off x="6724921" y="1830643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24921" y="1857348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新品发布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4879" y="5195489"/>
            <a:ext cx="527147" cy="488372"/>
            <a:chOff x="7899412" y="1836704"/>
            <a:chExt cx="527147" cy="488372"/>
          </a:xfrm>
        </p:grpSpPr>
        <p:sp>
          <p:nvSpPr>
            <p:cNvPr id="15" name="矩形 14"/>
            <p:cNvSpPr/>
            <p:nvPr/>
          </p:nvSpPr>
          <p:spPr>
            <a:xfrm>
              <a:off x="7900107" y="1836704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899412" y="1857350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企业介绍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17979" y="5195489"/>
            <a:ext cx="527147" cy="488372"/>
            <a:chOff x="8922512" y="1836704"/>
            <a:chExt cx="527147" cy="488372"/>
          </a:xfrm>
        </p:grpSpPr>
        <p:sp>
          <p:nvSpPr>
            <p:cNvPr id="16" name="矩形 15"/>
            <p:cNvSpPr/>
            <p:nvPr/>
          </p:nvSpPr>
          <p:spPr>
            <a:xfrm>
              <a:off x="8925395" y="1836704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922512" y="1857349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季度总结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41079" y="5195489"/>
            <a:ext cx="527147" cy="488372"/>
            <a:chOff x="9945612" y="1836704"/>
            <a:chExt cx="527147" cy="488372"/>
          </a:xfrm>
        </p:grpSpPr>
        <p:sp>
          <p:nvSpPr>
            <p:cNvPr id="17" name="矩形 16"/>
            <p:cNvSpPr/>
            <p:nvPr/>
          </p:nvSpPr>
          <p:spPr>
            <a:xfrm>
              <a:off x="9951370" y="1836704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945612" y="1843996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77733" y="649452"/>
            <a:ext cx="4631267" cy="4148667"/>
          </a:xfrm>
          <a:prstGeom prst="rect">
            <a:avLst/>
          </a:prstGeom>
          <a:noFill/>
          <a:ln w="76200">
            <a:solidFill>
              <a:srgbClr val="80AB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867785" y="1364615"/>
            <a:ext cx="46323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FQW48-12/W矿用风动潜水泵</a:t>
            </a:r>
            <a:endParaRPr lang="zh-CN" altLang="en-US" sz="40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8344091" y="1658559"/>
            <a:ext cx="828675" cy="1104900"/>
          </a:xfrm>
          <a:prstGeom prst="rect">
            <a:avLst/>
          </a:prstGeom>
          <a:solidFill>
            <a:srgbClr val="EEE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9" name="直接连接符 88"/>
          <p:cNvCxnSpPr/>
          <p:nvPr/>
        </p:nvCxnSpPr>
        <p:spPr>
          <a:xfrm flipH="1">
            <a:off x="7539420" y="1789994"/>
            <a:ext cx="1305316" cy="1219200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H="1">
            <a:off x="8230848" y="1951919"/>
            <a:ext cx="723096" cy="663802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>
            <a:off x="7779845" y="1380419"/>
            <a:ext cx="1221471" cy="1133475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4157117" y="268642"/>
            <a:ext cx="828675" cy="1104900"/>
          </a:xfrm>
          <a:prstGeom prst="rect">
            <a:avLst/>
          </a:prstGeom>
          <a:solidFill>
            <a:srgbClr val="EEE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03" name="矩形 102"/>
          <p:cNvSpPr/>
          <p:nvPr/>
        </p:nvSpPr>
        <p:spPr>
          <a:xfrm>
            <a:off x="3207946" y="946204"/>
            <a:ext cx="828675" cy="669908"/>
          </a:xfrm>
          <a:prstGeom prst="rect">
            <a:avLst/>
          </a:prstGeom>
          <a:solidFill>
            <a:srgbClr val="EEE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cxnSp>
        <p:nvCxnSpPr>
          <p:cNvPr id="99" name="直接连接符 98"/>
          <p:cNvCxnSpPr/>
          <p:nvPr/>
        </p:nvCxnSpPr>
        <p:spPr>
          <a:xfrm flipH="1">
            <a:off x="3403400" y="584073"/>
            <a:ext cx="1305316" cy="1219200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H="1">
            <a:off x="4094828" y="745998"/>
            <a:ext cx="723096" cy="663802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flipH="1">
            <a:off x="3643825" y="174498"/>
            <a:ext cx="1221471" cy="1133475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组合 107"/>
          <p:cNvGrpSpPr/>
          <p:nvPr/>
        </p:nvGrpSpPr>
        <p:grpSpPr>
          <a:xfrm>
            <a:off x="3764148" y="3372495"/>
            <a:ext cx="544945" cy="1522170"/>
            <a:chOff x="1145309" y="2615721"/>
            <a:chExt cx="544945" cy="1522170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1145309" y="2615721"/>
              <a:ext cx="0" cy="152217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1145309" y="4137891"/>
              <a:ext cx="544945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108"/>
          <p:cNvGrpSpPr/>
          <p:nvPr/>
        </p:nvGrpSpPr>
        <p:grpSpPr>
          <a:xfrm rot="16200000" flipH="1">
            <a:off x="7572269" y="47996"/>
            <a:ext cx="544945" cy="1522170"/>
            <a:chOff x="1145309" y="2615721"/>
            <a:chExt cx="544945" cy="1522170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1145309" y="2615721"/>
              <a:ext cx="0" cy="152217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1145309" y="4137891"/>
              <a:ext cx="544945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940300" y="2907665"/>
            <a:ext cx="10439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kuangan001</a:t>
            </a:r>
            <a:endParaRPr lang="en-US" altLang="zh-CN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5980" y="-1"/>
            <a:ext cx="7508875" cy="3369253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721266" y="3150178"/>
            <a:ext cx="10408877" cy="4381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478318" y="3588328"/>
            <a:ext cx="1235363" cy="1235363"/>
            <a:chOff x="5478318" y="3588328"/>
            <a:chExt cx="1235363" cy="1235363"/>
          </a:xfrm>
        </p:grpSpPr>
        <p:sp>
          <p:nvSpPr>
            <p:cNvPr id="9" name="任意多边形: 形状 8"/>
            <p:cNvSpPr/>
            <p:nvPr/>
          </p:nvSpPr>
          <p:spPr>
            <a:xfrm>
              <a:off x="5478318" y="3588328"/>
              <a:ext cx="1235363" cy="1235363"/>
            </a:xfrm>
            <a:custGeom>
              <a:avLst/>
              <a:gdLst>
                <a:gd name="connsiteX0" fmla="*/ 76200 w 1676400"/>
                <a:gd name="connsiteY0" fmla="*/ 76200 h 1676400"/>
                <a:gd name="connsiteX1" fmla="*/ 76200 w 1676400"/>
                <a:gd name="connsiteY1" fmla="*/ 1600200 h 1676400"/>
                <a:gd name="connsiteX2" fmla="*/ 1600200 w 1676400"/>
                <a:gd name="connsiteY2" fmla="*/ 1600200 h 1676400"/>
                <a:gd name="connsiteX3" fmla="*/ 1600200 w 1676400"/>
                <a:gd name="connsiteY3" fmla="*/ 76200 h 1676400"/>
                <a:gd name="connsiteX4" fmla="*/ 0 w 1676400"/>
                <a:gd name="connsiteY4" fmla="*/ 0 h 1676400"/>
                <a:gd name="connsiteX5" fmla="*/ 1676400 w 1676400"/>
                <a:gd name="connsiteY5" fmla="*/ 0 h 1676400"/>
                <a:gd name="connsiteX6" fmla="*/ 1676400 w 1676400"/>
                <a:gd name="connsiteY6" fmla="*/ 1676400 h 1676400"/>
                <a:gd name="connsiteX7" fmla="*/ 0 w 1676400"/>
                <a:gd name="connsiteY7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6400" h="1676400">
                  <a:moveTo>
                    <a:pt x="76200" y="76200"/>
                  </a:moveTo>
                  <a:lnTo>
                    <a:pt x="76200" y="1600200"/>
                  </a:lnTo>
                  <a:lnTo>
                    <a:pt x="1600200" y="1600200"/>
                  </a:lnTo>
                  <a:lnTo>
                    <a:pt x="1600200" y="76200"/>
                  </a:lnTo>
                  <a:close/>
                  <a:moveTo>
                    <a:pt x="0" y="0"/>
                  </a:moveTo>
                  <a:lnTo>
                    <a:pt x="1676400" y="0"/>
                  </a:lnTo>
                  <a:lnTo>
                    <a:pt x="1676400" y="1676400"/>
                  </a:lnTo>
                  <a:lnTo>
                    <a:pt x="0" y="1676400"/>
                  </a:lnTo>
                  <a:close/>
                </a:path>
              </a:pathLst>
            </a:cu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ABBA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47185" y="3909285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000" b="1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568950" y="4137886"/>
              <a:ext cx="260350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362700" y="4137886"/>
              <a:ext cx="260350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5591182" y="4264993"/>
              <a:ext cx="10096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2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3"/>
            </p:custDataLst>
          </p:nvPr>
        </p:nvGrpSpPr>
        <p:grpSpPr>
          <a:xfrm>
            <a:off x="661601" y="5114631"/>
            <a:ext cx="2834005" cy="1398905"/>
            <a:chOff x="1526471" y="5114631"/>
            <a:chExt cx="2834005" cy="1398905"/>
          </a:xfrm>
        </p:grpSpPr>
        <p:sp>
          <p:nvSpPr>
            <p:cNvPr id="16" name="矩形 15"/>
            <p:cNvSpPr/>
            <p:nvPr>
              <p:custDataLst>
                <p:tags r:id="rId4"/>
              </p:custDataLst>
            </p:nvPr>
          </p:nvSpPr>
          <p:spPr>
            <a:xfrm>
              <a:off x="2647257" y="5114631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2683739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6"/>
              </p:custDataLst>
            </p:nvPr>
          </p:nvSpPr>
          <p:spPr>
            <a:xfrm>
              <a:off x="1526471" y="5806781"/>
              <a:ext cx="2834005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FQW48-12/W矿用风动潜水泵介绍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3495952" y="5114630"/>
            <a:ext cx="2793365" cy="1403985"/>
            <a:chOff x="3967122" y="5114630"/>
            <a:chExt cx="2793365" cy="1403985"/>
          </a:xfrm>
        </p:grpSpPr>
        <p:sp>
          <p:nvSpPr>
            <p:cNvPr id="20" name="矩形 19"/>
            <p:cNvSpPr/>
            <p:nvPr>
              <p:custDataLst>
                <p:tags r:id="rId8"/>
              </p:custDataLst>
            </p:nvPr>
          </p:nvSpPr>
          <p:spPr>
            <a:xfrm>
              <a:off x="4889788" y="5114630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>
              <p:custDataLst>
                <p:tags r:id="rId9"/>
              </p:custDataLst>
            </p:nvPr>
          </p:nvSpPr>
          <p:spPr>
            <a:xfrm>
              <a:off x="4926270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10"/>
              </p:custDataLst>
            </p:nvPr>
          </p:nvSpPr>
          <p:spPr>
            <a:xfrm>
              <a:off x="3967122" y="5811860"/>
              <a:ext cx="2793365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FQW48-12/W矿用风动潜水泵技术参数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1"/>
            </p:custDataLst>
          </p:nvPr>
        </p:nvGrpSpPr>
        <p:grpSpPr>
          <a:xfrm>
            <a:off x="6209653" y="5114630"/>
            <a:ext cx="2848610" cy="1398905"/>
            <a:chOff x="6438253" y="5114630"/>
            <a:chExt cx="2848610" cy="1398905"/>
          </a:xfrm>
        </p:grpSpPr>
        <p:sp>
          <p:nvSpPr>
            <p:cNvPr id="21" name="矩形 20"/>
            <p:cNvSpPr/>
            <p:nvPr>
              <p:custDataLst>
                <p:tags r:id="rId12"/>
              </p:custDataLst>
            </p:nvPr>
          </p:nvSpPr>
          <p:spPr>
            <a:xfrm>
              <a:off x="6798944" y="5114630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6835426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14"/>
              </p:custDataLst>
            </p:nvPr>
          </p:nvSpPr>
          <p:spPr>
            <a:xfrm>
              <a:off x="6438253" y="5806780"/>
              <a:ext cx="2848610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FQW48-12/W矿用风动潜水泵注意事项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15"/>
            </p:custDataLst>
          </p:nvPr>
        </p:nvGrpSpPr>
        <p:grpSpPr>
          <a:xfrm>
            <a:off x="8894144" y="5114630"/>
            <a:ext cx="2767965" cy="1403350"/>
            <a:chOff x="8385509" y="5114630"/>
            <a:chExt cx="2767965" cy="1403350"/>
          </a:xfrm>
        </p:grpSpPr>
        <p:sp>
          <p:nvSpPr>
            <p:cNvPr id="22" name="矩形 21"/>
            <p:cNvSpPr/>
            <p:nvPr>
              <p:custDataLst>
                <p:tags r:id="rId16"/>
              </p:custDataLst>
            </p:nvPr>
          </p:nvSpPr>
          <p:spPr>
            <a:xfrm>
              <a:off x="8708100" y="5114630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>
              <p:custDataLst>
                <p:tags r:id="rId17"/>
              </p:custDataLst>
            </p:nvPr>
          </p:nvSpPr>
          <p:spPr>
            <a:xfrm>
              <a:off x="8744582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>
              <p:custDataLst>
                <p:tags r:id="rId18"/>
              </p:custDataLst>
            </p:nvPr>
          </p:nvSpPr>
          <p:spPr>
            <a:xfrm>
              <a:off x="8385509" y="5811225"/>
              <a:ext cx="2767965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FQW48-12/W矿用风动潜水泵运输与贮存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13538" y="905875"/>
            <a:ext cx="4364923" cy="1958553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780030" y="2933700"/>
            <a:ext cx="7043420" cy="29305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451225" y="762000"/>
            <a:ext cx="496125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FQW48-12/W矿用风动潜水泵介绍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93390" y="3314700"/>
            <a:ext cx="6607175" cy="2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</a:rPr>
              <a:t>FQW48-12/W矿用风动潜水泵采用转子与泵体同轴联结的机械产品，采用立式结构、下泵式。肆零零捌捌陆零伍叁柒，矿用风动潜水泵适用于含有瓦斯与煤尘爆炸危险场所排水作业，可广泛用于煤矿井下任何作业面，输送含有煤粉、泥沙颗粒的地下水，使用an全、可靠，并有效地改善现场空气质量。</a:t>
            </a:r>
            <a:endParaRPr lang="zh-CN" altLang="en-US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52745" y="0"/>
            <a:ext cx="1285875" cy="836295"/>
            <a:chOff x="5453061" y="0"/>
            <a:chExt cx="1285875" cy="1108513"/>
          </a:xfrm>
        </p:grpSpPr>
        <p:sp>
          <p:nvSpPr>
            <p:cNvPr id="8" name="等腰三角形 7"/>
            <p:cNvSpPr/>
            <p:nvPr/>
          </p:nvSpPr>
          <p:spPr>
            <a:xfrm flipV="1">
              <a:off x="5453061" y="0"/>
              <a:ext cx="1285875" cy="1108513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803782" y="77112"/>
              <a:ext cx="604653" cy="691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093686" y="970354"/>
            <a:ext cx="3477134" cy="249515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8207593" y="970354"/>
            <a:ext cx="3477134" cy="2495159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4650640" y="3530367"/>
            <a:ext cx="3477134" cy="2495159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4650640" y="970354"/>
            <a:ext cx="3477134" cy="2495159"/>
            <a:chOff x="4641115" y="1345627"/>
            <a:chExt cx="3477134" cy="2495159"/>
          </a:xfrm>
        </p:grpSpPr>
        <p:sp>
          <p:nvSpPr>
            <p:cNvPr id="6" name="矩形 5"/>
            <p:cNvSpPr/>
            <p:nvPr>
              <p:custDataLst>
                <p:tags r:id="rId8"/>
              </p:custDataLst>
            </p:nvPr>
          </p:nvSpPr>
          <p:spPr>
            <a:xfrm>
              <a:off x="4641115" y="1345627"/>
              <a:ext cx="3477134" cy="2495159"/>
            </a:xfrm>
            <a:prstGeom prst="rect">
              <a:avLst/>
            </a:prstGeom>
            <a:solidFill>
              <a:srgbClr val="BBCED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32"/>
            <p:cNvSpPr/>
            <p:nvPr>
              <p:custDataLst>
                <p:tags r:id="rId9"/>
              </p:custDataLst>
            </p:nvPr>
          </p:nvSpPr>
          <p:spPr>
            <a:xfrm flipH="1">
              <a:off x="4641115" y="3005771"/>
              <a:ext cx="803940" cy="835015"/>
            </a:xfrm>
            <a:custGeom>
              <a:avLst/>
              <a:gdLst/>
              <a:ahLst/>
              <a:cxnLst/>
              <a:rect l="l" t="t" r="r" b="b"/>
              <a:pathLst>
                <a:path w="1862852" h="1934859">
                  <a:moveTo>
                    <a:pt x="895422" y="0"/>
                  </a:moveTo>
                  <a:lnTo>
                    <a:pt x="1862852" y="967430"/>
                  </a:lnTo>
                  <a:lnTo>
                    <a:pt x="1830523" y="999758"/>
                  </a:lnTo>
                  <a:lnTo>
                    <a:pt x="1830523" y="999758"/>
                  </a:lnTo>
                  <a:lnTo>
                    <a:pt x="895421" y="1934859"/>
                  </a:lnTo>
                  <a:lnTo>
                    <a:pt x="863093" y="1902531"/>
                  </a:lnTo>
                  <a:lnTo>
                    <a:pt x="1770654" y="994970"/>
                  </a:lnTo>
                  <a:lnTo>
                    <a:pt x="0" y="994970"/>
                  </a:lnTo>
                  <a:lnTo>
                    <a:pt x="0" y="949251"/>
                  </a:lnTo>
                  <a:lnTo>
                    <a:pt x="1780016" y="949251"/>
                  </a:lnTo>
                  <a:lnTo>
                    <a:pt x="863094" y="32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10"/>
            </p:custDataLst>
          </p:nvPr>
        </p:nvGrpSpPr>
        <p:grpSpPr>
          <a:xfrm>
            <a:off x="1093686" y="3530367"/>
            <a:ext cx="3477134" cy="2495160"/>
            <a:chOff x="1084161" y="3905640"/>
            <a:chExt cx="3477134" cy="2495160"/>
          </a:xfrm>
        </p:grpSpPr>
        <p:sp>
          <p:nvSpPr>
            <p:cNvPr id="11" name="矩形 10"/>
            <p:cNvSpPr/>
            <p:nvPr>
              <p:custDataLst>
                <p:tags r:id="rId11"/>
              </p:custDataLst>
            </p:nvPr>
          </p:nvSpPr>
          <p:spPr>
            <a:xfrm>
              <a:off x="1084161" y="3905640"/>
              <a:ext cx="3477134" cy="2495159"/>
            </a:xfrm>
            <a:prstGeom prst="rect">
              <a:avLst/>
            </a:prstGeom>
            <a:solidFill>
              <a:srgbClr val="A5C3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 32"/>
            <p:cNvSpPr/>
            <p:nvPr>
              <p:custDataLst>
                <p:tags r:id="rId12"/>
              </p:custDataLst>
            </p:nvPr>
          </p:nvSpPr>
          <p:spPr>
            <a:xfrm>
              <a:off x="3757355" y="5565785"/>
              <a:ext cx="803940" cy="835015"/>
            </a:xfrm>
            <a:custGeom>
              <a:avLst/>
              <a:gdLst/>
              <a:ahLst/>
              <a:cxnLst/>
              <a:rect l="l" t="t" r="r" b="b"/>
              <a:pathLst>
                <a:path w="1862852" h="1934859">
                  <a:moveTo>
                    <a:pt x="895422" y="0"/>
                  </a:moveTo>
                  <a:lnTo>
                    <a:pt x="1862852" y="967430"/>
                  </a:lnTo>
                  <a:lnTo>
                    <a:pt x="1830523" y="999758"/>
                  </a:lnTo>
                  <a:lnTo>
                    <a:pt x="1830523" y="999758"/>
                  </a:lnTo>
                  <a:lnTo>
                    <a:pt x="895421" y="1934859"/>
                  </a:lnTo>
                  <a:lnTo>
                    <a:pt x="863093" y="1902531"/>
                  </a:lnTo>
                  <a:lnTo>
                    <a:pt x="1770654" y="994970"/>
                  </a:lnTo>
                  <a:lnTo>
                    <a:pt x="0" y="994970"/>
                  </a:lnTo>
                  <a:lnTo>
                    <a:pt x="0" y="949251"/>
                  </a:lnTo>
                  <a:lnTo>
                    <a:pt x="1780016" y="949251"/>
                  </a:lnTo>
                  <a:lnTo>
                    <a:pt x="863094" y="32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13"/>
            </p:custDataLst>
          </p:nvPr>
        </p:nvGrpSpPr>
        <p:grpSpPr>
          <a:xfrm>
            <a:off x="8207593" y="3530366"/>
            <a:ext cx="3477134" cy="2495159"/>
            <a:chOff x="8198068" y="3905639"/>
            <a:chExt cx="3477134" cy="2495159"/>
          </a:xfrm>
        </p:grpSpPr>
        <p:sp>
          <p:nvSpPr>
            <p:cNvPr id="16" name="矩形 15"/>
            <p:cNvSpPr/>
            <p:nvPr>
              <p:custDataLst>
                <p:tags r:id="rId14"/>
              </p:custDataLst>
            </p:nvPr>
          </p:nvSpPr>
          <p:spPr>
            <a:xfrm>
              <a:off x="8198068" y="3905639"/>
              <a:ext cx="3477134" cy="2495159"/>
            </a:xfrm>
            <a:prstGeom prst="rect">
              <a:avLst/>
            </a:prstGeom>
            <a:solidFill>
              <a:srgbClr val="A5C3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32"/>
            <p:cNvSpPr/>
            <p:nvPr>
              <p:custDataLst>
                <p:tags r:id="rId15"/>
              </p:custDataLst>
            </p:nvPr>
          </p:nvSpPr>
          <p:spPr>
            <a:xfrm rot="16200000">
              <a:off x="8213607" y="3890102"/>
              <a:ext cx="803940" cy="835015"/>
            </a:xfrm>
            <a:custGeom>
              <a:avLst/>
              <a:gdLst/>
              <a:ahLst/>
              <a:cxnLst/>
              <a:rect l="l" t="t" r="r" b="b"/>
              <a:pathLst>
                <a:path w="1862852" h="1934859">
                  <a:moveTo>
                    <a:pt x="895422" y="0"/>
                  </a:moveTo>
                  <a:lnTo>
                    <a:pt x="1862852" y="967430"/>
                  </a:lnTo>
                  <a:lnTo>
                    <a:pt x="1830523" y="999758"/>
                  </a:lnTo>
                  <a:lnTo>
                    <a:pt x="1830523" y="999758"/>
                  </a:lnTo>
                  <a:lnTo>
                    <a:pt x="895421" y="1934859"/>
                  </a:lnTo>
                  <a:lnTo>
                    <a:pt x="863093" y="1902531"/>
                  </a:lnTo>
                  <a:lnTo>
                    <a:pt x="1770654" y="994970"/>
                  </a:lnTo>
                  <a:lnTo>
                    <a:pt x="0" y="994970"/>
                  </a:lnTo>
                  <a:lnTo>
                    <a:pt x="0" y="949251"/>
                  </a:lnTo>
                  <a:lnTo>
                    <a:pt x="1780016" y="949251"/>
                  </a:lnTo>
                  <a:lnTo>
                    <a:pt x="863094" y="32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8" name="图片 17" descr="风动潜水泵 (7)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22095" y="3655695"/>
            <a:ext cx="2244725" cy="2244725"/>
          </a:xfrm>
          <a:prstGeom prst="rect">
            <a:avLst/>
          </a:prstGeom>
        </p:spPr>
      </p:pic>
      <p:pic>
        <p:nvPicPr>
          <p:cNvPr id="19" name="图片 18" descr="风动潜水泵 (2)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12250" y="3655695"/>
            <a:ext cx="2244725" cy="2244725"/>
          </a:xfrm>
          <a:prstGeom prst="rect">
            <a:avLst/>
          </a:prstGeom>
        </p:spPr>
      </p:pic>
      <p:pic>
        <p:nvPicPr>
          <p:cNvPr id="20" name="图片 19" descr="风动潜水泵 (3)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54650" y="1096010"/>
            <a:ext cx="2244725" cy="2244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6270172" y="4541695"/>
            <a:ext cx="1981200" cy="1562100"/>
            <a:chOff x="5822497" y="4608370"/>
            <a:chExt cx="1981200" cy="1562100"/>
          </a:xfrm>
        </p:grpSpPr>
        <p:sp>
          <p:nvSpPr>
            <p:cNvPr id="3" name="Freeform 449"/>
            <p:cNvSpPr/>
            <p:nvPr>
              <p:custDataLst>
                <p:tags r:id="rId2"/>
              </p:custDataLst>
            </p:nvPr>
          </p:nvSpPr>
          <p:spPr bwMode="auto">
            <a:xfrm>
              <a:off x="5822497" y="5138595"/>
              <a:ext cx="1981200" cy="50482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79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79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3"/>
                    <a:pt x="624" y="79"/>
                  </a:cubicBezTo>
                  <a:cubicBezTo>
                    <a:pt x="624" y="35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" name="Freeform 450"/>
            <p:cNvSpPr/>
            <p:nvPr>
              <p:custDataLst>
                <p:tags r:id="rId3"/>
              </p:custDataLst>
            </p:nvPr>
          </p:nvSpPr>
          <p:spPr bwMode="auto">
            <a:xfrm>
              <a:off x="5822497" y="4608370"/>
              <a:ext cx="1031875" cy="1562100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4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9 h 492"/>
                <a:gd name="T12" fmla="*/ 191 w 325"/>
                <a:gd name="T13" fmla="*/ 246 h 492"/>
                <a:gd name="T14" fmla="*/ 294 w 325"/>
                <a:gd name="T15" fmla="*/ 144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9"/>
                    <a:pt x="9" y="289"/>
                    <a:pt x="24" y="304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80"/>
                    <a:pt x="294" y="349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4"/>
                    <a:pt x="294" y="144"/>
                    <a:pt x="294" y="144"/>
                  </a:cubicBezTo>
                  <a:cubicBezTo>
                    <a:pt x="325" y="113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5" y="188"/>
                    <a:pt x="25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" name="Freeform 451"/>
            <p:cNvSpPr/>
            <p:nvPr>
              <p:custDataLst>
                <p:tags r:id="rId4"/>
              </p:custDataLst>
            </p:nvPr>
          </p:nvSpPr>
          <p:spPr bwMode="auto">
            <a:xfrm>
              <a:off x="5822497" y="5138595"/>
              <a:ext cx="606425" cy="504825"/>
            </a:xfrm>
            <a:custGeom>
              <a:avLst/>
              <a:gdLst>
                <a:gd name="T0" fmla="*/ 0 w 191"/>
                <a:gd name="T1" fmla="*/ 79 h 159"/>
                <a:gd name="T2" fmla="*/ 79 w 191"/>
                <a:gd name="T3" fmla="*/ 159 h 159"/>
                <a:gd name="T4" fmla="*/ 129 w 191"/>
                <a:gd name="T5" fmla="*/ 141 h 159"/>
                <a:gd name="T6" fmla="*/ 141 w 191"/>
                <a:gd name="T7" fmla="*/ 129 h 159"/>
                <a:gd name="T8" fmla="*/ 191 w 191"/>
                <a:gd name="T9" fmla="*/ 79 h 159"/>
                <a:gd name="T10" fmla="*/ 141 w 191"/>
                <a:gd name="T11" fmla="*/ 29 h 159"/>
                <a:gd name="T12" fmla="*/ 129 w 191"/>
                <a:gd name="T13" fmla="*/ 18 h 159"/>
                <a:gd name="T14" fmla="*/ 79 w 191"/>
                <a:gd name="T15" fmla="*/ 0 h 159"/>
                <a:gd name="T16" fmla="*/ 0 w 191"/>
                <a:gd name="T17" fmla="*/ 7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9">
                  <a:moveTo>
                    <a:pt x="0" y="79"/>
                  </a:moveTo>
                  <a:cubicBezTo>
                    <a:pt x="0" y="123"/>
                    <a:pt x="35" y="159"/>
                    <a:pt x="79" y="159"/>
                  </a:cubicBezTo>
                  <a:cubicBezTo>
                    <a:pt x="98" y="159"/>
                    <a:pt x="115" y="152"/>
                    <a:pt x="129" y="141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16" y="6"/>
                    <a:pt x="98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Freeform 452"/>
            <p:cNvSpPr/>
            <p:nvPr>
              <p:custDataLst>
                <p:tags r:id="rId5"/>
              </p:custDataLst>
            </p:nvPr>
          </p:nvSpPr>
          <p:spPr bwMode="auto">
            <a:xfrm>
              <a:off x="6073322" y="5138595"/>
              <a:ext cx="609600" cy="250825"/>
            </a:xfrm>
            <a:custGeom>
              <a:avLst/>
              <a:gdLst>
                <a:gd name="T0" fmla="*/ 0 w 192"/>
                <a:gd name="T1" fmla="*/ 0 h 79"/>
                <a:gd name="T2" fmla="*/ 50 w 192"/>
                <a:gd name="T3" fmla="*/ 17 h 79"/>
                <a:gd name="T4" fmla="*/ 62 w 192"/>
                <a:gd name="T5" fmla="*/ 29 h 79"/>
                <a:gd name="T6" fmla="*/ 112 w 192"/>
                <a:gd name="T7" fmla="*/ 79 h 79"/>
                <a:gd name="T8" fmla="*/ 192 w 192"/>
                <a:gd name="T9" fmla="*/ 0 h 79"/>
                <a:gd name="T10" fmla="*/ 0 w 192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0" y="0"/>
                  </a:moveTo>
                  <a:cubicBezTo>
                    <a:pt x="19" y="0"/>
                    <a:pt x="36" y="6"/>
                    <a:pt x="50" y="17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92" y="0"/>
                    <a:pt x="192" y="0"/>
                    <a:pt x="1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453"/>
            <p:cNvSpPr/>
            <p:nvPr>
              <p:custDataLst>
                <p:tags r:id="rId6"/>
              </p:custDataLst>
            </p:nvPr>
          </p:nvSpPr>
          <p:spPr bwMode="auto">
            <a:xfrm>
              <a:off x="6073322" y="5389420"/>
              <a:ext cx="609600" cy="254000"/>
            </a:xfrm>
            <a:custGeom>
              <a:avLst/>
              <a:gdLst>
                <a:gd name="T0" fmla="*/ 0 w 192"/>
                <a:gd name="T1" fmla="*/ 80 h 80"/>
                <a:gd name="T2" fmla="*/ 50 w 192"/>
                <a:gd name="T3" fmla="*/ 62 h 80"/>
                <a:gd name="T4" fmla="*/ 62 w 192"/>
                <a:gd name="T5" fmla="*/ 50 h 80"/>
                <a:gd name="T6" fmla="*/ 112 w 192"/>
                <a:gd name="T7" fmla="*/ 0 h 80"/>
                <a:gd name="T8" fmla="*/ 192 w 192"/>
                <a:gd name="T9" fmla="*/ 80 h 80"/>
                <a:gd name="T10" fmla="*/ 0 w 192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0" y="80"/>
                  </a:moveTo>
                  <a:cubicBezTo>
                    <a:pt x="19" y="80"/>
                    <a:pt x="36" y="73"/>
                    <a:pt x="50" y="6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" name="组合 7"/>
          <p:cNvGrpSpPr/>
          <p:nvPr>
            <p:custDataLst>
              <p:tags r:id="rId7"/>
            </p:custDataLst>
          </p:nvPr>
        </p:nvGrpSpPr>
        <p:grpSpPr>
          <a:xfrm>
            <a:off x="4574722" y="3601895"/>
            <a:ext cx="1981200" cy="1558925"/>
            <a:chOff x="4127047" y="3668570"/>
            <a:chExt cx="1981200" cy="1558925"/>
          </a:xfrm>
        </p:grpSpPr>
        <p:sp>
          <p:nvSpPr>
            <p:cNvPr id="9" name="Freeform 439"/>
            <p:cNvSpPr/>
            <p:nvPr>
              <p:custDataLst>
                <p:tags r:id="rId8"/>
              </p:custDataLst>
            </p:nvPr>
          </p:nvSpPr>
          <p:spPr bwMode="auto">
            <a:xfrm>
              <a:off x="4127047" y="4195620"/>
              <a:ext cx="1981200" cy="504825"/>
            </a:xfrm>
            <a:custGeom>
              <a:avLst/>
              <a:gdLst>
                <a:gd name="T0" fmla="*/ 545 w 624"/>
                <a:gd name="T1" fmla="*/ 159 h 159"/>
                <a:gd name="T2" fmla="*/ 79 w 624"/>
                <a:gd name="T3" fmla="*/ 159 h 159"/>
                <a:gd name="T4" fmla="*/ 0 w 624"/>
                <a:gd name="T5" fmla="*/ 79 h 159"/>
                <a:gd name="T6" fmla="*/ 79 w 624"/>
                <a:gd name="T7" fmla="*/ 0 h 159"/>
                <a:gd name="T8" fmla="*/ 545 w 624"/>
                <a:gd name="T9" fmla="*/ 0 h 159"/>
                <a:gd name="T10" fmla="*/ 624 w 624"/>
                <a:gd name="T11" fmla="*/ 79 h 159"/>
                <a:gd name="T12" fmla="*/ 545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545" y="159"/>
                  </a:moveTo>
                  <a:cubicBezTo>
                    <a:pt x="79" y="159"/>
                    <a:pt x="79" y="159"/>
                    <a:pt x="79" y="159"/>
                  </a:cubicBezTo>
                  <a:cubicBezTo>
                    <a:pt x="35" y="159"/>
                    <a:pt x="0" y="123"/>
                    <a:pt x="0" y="79"/>
                  </a:cubicBezTo>
                  <a:cubicBezTo>
                    <a:pt x="0" y="36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6"/>
                    <a:pt x="624" y="79"/>
                  </a:cubicBezTo>
                  <a:cubicBezTo>
                    <a:pt x="624" y="123"/>
                    <a:pt x="589" y="159"/>
                    <a:pt x="545" y="159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440"/>
            <p:cNvSpPr/>
            <p:nvPr>
              <p:custDataLst>
                <p:tags r:id="rId9"/>
              </p:custDataLst>
            </p:nvPr>
          </p:nvSpPr>
          <p:spPr bwMode="auto">
            <a:xfrm>
              <a:off x="5076372" y="3668570"/>
              <a:ext cx="1031875" cy="1558925"/>
            </a:xfrm>
            <a:custGeom>
              <a:avLst/>
              <a:gdLst>
                <a:gd name="T0" fmla="*/ 325 w 325"/>
                <a:gd name="T1" fmla="*/ 245 h 491"/>
                <a:gd name="T2" fmla="*/ 301 w 325"/>
                <a:gd name="T3" fmla="*/ 303 h 491"/>
                <a:gd name="T4" fmla="*/ 300 w 325"/>
                <a:gd name="T5" fmla="*/ 303 h 491"/>
                <a:gd name="T6" fmla="*/ 143 w 325"/>
                <a:gd name="T7" fmla="*/ 460 h 491"/>
                <a:gd name="T8" fmla="*/ 31 w 325"/>
                <a:gd name="T9" fmla="*/ 460 h 491"/>
                <a:gd name="T10" fmla="*/ 31 w 325"/>
                <a:gd name="T11" fmla="*/ 348 h 491"/>
                <a:gd name="T12" fmla="*/ 134 w 325"/>
                <a:gd name="T13" fmla="*/ 245 h 491"/>
                <a:gd name="T14" fmla="*/ 31 w 325"/>
                <a:gd name="T15" fmla="*/ 143 h 491"/>
                <a:gd name="T16" fmla="*/ 31 w 325"/>
                <a:gd name="T17" fmla="*/ 31 h 491"/>
                <a:gd name="T18" fmla="*/ 143 w 325"/>
                <a:gd name="T19" fmla="*/ 31 h 491"/>
                <a:gd name="T20" fmla="*/ 300 w 325"/>
                <a:gd name="T21" fmla="*/ 188 h 491"/>
                <a:gd name="T22" fmla="*/ 301 w 325"/>
                <a:gd name="T23" fmla="*/ 188 h 491"/>
                <a:gd name="T24" fmla="*/ 325 w 325"/>
                <a:gd name="T25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1">
                  <a:moveTo>
                    <a:pt x="325" y="245"/>
                  </a:moveTo>
                  <a:cubicBezTo>
                    <a:pt x="325" y="268"/>
                    <a:pt x="316" y="289"/>
                    <a:pt x="301" y="303"/>
                  </a:cubicBezTo>
                  <a:cubicBezTo>
                    <a:pt x="300" y="303"/>
                    <a:pt x="300" y="303"/>
                    <a:pt x="300" y="303"/>
                  </a:cubicBezTo>
                  <a:cubicBezTo>
                    <a:pt x="143" y="460"/>
                    <a:pt x="143" y="460"/>
                    <a:pt x="143" y="460"/>
                  </a:cubicBezTo>
                  <a:cubicBezTo>
                    <a:pt x="112" y="491"/>
                    <a:pt x="62" y="491"/>
                    <a:pt x="31" y="460"/>
                  </a:cubicBezTo>
                  <a:cubicBezTo>
                    <a:pt x="0" y="429"/>
                    <a:pt x="0" y="379"/>
                    <a:pt x="31" y="348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1" y="188"/>
                  </a:cubicBezTo>
                  <a:cubicBezTo>
                    <a:pt x="316" y="202"/>
                    <a:pt x="325" y="223"/>
                    <a:pt x="325" y="245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441"/>
            <p:cNvSpPr/>
            <p:nvPr>
              <p:custDataLst>
                <p:tags r:id="rId10"/>
              </p:custDataLst>
            </p:nvPr>
          </p:nvSpPr>
          <p:spPr bwMode="auto">
            <a:xfrm>
              <a:off x="5501822" y="4195620"/>
              <a:ext cx="606425" cy="504825"/>
            </a:xfrm>
            <a:custGeom>
              <a:avLst/>
              <a:gdLst>
                <a:gd name="T0" fmla="*/ 191 w 191"/>
                <a:gd name="T1" fmla="*/ 79 h 159"/>
                <a:gd name="T2" fmla="*/ 112 w 191"/>
                <a:gd name="T3" fmla="*/ 159 h 159"/>
                <a:gd name="T4" fmla="*/ 62 w 191"/>
                <a:gd name="T5" fmla="*/ 141 h 159"/>
                <a:gd name="T6" fmla="*/ 50 w 191"/>
                <a:gd name="T7" fmla="*/ 130 h 159"/>
                <a:gd name="T8" fmla="*/ 0 w 191"/>
                <a:gd name="T9" fmla="*/ 79 h 159"/>
                <a:gd name="T10" fmla="*/ 50 w 191"/>
                <a:gd name="T11" fmla="*/ 29 h 159"/>
                <a:gd name="T12" fmla="*/ 62 w 191"/>
                <a:gd name="T13" fmla="*/ 18 h 159"/>
                <a:gd name="T14" fmla="*/ 112 w 191"/>
                <a:gd name="T15" fmla="*/ 0 h 159"/>
                <a:gd name="T16" fmla="*/ 191 w 191"/>
                <a:gd name="T17" fmla="*/ 7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9">
                  <a:moveTo>
                    <a:pt x="191" y="79"/>
                  </a:moveTo>
                  <a:cubicBezTo>
                    <a:pt x="191" y="123"/>
                    <a:pt x="156" y="159"/>
                    <a:pt x="112" y="159"/>
                  </a:cubicBezTo>
                  <a:cubicBezTo>
                    <a:pt x="93" y="159"/>
                    <a:pt x="76" y="152"/>
                    <a:pt x="62" y="141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75" y="7"/>
                    <a:pt x="93" y="0"/>
                    <a:pt x="112" y="0"/>
                  </a:cubicBezTo>
                  <a:cubicBezTo>
                    <a:pt x="156" y="0"/>
                    <a:pt x="191" y="36"/>
                    <a:pt x="191" y="7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442"/>
            <p:cNvSpPr/>
            <p:nvPr>
              <p:custDataLst>
                <p:tags r:id="rId11"/>
              </p:custDataLst>
            </p:nvPr>
          </p:nvSpPr>
          <p:spPr bwMode="auto">
            <a:xfrm>
              <a:off x="5247822" y="4195620"/>
              <a:ext cx="609600" cy="250825"/>
            </a:xfrm>
            <a:custGeom>
              <a:avLst/>
              <a:gdLst>
                <a:gd name="T0" fmla="*/ 192 w 192"/>
                <a:gd name="T1" fmla="*/ 0 h 79"/>
                <a:gd name="T2" fmla="*/ 142 w 192"/>
                <a:gd name="T3" fmla="*/ 18 h 79"/>
                <a:gd name="T4" fmla="*/ 130 w 192"/>
                <a:gd name="T5" fmla="*/ 29 h 79"/>
                <a:gd name="T6" fmla="*/ 80 w 192"/>
                <a:gd name="T7" fmla="*/ 79 h 79"/>
                <a:gd name="T8" fmla="*/ 0 w 192"/>
                <a:gd name="T9" fmla="*/ 0 h 79"/>
                <a:gd name="T10" fmla="*/ 192 w 192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173" y="0"/>
                    <a:pt x="156" y="7"/>
                    <a:pt x="142" y="18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443"/>
            <p:cNvSpPr/>
            <p:nvPr>
              <p:custDataLst>
                <p:tags r:id="rId12"/>
              </p:custDataLst>
            </p:nvPr>
          </p:nvSpPr>
          <p:spPr bwMode="auto">
            <a:xfrm>
              <a:off x="5247822" y="4446445"/>
              <a:ext cx="609600" cy="254000"/>
            </a:xfrm>
            <a:custGeom>
              <a:avLst/>
              <a:gdLst>
                <a:gd name="T0" fmla="*/ 192 w 192"/>
                <a:gd name="T1" fmla="*/ 80 h 80"/>
                <a:gd name="T2" fmla="*/ 142 w 192"/>
                <a:gd name="T3" fmla="*/ 62 h 80"/>
                <a:gd name="T4" fmla="*/ 130 w 192"/>
                <a:gd name="T5" fmla="*/ 51 h 80"/>
                <a:gd name="T6" fmla="*/ 80 w 192"/>
                <a:gd name="T7" fmla="*/ 0 h 80"/>
                <a:gd name="T8" fmla="*/ 0 w 192"/>
                <a:gd name="T9" fmla="*/ 80 h 80"/>
                <a:gd name="T10" fmla="*/ 192 w 192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192" y="80"/>
                  </a:moveTo>
                  <a:cubicBezTo>
                    <a:pt x="173" y="80"/>
                    <a:pt x="156" y="73"/>
                    <a:pt x="142" y="6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80"/>
                    <a:pt x="0" y="80"/>
                    <a:pt x="0" y="80"/>
                  </a:cubicBezTo>
                  <a:lnTo>
                    <a:pt x="192" y="8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" name="组合 13"/>
          <p:cNvGrpSpPr/>
          <p:nvPr>
            <p:custDataLst>
              <p:tags r:id="rId13"/>
            </p:custDataLst>
          </p:nvPr>
        </p:nvGrpSpPr>
        <p:grpSpPr>
          <a:xfrm>
            <a:off x="6270172" y="2658920"/>
            <a:ext cx="1981200" cy="1562100"/>
            <a:chOff x="5822497" y="2725595"/>
            <a:chExt cx="1981200" cy="1562100"/>
          </a:xfrm>
        </p:grpSpPr>
        <p:sp>
          <p:nvSpPr>
            <p:cNvPr id="15" name="Freeform 444"/>
            <p:cNvSpPr/>
            <p:nvPr>
              <p:custDataLst>
                <p:tags r:id="rId14"/>
              </p:custDataLst>
            </p:nvPr>
          </p:nvSpPr>
          <p:spPr bwMode="auto">
            <a:xfrm>
              <a:off x="5822497" y="3252645"/>
              <a:ext cx="1981200" cy="50482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80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80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4"/>
                    <a:pt x="624" y="80"/>
                  </a:cubicBezTo>
                  <a:cubicBezTo>
                    <a:pt x="624" y="36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ubicBezTo>
                    <a:pt x="0" y="124"/>
                    <a:pt x="35" y="159"/>
                    <a:pt x="79" y="159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445"/>
            <p:cNvSpPr/>
            <p:nvPr>
              <p:custDataLst>
                <p:tags r:id="rId15"/>
              </p:custDataLst>
            </p:nvPr>
          </p:nvSpPr>
          <p:spPr bwMode="auto">
            <a:xfrm>
              <a:off x="5822497" y="2725595"/>
              <a:ext cx="1031875" cy="1562100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3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8 h 492"/>
                <a:gd name="T12" fmla="*/ 191 w 325"/>
                <a:gd name="T13" fmla="*/ 246 h 492"/>
                <a:gd name="T14" fmla="*/ 294 w 325"/>
                <a:gd name="T15" fmla="*/ 143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8"/>
                    <a:pt x="9" y="289"/>
                    <a:pt x="24" y="303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79"/>
                    <a:pt x="294" y="348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325" y="112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5" y="188"/>
                    <a:pt x="25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446"/>
            <p:cNvSpPr/>
            <p:nvPr>
              <p:custDataLst>
                <p:tags r:id="rId16"/>
              </p:custDataLst>
            </p:nvPr>
          </p:nvSpPr>
          <p:spPr bwMode="auto">
            <a:xfrm>
              <a:off x="5822497" y="3252645"/>
              <a:ext cx="606425" cy="504825"/>
            </a:xfrm>
            <a:custGeom>
              <a:avLst/>
              <a:gdLst>
                <a:gd name="T0" fmla="*/ 0 w 191"/>
                <a:gd name="T1" fmla="*/ 80 h 159"/>
                <a:gd name="T2" fmla="*/ 79 w 191"/>
                <a:gd name="T3" fmla="*/ 159 h 159"/>
                <a:gd name="T4" fmla="*/ 129 w 191"/>
                <a:gd name="T5" fmla="*/ 141 h 159"/>
                <a:gd name="T6" fmla="*/ 141 w 191"/>
                <a:gd name="T7" fmla="*/ 130 h 159"/>
                <a:gd name="T8" fmla="*/ 191 w 191"/>
                <a:gd name="T9" fmla="*/ 80 h 159"/>
                <a:gd name="T10" fmla="*/ 141 w 191"/>
                <a:gd name="T11" fmla="*/ 29 h 159"/>
                <a:gd name="T12" fmla="*/ 129 w 191"/>
                <a:gd name="T13" fmla="*/ 18 h 159"/>
                <a:gd name="T14" fmla="*/ 79 w 191"/>
                <a:gd name="T15" fmla="*/ 0 h 159"/>
                <a:gd name="T16" fmla="*/ 0 w 191"/>
                <a:gd name="T17" fmla="*/ 8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9">
                  <a:moveTo>
                    <a:pt x="0" y="80"/>
                  </a:moveTo>
                  <a:cubicBezTo>
                    <a:pt x="0" y="124"/>
                    <a:pt x="35" y="159"/>
                    <a:pt x="79" y="159"/>
                  </a:cubicBezTo>
                  <a:cubicBezTo>
                    <a:pt x="98" y="159"/>
                    <a:pt x="115" y="153"/>
                    <a:pt x="129" y="141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16" y="7"/>
                    <a:pt x="98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447"/>
            <p:cNvSpPr/>
            <p:nvPr>
              <p:custDataLst>
                <p:tags r:id="rId17"/>
              </p:custDataLst>
            </p:nvPr>
          </p:nvSpPr>
          <p:spPr bwMode="auto">
            <a:xfrm>
              <a:off x="6073322" y="3252645"/>
              <a:ext cx="609600" cy="254000"/>
            </a:xfrm>
            <a:custGeom>
              <a:avLst/>
              <a:gdLst>
                <a:gd name="T0" fmla="*/ 0 w 192"/>
                <a:gd name="T1" fmla="*/ 0 h 80"/>
                <a:gd name="T2" fmla="*/ 50 w 192"/>
                <a:gd name="T3" fmla="*/ 18 h 80"/>
                <a:gd name="T4" fmla="*/ 62 w 192"/>
                <a:gd name="T5" fmla="*/ 30 h 80"/>
                <a:gd name="T6" fmla="*/ 112 w 192"/>
                <a:gd name="T7" fmla="*/ 80 h 80"/>
                <a:gd name="T8" fmla="*/ 192 w 192"/>
                <a:gd name="T9" fmla="*/ 0 h 80"/>
                <a:gd name="T10" fmla="*/ 0 w 192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0" y="0"/>
                  </a:moveTo>
                  <a:cubicBezTo>
                    <a:pt x="19" y="0"/>
                    <a:pt x="36" y="7"/>
                    <a:pt x="50" y="1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92" y="0"/>
                    <a:pt x="192" y="0"/>
                    <a:pt x="1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448"/>
            <p:cNvSpPr/>
            <p:nvPr>
              <p:custDataLst>
                <p:tags r:id="rId18"/>
              </p:custDataLst>
            </p:nvPr>
          </p:nvSpPr>
          <p:spPr bwMode="auto">
            <a:xfrm>
              <a:off x="6073322" y="3506645"/>
              <a:ext cx="609600" cy="250825"/>
            </a:xfrm>
            <a:custGeom>
              <a:avLst/>
              <a:gdLst>
                <a:gd name="T0" fmla="*/ 0 w 192"/>
                <a:gd name="T1" fmla="*/ 79 h 79"/>
                <a:gd name="T2" fmla="*/ 50 w 192"/>
                <a:gd name="T3" fmla="*/ 61 h 79"/>
                <a:gd name="T4" fmla="*/ 62 w 192"/>
                <a:gd name="T5" fmla="*/ 50 h 79"/>
                <a:gd name="T6" fmla="*/ 112 w 192"/>
                <a:gd name="T7" fmla="*/ 0 h 79"/>
                <a:gd name="T8" fmla="*/ 192 w 192"/>
                <a:gd name="T9" fmla="*/ 79 h 79"/>
                <a:gd name="T10" fmla="*/ 0 w 192"/>
                <a:gd name="T1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0" y="79"/>
                  </a:moveTo>
                  <a:cubicBezTo>
                    <a:pt x="19" y="79"/>
                    <a:pt x="36" y="73"/>
                    <a:pt x="50" y="61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92" y="79"/>
                    <a:pt x="192" y="79"/>
                    <a:pt x="192" y="79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组合 19"/>
          <p:cNvGrpSpPr/>
          <p:nvPr>
            <p:custDataLst>
              <p:tags r:id="rId19"/>
            </p:custDataLst>
          </p:nvPr>
        </p:nvGrpSpPr>
        <p:grpSpPr>
          <a:xfrm>
            <a:off x="4574722" y="1715945"/>
            <a:ext cx="1981200" cy="1562100"/>
            <a:chOff x="4127047" y="1782620"/>
            <a:chExt cx="1981200" cy="1562100"/>
          </a:xfrm>
        </p:grpSpPr>
        <p:sp>
          <p:nvSpPr>
            <p:cNvPr id="21" name="Freeform 434"/>
            <p:cNvSpPr/>
            <p:nvPr>
              <p:custDataLst>
                <p:tags r:id="rId20"/>
              </p:custDataLst>
            </p:nvPr>
          </p:nvSpPr>
          <p:spPr bwMode="auto">
            <a:xfrm>
              <a:off x="4127047" y="2312845"/>
              <a:ext cx="1981200" cy="501650"/>
            </a:xfrm>
            <a:custGeom>
              <a:avLst/>
              <a:gdLst>
                <a:gd name="T0" fmla="*/ 545 w 624"/>
                <a:gd name="T1" fmla="*/ 158 h 158"/>
                <a:gd name="T2" fmla="*/ 79 w 624"/>
                <a:gd name="T3" fmla="*/ 158 h 158"/>
                <a:gd name="T4" fmla="*/ 0 w 624"/>
                <a:gd name="T5" fmla="*/ 79 h 158"/>
                <a:gd name="T6" fmla="*/ 79 w 624"/>
                <a:gd name="T7" fmla="*/ 0 h 158"/>
                <a:gd name="T8" fmla="*/ 545 w 624"/>
                <a:gd name="T9" fmla="*/ 0 h 158"/>
                <a:gd name="T10" fmla="*/ 624 w 624"/>
                <a:gd name="T11" fmla="*/ 79 h 158"/>
                <a:gd name="T12" fmla="*/ 545 w 624"/>
                <a:gd name="T13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8">
                  <a:moveTo>
                    <a:pt x="545" y="158"/>
                  </a:moveTo>
                  <a:cubicBezTo>
                    <a:pt x="79" y="158"/>
                    <a:pt x="79" y="158"/>
                    <a:pt x="79" y="158"/>
                  </a:cubicBezTo>
                  <a:cubicBezTo>
                    <a:pt x="35" y="158"/>
                    <a:pt x="0" y="123"/>
                    <a:pt x="0" y="79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5"/>
                    <a:pt x="624" y="79"/>
                  </a:cubicBezTo>
                  <a:cubicBezTo>
                    <a:pt x="624" y="123"/>
                    <a:pt x="589" y="158"/>
                    <a:pt x="545" y="158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435"/>
            <p:cNvSpPr/>
            <p:nvPr>
              <p:custDataLst>
                <p:tags r:id="rId21"/>
              </p:custDataLst>
            </p:nvPr>
          </p:nvSpPr>
          <p:spPr bwMode="auto">
            <a:xfrm>
              <a:off x="5076372" y="1782620"/>
              <a:ext cx="1031875" cy="1562100"/>
            </a:xfrm>
            <a:custGeom>
              <a:avLst/>
              <a:gdLst>
                <a:gd name="T0" fmla="*/ 325 w 325"/>
                <a:gd name="T1" fmla="*/ 246 h 492"/>
                <a:gd name="T2" fmla="*/ 301 w 325"/>
                <a:gd name="T3" fmla="*/ 304 h 492"/>
                <a:gd name="T4" fmla="*/ 300 w 325"/>
                <a:gd name="T5" fmla="*/ 304 h 492"/>
                <a:gd name="T6" fmla="*/ 143 w 325"/>
                <a:gd name="T7" fmla="*/ 461 h 492"/>
                <a:gd name="T8" fmla="*/ 31 w 325"/>
                <a:gd name="T9" fmla="*/ 461 h 492"/>
                <a:gd name="T10" fmla="*/ 31 w 325"/>
                <a:gd name="T11" fmla="*/ 349 h 492"/>
                <a:gd name="T12" fmla="*/ 134 w 325"/>
                <a:gd name="T13" fmla="*/ 246 h 492"/>
                <a:gd name="T14" fmla="*/ 31 w 325"/>
                <a:gd name="T15" fmla="*/ 144 h 492"/>
                <a:gd name="T16" fmla="*/ 31 w 325"/>
                <a:gd name="T17" fmla="*/ 31 h 492"/>
                <a:gd name="T18" fmla="*/ 143 w 325"/>
                <a:gd name="T19" fmla="*/ 31 h 492"/>
                <a:gd name="T20" fmla="*/ 300 w 325"/>
                <a:gd name="T21" fmla="*/ 188 h 492"/>
                <a:gd name="T22" fmla="*/ 301 w 325"/>
                <a:gd name="T23" fmla="*/ 188 h 492"/>
                <a:gd name="T24" fmla="*/ 325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325" y="246"/>
                  </a:moveTo>
                  <a:cubicBezTo>
                    <a:pt x="325" y="269"/>
                    <a:pt x="316" y="289"/>
                    <a:pt x="301" y="304"/>
                  </a:cubicBezTo>
                  <a:cubicBezTo>
                    <a:pt x="300" y="304"/>
                    <a:pt x="300" y="304"/>
                    <a:pt x="300" y="304"/>
                  </a:cubicBezTo>
                  <a:cubicBezTo>
                    <a:pt x="143" y="461"/>
                    <a:pt x="143" y="461"/>
                    <a:pt x="143" y="461"/>
                  </a:cubicBezTo>
                  <a:cubicBezTo>
                    <a:pt x="112" y="492"/>
                    <a:pt x="62" y="492"/>
                    <a:pt x="31" y="461"/>
                  </a:cubicBezTo>
                  <a:cubicBezTo>
                    <a:pt x="0" y="430"/>
                    <a:pt x="0" y="380"/>
                    <a:pt x="31" y="349"/>
                  </a:cubicBezTo>
                  <a:cubicBezTo>
                    <a:pt x="134" y="246"/>
                    <a:pt x="134" y="246"/>
                    <a:pt x="134" y="246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0" y="113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1" y="188"/>
                  </a:cubicBezTo>
                  <a:cubicBezTo>
                    <a:pt x="316" y="203"/>
                    <a:pt x="325" y="223"/>
                    <a:pt x="325" y="246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436"/>
            <p:cNvSpPr/>
            <p:nvPr>
              <p:custDataLst>
                <p:tags r:id="rId22"/>
              </p:custDataLst>
            </p:nvPr>
          </p:nvSpPr>
          <p:spPr bwMode="auto">
            <a:xfrm>
              <a:off x="5501822" y="2312845"/>
              <a:ext cx="606425" cy="501650"/>
            </a:xfrm>
            <a:custGeom>
              <a:avLst/>
              <a:gdLst>
                <a:gd name="T0" fmla="*/ 191 w 191"/>
                <a:gd name="T1" fmla="*/ 79 h 158"/>
                <a:gd name="T2" fmla="*/ 112 w 191"/>
                <a:gd name="T3" fmla="*/ 158 h 158"/>
                <a:gd name="T4" fmla="*/ 62 w 191"/>
                <a:gd name="T5" fmla="*/ 141 h 158"/>
                <a:gd name="T6" fmla="*/ 50 w 191"/>
                <a:gd name="T7" fmla="*/ 129 h 158"/>
                <a:gd name="T8" fmla="*/ 0 w 191"/>
                <a:gd name="T9" fmla="*/ 79 h 158"/>
                <a:gd name="T10" fmla="*/ 50 w 191"/>
                <a:gd name="T11" fmla="*/ 29 h 158"/>
                <a:gd name="T12" fmla="*/ 62 w 191"/>
                <a:gd name="T13" fmla="*/ 18 h 158"/>
                <a:gd name="T14" fmla="*/ 112 w 191"/>
                <a:gd name="T15" fmla="*/ 0 h 158"/>
                <a:gd name="T16" fmla="*/ 191 w 191"/>
                <a:gd name="T17" fmla="*/ 7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8">
                  <a:moveTo>
                    <a:pt x="191" y="79"/>
                  </a:moveTo>
                  <a:cubicBezTo>
                    <a:pt x="191" y="123"/>
                    <a:pt x="156" y="158"/>
                    <a:pt x="112" y="158"/>
                  </a:cubicBezTo>
                  <a:cubicBezTo>
                    <a:pt x="93" y="158"/>
                    <a:pt x="76" y="152"/>
                    <a:pt x="62" y="141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75" y="6"/>
                    <a:pt x="93" y="0"/>
                    <a:pt x="112" y="0"/>
                  </a:cubicBezTo>
                  <a:cubicBezTo>
                    <a:pt x="156" y="0"/>
                    <a:pt x="191" y="35"/>
                    <a:pt x="191" y="7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437"/>
            <p:cNvSpPr/>
            <p:nvPr>
              <p:custDataLst>
                <p:tags r:id="rId23"/>
              </p:custDataLst>
            </p:nvPr>
          </p:nvSpPr>
          <p:spPr bwMode="auto">
            <a:xfrm>
              <a:off x="5247822" y="2312845"/>
              <a:ext cx="609600" cy="250825"/>
            </a:xfrm>
            <a:custGeom>
              <a:avLst/>
              <a:gdLst>
                <a:gd name="T0" fmla="*/ 192 w 192"/>
                <a:gd name="T1" fmla="*/ 0 h 79"/>
                <a:gd name="T2" fmla="*/ 142 w 192"/>
                <a:gd name="T3" fmla="*/ 17 h 79"/>
                <a:gd name="T4" fmla="*/ 130 w 192"/>
                <a:gd name="T5" fmla="*/ 29 h 79"/>
                <a:gd name="T6" fmla="*/ 80 w 192"/>
                <a:gd name="T7" fmla="*/ 79 h 79"/>
                <a:gd name="T8" fmla="*/ 0 w 192"/>
                <a:gd name="T9" fmla="*/ 0 h 79"/>
                <a:gd name="T10" fmla="*/ 192 w 192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173" y="0"/>
                    <a:pt x="156" y="6"/>
                    <a:pt x="142" y="17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438"/>
            <p:cNvSpPr/>
            <p:nvPr>
              <p:custDataLst>
                <p:tags r:id="rId24"/>
              </p:custDataLst>
            </p:nvPr>
          </p:nvSpPr>
          <p:spPr bwMode="auto">
            <a:xfrm>
              <a:off x="5247822" y="2563670"/>
              <a:ext cx="609600" cy="250825"/>
            </a:xfrm>
            <a:custGeom>
              <a:avLst/>
              <a:gdLst>
                <a:gd name="T0" fmla="*/ 192 w 192"/>
                <a:gd name="T1" fmla="*/ 79 h 79"/>
                <a:gd name="T2" fmla="*/ 142 w 192"/>
                <a:gd name="T3" fmla="*/ 62 h 79"/>
                <a:gd name="T4" fmla="*/ 130 w 192"/>
                <a:gd name="T5" fmla="*/ 50 h 79"/>
                <a:gd name="T6" fmla="*/ 80 w 192"/>
                <a:gd name="T7" fmla="*/ 0 h 79"/>
                <a:gd name="T8" fmla="*/ 0 w 192"/>
                <a:gd name="T9" fmla="*/ 79 h 79"/>
                <a:gd name="T10" fmla="*/ 192 w 192"/>
                <a:gd name="T1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192" y="79"/>
                  </a:moveTo>
                  <a:cubicBezTo>
                    <a:pt x="173" y="79"/>
                    <a:pt x="156" y="73"/>
                    <a:pt x="142" y="62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79"/>
                    <a:pt x="0" y="79"/>
                    <a:pt x="0" y="79"/>
                  </a:cubicBezTo>
                  <a:lnTo>
                    <a:pt x="192" y="79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6" name="矩形 25"/>
          <p:cNvSpPr/>
          <p:nvPr>
            <p:custDataLst>
              <p:tags r:id="rId25"/>
            </p:custDataLst>
          </p:nvPr>
        </p:nvSpPr>
        <p:spPr>
          <a:xfrm>
            <a:off x="8251190" y="2513965"/>
            <a:ext cx="34740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额定扬程m12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工作气压MPa0.5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7" name="矩形 26"/>
          <p:cNvSpPr/>
          <p:nvPr>
            <p:custDataLst>
              <p:tags r:id="rId26"/>
            </p:custDataLst>
          </p:nvPr>
        </p:nvSpPr>
        <p:spPr>
          <a:xfrm>
            <a:off x="8340090" y="4849495"/>
            <a:ext cx="3324860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外形尺寸mm 462×347 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27"/>
            </p:custDataLst>
          </p:nvPr>
        </p:nvSpPr>
        <p:spPr>
          <a:xfrm>
            <a:off x="1426210" y="2200275"/>
            <a:ext cx="314833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水泵型号FQW48-12/W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额定流量m³/hF48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9" name="矩形 28"/>
          <p:cNvSpPr/>
          <p:nvPr>
            <p:custDataLst>
              <p:tags r:id="rId28"/>
            </p:custDataLst>
          </p:nvPr>
        </p:nvSpPr>
        <p:spPr>
          <a:xfrm>
            <a:off x="1254760" y="4128770"/>
            <a:ext cx="331914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耗气量m³/min8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质量kg35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70885" y="403225"/>
            <a:ext cx="5716905" cy="461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FQW48-12/W矿用风动潜水泵技术参数</a:t>
            </a:r>
            <a:endParaRPr lang="zh-CN" altLang="en-US" sz="24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13538" y="905875"/>
            <a:ext cx="4364923" cy="1958553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19650" y="2933700"/>
            <a:ext cx="2447925" cy="396081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45480" y="2920365"/>
            <a:ext cx="571500" cy="39376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FQW48-12/W矿用风动潜水泵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等腰三角形 7"/>
          <p:cNvSpPr/>
          <p:nvPr/>
        </p:nvSpPr>
        <p:spPr>
          <a:xfrm flipV="1">
            <a:off x="5452745" y="0"/>
            <a:ext cx="1285875" cy="1108710"/>
          </a:xfrm>
          <a:prstGeom prst="triangle">
            <a:avLst/>
          </a:prstGeom>
          <a:solidFill>
            <a:srgbClr val="A5C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风动潜水泵 (6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2933700"/>
            <a:ext cx="2865755" cy="2865755"/>
          </a:xfrm>
          <a:prstGeom prst="rect">
            <a:avLst/>
          </a:prstGeom>
        </p:spPr>
      </p:pic>
      <p:pic>
        <p:nvPicPr>
          <p:cNvPr id="7" name="图片 6" descr="风动潜水泵 (4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310" y="2933700"/>
            <a:ext cx="2865755" cy="2865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402840" y="2059305"/>
            <a:ext cx="2665095" cy="2469515"/>
            <a:chOff x="2813050" y="2058990"/>
            <a:chExt cx="1860550" cy="2206625"/>
          </a:xfrm>
        </p:grpSpPr>
        <p:grpSp>
          <p:nvGrpSpPr>
            <p:cNvPr id="10" name="组合 9"/>
            <p:cNvGrpSpPr/>
            <p:nvPr/>
          </p:nvGrpSpPr>
          <p:grpSpPr>
            <a:xfrm>
              <a:off x="2813050" y="2466977"/>
              <a:ext cx="1860550" cy="1798638"/>
              <a:chOff x="2813050" y="2466977"/>
              <a:chExt cx="1860550" cy="1798638"/>
            </a:xfrm>
          </p:grpSpPr>
          <p:pic>
            <p:nvPicPr>
              <p:cNvPr id="12" name="MH_Other_6"/>
              <p:cNvPicPr>
                <a:picLocks noChangeArrowheads="1"/>
              </p:cNvPicPr>
              <p:nvPr/>
            </p:nvPicPr>
            <p:blipFill>
              <a:blip r:embed="rId1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813050" y="2466977"/>
                <a:ext cx="1860550" cy="1798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MH_SubTitle_1"/>
              <p:cNvSpPr>
                <a:spLocks noChangeArrowheads="1"/>
              </p:cNvSpPr>
              <p:nvPr/>
            </p:nvSpPr>
            <p:spPr bwMode="auto">
              <a:xfrm>
                <a:off x="2889250" y="2514602"/>
                <a:ext cx="1384300" cy="1384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latinLnBrk="1" hangingPunct="1">
                  <a:lnSpc>
                    <a:spcPct val="130000"/>
                  </a:lnSpc>
                </a:pPr>
                <a:endParaRPr lang="en-US" altLang="zh-CN" sz="1400" dirty="0">
                  <a:solidFill>
                    <a:srgbClr val="2C2C2C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pic>
          <p:nvPicPr>
            <p:cNvPr id="11" name="MH_Other_7"/>
            <p:cNvPicPr>
              <a:picLocks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3387725" y="2058990"/>
              <a:ext cx="787400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/>
          <p:nvPr>
            <p:custDataLst>
              <p:tags r:id="rId3"/>
            </p:custDataLst>
          </p:nvPr>
        </p:nvGrpSpPr>
        <p:grpSpPr>
          <a:xfrm>
            <a:off x="6393815" y="2335530"/>
            <a:ext cx="2542540" cy="2288540"/>
            <a:chOff x="6470650" y="2335215"/>
            <a:chExt cx="1774825" cy="2044700"/>
          </a:xfrm>
        </p:grpSpPr>
        <p:grpSp>
          <p:nvGrpSpPr>
            <p:cNvPr id="15" name="组合 14"/>
            <p:cNvGrpSpPr/>
            <p:nvPr/>
          </p:nvGrpSpPr>
          <p:grpSpPr>
            <a:xfrm>
              <a:off x="6470650" y="2400302"/>
              <a:ext cx="1774825" cy="1979613"/>
              <a:chOff x="6470650" y="2400302"/>
              <a:chExt cx="1774825" cy="1979613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6470650" y="2549527"/>
                <a:ext cx="1774825" cy="1830388"/>
                <a:chOff x="6470650" y="2549527"/>
                <a:chExt cx="1774825" cy="1830388"/>
              </a:xfrm>
            </p:grpSpPr>
            <p:sp>
              <p:nvSpPr>
                <p:cNvPr id="19" name="MH_Other_3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 rot="18278544">
                  <a:off x="6447631" y="2582071"/>
                  <a:ext cx="1830388" cy="1765300"/>
                </a:xfrm>
                <a:custGeom>
                  <a:avLst/>
                  <a:gdLst>
                    <a:gd name="T0" fmla="*/ 756995 w 2474483"/>
                    <a:gd name="T1" fmla="*/ 0 h 2387362"/>
                    <a:gd name="T2" fmla="*/ 1513990 w 2474483"/>
                    <a:gd name="T3" fmla="*/ 756719 h 2387362"/>
                    <a:gd name="T4" fmla="*/ 1397659 w 2474483"/>
                    <a:gd name="T5" fmla="*/ 1158496 h 2387362"/>
                    <a:gd name="T6" fmla="*/ 1620315 w 2474483"/>
                    <a:gd name="T7" fmla="*/ 1301390 h 2387362"/>
                    <a:gd name="T8" fmla="*/ 1719629 w 2474483"/>
                    <a:gd name="T9" fmla="*/ 1146753 h 2387362"/>
                    <a:gd name="T10" fmla="*/ 1830388 w 2474483"/>
                    <a:gd name="T11" fmla="*/ 1654581 h 2387362"/>
                    <a:gd name="T12" fmla="*/ 1322375 w 2474483"/>
                    <a:gd name="T13" fmla="*/ 1765300 h 2387362"/>
                    <a:gd name="T14" fmla="*/ 1421688 w 2474483"/>
                    <a:gd name="T15" fmla="*/ 1610663 h 2387362"/>
                    <a:gd name="T16" fmla="*/ 1122991 w 2474483"/>
                    <a:gd name="T17" fmla="*/ 1418968 h 2387362"/>
                    <a:gd name="T18" fmla="*/ 756995 w 2474483"/>
                    <a:gd name="T19" fmla="*/ 1513438 h 2387362"/>
                    <a:gd name="T20" fmla="*/ 0 w 2474483"/>
                    <a:gd name="T21" fmla="*/ 756719 h 2387362"/>
                    <a:gd name="T22" fmla="*/ 756995 w 2474483"/>
                    <a:gd name="T23" fmla="*/ 0 h 23873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474483" h="2387362">
                      <a:moveTo>
                        <a:pt x="1023374" y="0"/>
                      </a:moveTo>
                      <a:cubicBezTo>
                        <a:pt x="1588568" y="0"/>
                        <a:pt x="2046748" y="458180"/>
                        <a:pt x="2046748" y="1023374"/>
                      </a:cubicBezTo>
                      <a:cubicBezTo>
                        <a:pt x="2046748" y="1223242"/>
                        <a:pt x="1989452" y="1409727"/>
                        <a:pt x="1889481" y="1566731"/>
                      </a:cubicBezTo>
                      <a:lnTo>
                        <a:pt x="2190488" y="1759978"/>
                      </a:lnTo>
                      <a:lnTo>
                        <a:pt x="2324749" y="1550850"/>
                      </a:lnTo>
                      <a:lnTo>
                        <a:pt x="2474483" y="2237628"/>
                      </a:lnTo>
                      <a:lnTo>
                        <a:pt x="1787705" y="2387362"/>
                      </a:lnTo>
                      <a:lnTo>
                        <a:pt x="1921966" y="2178234"/>
                      </a:lnTo>
                      <a:lnTo>
                        <a:pt x="1518160" y="1918989"/>
                      </a:lnTo>
                      <a:cubicBezTo>
                        <a:pt x="1371651" y="2000515"/>
                        <a:pt x="1202912" y="2046748"/>
                        <a:pt x="1023374" y="2046748"/>
                      </a:cubicBezTo>
                      <a:cubicBezTo>
                        <a:pt x="458180" y="2046748"/>
                        <a:pt x="0" y="1588568"/>
                        <a:pt x="0" y="1023374"/>
                      </a:cubicBezTo>
                      <a:cubicBezTo>
                        <a:pt x="0" y="458180"/>
                        <a:pt x="458180" y="0"/>
                        <a:pt x="1023374" y="0"/>
                      </a:cubicBezTo>
                      <a:close/>
                    </a:path>
                  </a:pathLst>
                </a:custGeom>
                <a:solidFill>
                  <a:srgbClr val="80AB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0" name="MH_SubTitle_3"/>
                <p:cNvSpPr>
                  <a:spLocks noChangeArrowheads="1"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 rot="1320000">
                  <a:off x="6470650" y="2816227"/>
                  <a:ext cx="1384300" cy="1384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0" tIns="10800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latinLnBrk="1" hangingPunct="1">
                    <a:lnSpc>
                      <a:spcPct val="130000"/>
                    </a:lnSpc>
                  </a:pPr>
                  <a:endParaRPr lang="zh-CN" altLang="en-US" sz="1400" dirty="0">
                    <a:solidFill>
                      <a:srgbClr val="2C2C2C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sp>
            <p:nvSpPr>
              <p:cNvPr id="18" name="Oval 13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6980238" y="2400302"/>
                <a:ext cx="576262" cy="576263"/>
              </a:xfrm>
              <a:prstGeom prst="ellipse">
                <a:avLst/>
              </a:prstGeom>
              <a:solidFill>
                <a:srgbClr val="80ABB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6" name="Text Box 14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7038975" y="2335215"/>
              <a:ext cx="309563" cy="603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800" dirty="0">
                  <a:solidFill>
                    <a:schemeClr val="bg1"/>
                  </a:solidFill>
                </a:rPr>
                <a:t>3</a:t>
              </a:r>
              <a:endParaRPr lang="zh-CN" altLang="en-US" sz="3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8"/>
            </p:custDataLst>
          </p:nvPr>
        </p:nvGrpSpPr>
        <p:grpSpPr>
          <a:xfrm>
            <a:off x="4410075" y="3307080"/>
            <a:ext cx="2531110" cy="2286635"/>
            <a:chOff x="4629150" y="3068640"/>
            <a:chExt cx="1766888" cy="2043112"/>
          </a:xfrm>
        </p:grpSpPr>
        <p:grpSp>
          <p:nvGrpSpPr>
            <p:cNvPr id="22" name="组合 21"/>
            <p:cNvGrpSpPr/>
            <p:nvPr/>
          </p:nvGrpSpPr>
          <p:grpSpPr>
            <a:xfrm>
              <a:off x="4629150" y="3133727"/>
              <a:ext cx="1766888" cy="1978025"/>
              <a:chOff x="4629150" y="3133727"/>
              <a:chExt cx="1766888" cy="1978025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629150" y="3282952"/>
                <a:ext cx="1766888" cy="1828800"/>
                <a:chOff x="4629150" y="3282952"/>
                <a:chExt cx="1766888" cy="1828800"/>
              </a:xfrm>
            </p:grpSpPr>
            <p:sp>
              <p:nvSpPr>
                <p:cNvPr id="26" name="MH_Other_5"/>
                <p:cNvSpPr/>
                <p:nvPr>
                  <p:custDataLst>
                    <p:tags r:id="rId9"/>
                  </p:custDataLst>
                </p:nvPr>
              </p:nvSpPr>
              <p:spPr bwMode="auto">
                <a:xfrm rot="18235563">
                  <a:off x="4598194" y="3313908"/>
                  <a:ext cx="1828800" cy="1766888"/>
                </a:xfrm>
                <a:custGeom>
                  <a:avLst/>
                  <a:gdLst>
                    <a:gd name="T0" fmla="*/ 756338 w 2474483"/>
                    <a:gd name="T1" fmla="*/ 0 h 2387362"/>
                    <a:gd name="T2" fmla="*/ 1512677 w 2474483"/>
                    <a:gd name="T3" fmla="*/ 757400 h 2387362"/>
                    <a:gd name="T4" fmla="*/ 1396446 w 2474483"/>
                    <a:gd name="T5" fmla="*/ 1159539 h 2387362"/>
                    <a:gd name="T6" fmla="*/ 1618910 w 2474483"/>
                    <a:gd name="T7" fmla="*/ 1302561 h 2387362"/>
                    <a:gd name="T8" fmla="*/ 1718137 w 2474483"/>
                    <a:gd name="T9" fmla="*/ 1147785 h 2387362"/>
                    <a:gd name="T10" fmla="*/ 1828800 w 2474483"/>
                    <a:gd name="T11" fmla="*/ 1656070 h 2387362"/>
                    <a:gd name="T12" fmla="*/ 1321227 w 2474483"/>
                    <a:gd name="T13" fmla="*/ 1766888 h 2387362"/>
                    <a:gd name="T14" fmla="*/ 1420455 w 2474483"/>
                    <a:gd name="T15" fmla="*/ 1612112 h 2387362"/>
                    <a:gd name="T16" fmla="*/ 1122017 w 2474483"/>
                    <a:gd name="T17" fmla="*/ 1420245 h 2387362"/>
                    <a:gd name="T18" fmla="*/ 756338 w 2474483"/>
                    <a:gd name="T19" fmla="*/ 1514799 h 2387362"/>
                    <a:gd name="T20" fmla="*/ 0 w 2474483"/>
                    <a:gd name="T21" fmla="*/ 757400 h 2387362"/>
                    <a:gd name="T22" fmla="*/ 756338 w 2474483"/>
                    <a:gd name="T23" fmla="*/ 0 h 23873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474483" h="2387362">
                      <a:moveTo>
                        <a:pt x="1023374" y="0"/>
                      </a:moveTo>
                      <a:cubicBezTo>
                        <a:pt x="1588568" y="0"/>
                        <a:pt x="2046748" y="458180"/>
                        <a:pt x="2046748" y="1023374"/>
                      </a:cubicBezTo>
                      <a:cubicBezTo>
                        <a:pt x="2046748" y="1223242"/>
                        <a:pt x="1989452" y="1409727"/>
                        <a:pt x="1889481" y="1566731"/>
                      </a:cubicBezTo>
                      <a:lnTo>
                        <a:pt x="2190488" y="1759978"/>
                      </a:lnTo>
                      <a:lnTo>
                        <a:pt x="2324749" y="1550850"/>
                      </a:lnTo>
                      <a:lnTo>
                        <a:pt x="2474483" y="2237628"/>
                      </a:lnTo>
                      <a:lnTo>
                        <a:pt x="1787705" y="2387362"/>
                      </a:lnTo>
                      <a:lnTo>
                        <a:pt x="1921966" y="2178234"/>
                      </a:lnTo>
                      <a:lnTo>
                        <a:pt x="1518160" y="1918989"/>
                      </a:lnTo>
                      <a:cubicBezTo>
                        <a:pt x="1371651" y="2000515"/>
                        <a:pt x="1202912" y="2046748"/>
                        <a:pt x="1023374" y="2046748"/>
                      </a:cubicBezTo>
                      <a:cubicBezTo>
                        <a:pt x="458180" y="2046748"/>
                        <a:pt x="0" y="1588568"/>
                        <a:pt x="0" y="1023374"/>
                      </a:cubicBezTo>
                      <a:cubicBezTo>
                        <a:pt x="0" y="458180"/>
                        <a:pt x="458180" y="0"/>
                        <a:pt x="1023374" y="0"/>
                      </a:cubicBezTo>
                      <a:close/>
                    </a:path>
                  </a:pathLst>
                </a:custGeom>
                <a:solidFill>
                  <a:srgbClr val="6A8074"/>
                </a:solidFill>
                <a:ln>
                  <a:noFill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7" name="MH_SubTitle_2"/>
                <p:cNvSpPr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4632325" y="3567115"/>
                  <a:ext cx="1384300" cy="1384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0" tIns="10800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latinLnBrk="1" hangingPunct="1">
                    <a:lnSpc>
                      <a:spcPct val="130000"/>
                    </a:lnSpc>
                  </a:pPr>
                  <a:endParaRPr lang="zh-CN" altLang="en-US" sz="1400" dirty="0">
                    <a:solidFill>
                      <a:srgbClr val="2C2C2C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sp>
            <p:nvSpPr>
              <p:cNvPr id="25" name="Oval 17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057775" y="3133727"/>
                <a:ext cx="576263" cy="576263"/>
              </a:xfrm>
              <a:prstGeom prst="ellipse">
                <a:avLst/>
              </a:prstGeom>
              <a:solidFill>
                <a:srgbClr val="6A8074"/>
              </a:solidFill>
              <a:ln>
                <a:noFill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3" name="Text Box 18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114925" y="3068640"/>
              <a:ext cx="311150" cy="603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800">
                  <a:solidFill>
                    <a:schemeClr val="bg1"/>
                  </a:solidFill>
                </a:rPr>
                <a:t>2</a:t>
              </a:r>
              <a:endParaRPr lang="zh-CN" altLang="en-US" sz="3800">
                <a:solidFill>
                  <a:schemeClr val="bg1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2668905" y="2820035"/>
            <a:ext cx="1860550" cy="12045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1、无水时应立即关闭气源，停机！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9" name="矩形 28"/>
          <p:cNvSpPr/>
          <p:nvPr>
            <p:custDataLst>
              <p:tags r:id="rId13"/>
            </p:custDataLst>
          </p:nvPr>
        </p:nvSpPr>
        <p:spPr>
          <a:xfrm rot="360000">
            <a:off x="4519295" y="4128770"/>
            <a:ext cx="1831340" cy="10287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2、工作气压不得大于0.70MPa。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6518275" y="3137535"/>
            <a:ext cx="1882775" cy="11995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3、发现故障应停机，维修正常后使用。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941955" y="443230"/>
            <a:ext cx="6084570" cy="3937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FQW48-12/W矿用风动潜水泵注意事项</a:t>
            </a:r>
            <a:endParaRPr lang="zh-CN" altLang="en-US" sz="24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41"/>
          <p:cNvSpPr>
            <a:spLocks noChangeArrowheads="1"/>
          </p:cNvSpPr>
          <p:nvPr/>
        </p:nvSpPr>
        <p:spPr bwMode="auto">
          <a:xfrm>
            <a:off x="4304665" y="3152775"/>
            <a:ext cx="2440940" cy="2104390"/>
          </a:xfrm>
          <a:prstGeom prst="hexagon">
            <a:avLst>
              <a:gd name="adj" fmla="val 24999"/>
              <a:gd name="vf" fmla="val 115470"/>
            </a:avLst>
          </a:prstGeom>
          <a:solidFill>
            <a:srgbClr val="6A8074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六边形 42"/>
          <p:cNvSpPr>
            <a:spLocks noChangeArrowheads="1"/>
          </p:cNvSpPr>
          <p:nvPr/>
        </p:nvSpPr>
        <p:spPr bwMode="auto">
          <a:xfrm>
            <a:off x="6170295" y="2059940"/>
            <a:ext cx="2440940" cy="2104390"/>
          </a:xfrm>
          <a:prstGeom prst="hexagon">
            <a:avLst>
              <a:gd name="adj" fmla="val 24999"/>
              <a:gd name="vf" fmla="val 115470"/>
            </a:avLst>
          </a:prstGeom>
          <a:solidFill>
            <a:srgbClr val="A5C3C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六边形 101"/>
          <p:cNvSpPr>
            <a:spLocks noChangeArrowheads="1"/>
          </p:cNvSpPr>
          <p:nvPr/>
        </p:nvSpPr>
        <p:spPr bwMode="auto">
          <a:xfrm>
            <a:off x="1863725" y="3152775"/>
            <a:ext cx="2440940" cy="210439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rgbClr val="80ABBA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六边形 102"/>
          <p:cNvSpPr>
            <a:spLocks noChangeArrowheads="1"/>
          </p:cNvSpPr>
          <p:nvPr/>
        </p:nvSpPr>
        <p:spPr bwMode="auto">
          <a:xfrm>
            <a:off x="8611235" y="2059940"/>
            <a:ext cx="2440940" cy="210439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rgbClr val="6A8074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Freeform 2345"/>
          <p:cNvSpPr>
            <a:spLocks noEditPoints="1" noChangeArrowheads="1"/>
          </p:cNvSpPr>
          <p:nvPr/>
        </p:nvSpPr>
        <p:spPr bwMode="auto">
          <a:xfrm>
            <a:off x="2735580" y="3558540"/>
            <a:ext cx="697865" cy="1292225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A5C3CE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Freeform 2345"/>
          <p:cNvSpPr>
            <a:spLocks noEditPoints="1" noChangeArrowheads="1"/>
          </p:cNvSpPr>
          <p:nvPr/>
        </p:nvSpPr>
        <p:spPr bwMode="auto">
          <a:xfrm>
            <a:off x="9482455" y="2466340"/>
            <a:ext cx="697865" cy="1292225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6A8074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pic>
        <p:nvPicPr>
          <p:cNvPr id="2" name="图片 1" descr="风动潜水泵 (2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0875" y="3251200"/>
            <a:ext cx="2130425" cy="1908175"/>
          </a:xfrm>
          <a:prstGeom prst="hexagon">
            <a:avLst/>
          </a:prstGeom>
        </p:spPr>
      </p:pic>
      <p:pic>
        <p:nvPicPr>
          <p:cNvPr id="5" name="图片 4" descr="风动潜水泵 (1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850" y="2103120"/>
            <a:ext cx="2216785" cy="1975485"/>
          </a:xfrm>
          <a:prstGeom prst="hexagon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>
            <p:custDataLst>
              <p:tags r:id="rId1"/>
            </p:custDataLst>
          </p:nvPr>
        </p:nvSpPr>
        <p:spPr>
          <a:xfrm>
            <a:off x="2097139" y="1828800"/>
            <a:ext cx="2922376" cy="17848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Rectangle 5"/>
          <p:cNvSpPr/>
          <p:nvPr>
            <p:custDataLst>
              <p:tags r:id="rId3"/>
            </p:custDataLst>
          </p:nvPr>
        </p:nvSpPr>
        <p:spPr>
          <a:xfrm>
            <a:off x="2097405" y="3933825"/>
            <a:ext cx="2922270" cy="1539240"/>
          </a:xfrm>
          <a:prstGeom prst="rect">
            <a:avLst/>
          </a:prstGeom>
          <a:solidFill>
            <a:srgbClr val="80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14"/>
          <p:cNvSpPr txBox="1"/>
          <p:nvPr>
            <p:custDataLst>
              <p:tags r:id="rId4"/>
            </p:custDataLst>
          </p:nvPr>
        </p:nvSpPr>
        <p:spPr>
          <a:xfrm>
            <a:off x="2132965" y="4157345"/>
            <a:ext cx="2820670" cy="1043305"/>
          </a:xfrm>
          <a:prstGeom prst="rect">
            <a:avLst/>
          </a:prstGeom>
          <a:noFill/>
        </p:spPr>
        <p:txBody>
          <a:bodyPr wrap="square" lIns="0" tIns="0" rIns="0" bIns="0" numCol="1" spcCol="360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产品可采用常规运输工具，山东矿安机电有限公司运输中应有可靠定位及防水措施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16"/>
          <p:cNvSpPr/>
          <p:nvPr>
            <p:custDataLst>
              <p:tags r:id="rId5"/>
            </p:custDataLst>
          </p:nvPr>
        </p:nvSpPr>
        <p:spPr>
          <a:xfrm>
            <a:off x="5195625" y="1828800"/>
            <a:ext cx="2922376" cy="1784837"/>
          </a:xfrm>
          <a:prstGeom prst="rect">
            <a:avLst/>
          </a:prstGeom>
          <a:blipFill dpi="0" rotWithShape="1">
            <a:blip r:embed="rId6" cstate="screen"/>
            <a:srcRect/>
            <a:tile tx="0" ty="-63500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17"/>
          <p:cNvSpPr/>
          <p:nvPr>
            <p:custDataLst>
              <p:tags r:id="rId7"/>
            </p:custDataLst>
          </p:nvPr>
        </p:nvSpPr>
        <p:spPr>
          <a:xfrm>
            <a:off x="5195570" y="3933825"/>
            <a:ext cx="2922270" cy="1539240"/>
          </a:xfrm>
          <a:prstGeom prst="rect">
            <a:avLst/>
          </a:prstGeom>
          <a:solidFill>
            <a:srgbClr val="BBC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8"/>
          <p:cNvSpPr txBox="1"/>
          <p:nvPr>
            <p:custDataLst>
              <p:tags r:id="rId8"/>
            </p:custDataLst>
          </p:nvPr>
        </p:nvSpPr>
        <p:spPr>
          <a:xfrm>
            <a:off x="5257165" y="4163695"/>
            <a:ext cx="2783205" cy="861695"/>
          </a:xfrm>
          <a:prstGeom prst="rect">
            <a:avLst/>
          </a:prstGeom>
          <a:noFill/>
        </p:spPr>
        <p:txBody>
          <a:bodyPr wrap="square" lIns="0" tIns="0" rIns="0" bIns="0" numCol="1" spcCol="360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防止振动和撞击，严禁野蛮装卸，不得与腐蚀性物质混装运输。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19"/>
          <p:cNvSpPr/>
          <p:nvPr>
            <p:custDataLst>
              <p:tags r:id="rId9"/>
            </p:custDataLst>
          </p:nvPr>
        </p:nvSpPr>
        <p:spPr>
          <a:xfrm>
            <a:off x="8284288" y="1828800"/>
            <a:ext cx="2922376" cy="1784837"/>
          </a:xfrm>
          <a:prstGeom prst="rect">
            <a:avLst/>
          </a:prstGeom>
          <a:blipFill dpi="0" rotWithShape="1">
            <a:blip r:embed="rId10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tile tx="0" ty="-63500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20"/>
          <p:cNvSpPr/>
          <p:nvPr>
            <p:custDataLst>
              <p:tags r:id="rId11"/>
            </p:custDataLst>
          </p:nvPr>
        </p:nvSpPr>
        <p:spPr>
          <a:xfrm>
            <a:off x="8284210" y="3933825"/>
            <a:ext cx="2922270" cy="1539240"/>
          </a:xfrm>
          <a:prstGeom prst="rect">
            <a:avLst/>
          </a:prstGeom>
          <a:solidFill>
            <a:srgbClr val="A5C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21"/>
          <p:cNvSpPr txBox="1"/>
          <p:nvPr>
            <p:custDataLst>
              <p:tags r:id="rId12"/>
            </p:custDataLst>
          </p:nvPr>
        </p:nvSpPr>
        <p:spPr>
          <a:xfrm>
            <a:off x="8359140" y="4152900"/>
            <a:ext cx="2778760" cy="851535"/>
          </a:xfrm>
          <a:prstGeom prst="rect">
            <a:avLst/>
          </a:prstGeom>
          <a:noFill/>
        </p:spPr>
        <p:txBody>
          <a:bodyPr wrap="square" lIns="0" tIns="0" rIns="0" bIns="0" numCol="1" spcCol="360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产品采取直立位置贮存在通风、干燥的仓库内，不得与腐蚀性物质同库贮存。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21000" y="504190"/>
            <a:ext cx="5923915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FQW48-12/W矿用风动潜水泵运输与贮存</a:t>
            </a:r>
            <a:endParaRPr lang="zh-CN" altLang="en-US" sz="24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  <p:bldP spid="4" grpId="0"/>
      <p:bldP spid="5" grpId="0" animBg="1"/>
      <p:bldP spid="6" grpId="0" bldLvl="0" animBg="1"/>
      <p:bldP spid="7" grpId="0"/>
      <p:bldP spid="8" grpId="0" animBg="1"/>
      <p:bldP spid="9" grpId="0" bldLvl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997146" y="592666"/>
            <a:ext cx="5892855" cy="2644140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567934" y="3064879"/>
            <a:ext cx="8168734" cy="3438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15933" y="3465513"/>
            <a:ext cx="2114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6A8074"/>
                </a:solidFill>
              </a:rPr>
              <a:t>THANK YOU</a:t>
            </a:r>
            <a:endParaRPr lang="zh-CN" altLang="en-US" sz="2800" dirty="0">
              <a:solidFill>
                <a:srgbClr val="6A8074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52563" y="3914708"/>
            <a:ext cx="16179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6A8074"/>
                </a:solidFill>
              </a:rPr>
              <a:t>汇报人</a:t>
            </a:r>
            <a:r>
              <a:rPr lang="zh-CN" altLang="en-US" sz="1100" dirty="0" smtClean="0">
                <a:solidFill>
                  <a:srgbClr val="6A8074"/>
                </a:solidFill>
              </a:rPr>
              <a:t>——</a:t>
            </a:r>
            <a:r>
              <a:rPr lang="en-US" sz="1100" dirty="0" smtClean="0">
                <a:solidFill>
                  <a:srgbClr val="6A8074"/>
                </a:solidFill>
              </a:rPr>
              <a:t>kuangan001</a:t>
            </a:r>
            <a:endParaRPr lang="en-US" sz="1100" dirty="0">
              <a:solidFill>
                <a:srgbClr val="6A807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2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3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4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5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6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7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8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9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0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1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2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3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4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5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6.xml><?xml version="1.0" encoding="utf-8"?>
<p:tagLst xmlns:p="http://schemas.openxmlformats.org/presentationml/2006/main">
  <p:tag name="KSO_WM_DIAGRAM_VIRTUALLY_FRAME" val="{&quot;height&quot;:110.55000000000022,&quot;left&quot;:52.09456692913386,&quot;top&quot;:402.7267716535432,&quot;width&quot;:920.7317322834645}"/>
</p:tagLst>
</file>

<file path=ppt/tags/tag17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18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19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0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1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2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3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4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5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6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7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8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9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0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1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2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3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4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5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6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7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8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39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0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1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2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3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4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5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6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7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8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49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0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1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2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3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4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5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6.xml><?xml version="1.0" encoding="utf-8"?>
<p:tagLst xmlns:p="http://schemas.openxmlformats.org/presentationml/2006/main">
  <p:tag name="KSO_WM_DIAGRAM_VIRTUALLY_FRAME" val="{&quot;height&quot;:352.0862204724409,&quot;left&quot;:98.8,&quot;top&quot;:135.11377952755907,&quot;width&quot;:824.45}"/>
</p:tagLst>
</file>

<file path=ppt/tags/tag57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58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59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0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1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2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3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4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5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6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7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8.xml><?xml version="1.0" encoding="utf-8"?>
<p:tagLst xmlns:p="http://schemas.openxmlformats.org/presentationml/2006/main">
  <p:tag name="KSO_WM_DIAGRAM_VIRTUALLY_FRAME" val="{&quot;height&quot;:301.9,&quot;left&quot;:347.25,&quot;top&quot;:138.55,&quot;width&quot;:493.35}"/>
</p:tagLst>
</file>

<file path=ppt/tags/tag69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0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1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2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3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4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5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6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7.xml><?xml version="1.0" encoding="utf-8"?>
<p:tagLst xmlns:p="http://schemas.openxmlformats.org/presentationml/2006/main">
  <p:tag name="KSO_WM_DIAGRAM_VIRTUALLY_FRAME" val="{&quot;height&quot;:322,&quot;left&quot;:165.12905511811022,&quot;top&quot;:144,&quot;width&quot;:717.285433070866}"/>
</p:tagLst>
</file>

<file path=ppt/tags/tag78.xml><?xml version="1.0" encoding="utf-8"?>
<p:tagLst xmlns:p="http://schemas.openxmlformats.org/presentationml/2006/main">
  <p:tag name="ISPRING_PRESENTATION_TITLE" val="PowerPoint 演示文稿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632</Words>
  <Application>WPS 演示</Application>
  <PresentationFormat>自定义</PresentationFormat>
  <Paragraphs>80</Paragraphs>
  <Slides>10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Calibri</vt:lpstr>
      <vt:lpstr>方正隶书_GBK</vt:lpstr>
      <vt:lpstr>Calibri</vt:lpstr>
      <vt:lpstr>幼圆</vt:lpstr>
      <vt:lpstr>等线</vt:lpstr>
      <vt:lpstr>Arial Unicode MS</vt:lpstr>
      <vt:lpstr>等线 Light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清新蓝色</dc:title>
  <dc:creator>第一PPT</dc:creator>
  <cp:keywords>www.1ppt.com</cp:keywords>
  <dc:description>www.1ppt.com</dc:description>
  <cp:lastModifiedBy>Administrator</cp:lastModifiedBy>
  <cp:revision>35</cp:revision>
  <dcterms:created xsi:type="dcterms:W3CDTF">2017-04-26T08:01:00Z</dcterms:created>
  <dcterms:modified xsi:type="dcterms:W3CDTF">2024-11-13T08:03:20Z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2DB5A831A7C64A57BF3E6635A26438B3_13</vt:lpwstr>
  </property>
  <property fmtid="{D5CDD505-2E9C-101B-9397-08002B2CF9AE}" pid="3" name="KSOProductBuildVer">
    <vt:lpwstr>2052-12.1.0.18608</vt:lpwstr>
  </property>
</Properties>
</file>