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17" r:id="rId1"/>
    <p:sldMasterId id="2147486954" r:id="rId2"/>
  </p:sldMasterIdLst>
  <p:notesMasterIdLst>
    <p:notesMasterId r:id="rId3"/>
  </p:notesMasterIdLst>
  <p:sldIdLst>
    <p:sldId id="1777" r:id="rId4"/>
    <p:sldId id="1781" r:id="rId5"/>
    <p:sldId id="1784" r:id="rId6"/>
    <p:sldId id="1787" r:id="rId7"/>
    <p:sldId id="1790" r:id="rId8"/>
    <p:sldId id="1793" r:id="rId9"/>
    <p:sldId id="1796" r:id="rId10"/>
    <p:sldId id="1799" r:id="rId11"/>
    <p:sldId id="1802" r:id="rId12"/>
    <p:sldId id="1805" r:id="rId13"/>
    <p:sldId id="1808" r:id="rId14"/>
    <p:sldId id="1811" r:id="rId15"/>
    <p:sldId id="1814" r:id="rId16"/>
    <p:sldId id="1817" r:id="rId17"/>
    <p:sldId id="1820" r:id="rId18"/>
    <p:sldId id="1823" r:id="rId19"/>
    <p:sldId id="1826" r:id="rId20"/>
    <p:sldId id="1829" r:id="rId21"/>
    <p:sldId id="1832" r:id="rId22"/>
    <p:sldId id="1835" r:id="rId23"/>
    <p:sldId id="1838" r:id="rId24"/>
    <p:sldId id="1841" r:id="rId25"/>
    <p:sldId id="1844"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4" name="幻灯片图像占位符 1"/>
          <p:cNvSpPr>
            <a:spLocks noChangeAspect="1" noRot="1" noGrp="1"/>
          </p:cNvSpPr>
          <p:nvPr>
            <p:ph type="sldImg"/>
          </p:nvPr>
        </p:nvSpPr>
        <p:spPr/>
      </p:sp>
      <p:sp>
        <p:nvSpPr>
          <p:cNvPr id="1048656" name="备注占位符 2"/>
          <p:cNvSpPr>
            <a:spLocks noGrp="1"/>
          </p:cNvSpPr>
          <p:nvPr>
            <p:ph type="body" idx="1"/>
          </p:nvPr>
        </p:nvSpPr>
        <p:spPr/>
        <p:txBody>
          <a:bodyPr/>
          <a:p>
            <a:endParaRPr altLang="en-US" dirty="0" lang="zh-CN"/>
          </a:p>
        </p:txBody>
      </p:sp>
      <p:sp>
        <p:nvSpPr>
          <p:cNvPr id="104865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5.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Ref idx="1001">
        <a:schemeClr val="bg1"/>
      </p:bgRef>
    </p:bg>
    <p:spTree>
      <p:nvGrpSpPr>
        <p:cNvPr id="33" name=""/>
        <p:cNvGrpSpPr/>
        <p:nvPr/>
      </p:nvGrpSpPr>
      <p:grpSpPr>
        <a:xfrm>
          <a:off x="0" y="0"/>
          <a:ext cx="0" cy="0"/>
          <a:chOff x="0" y="0"/>
          <a:chExt cx="0" cy="0"/>
        </a:xfrm>
      </p:grpSpPr>
      <p:pic>
        <p:nvPicPr>
          <p:cNvPr id="2097155" name="@png2x_bg_封面" descr="C:/Users/kingsoft/AppData/Local/Temp/fig2wpp/@png2x_bg_封面.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66" name="标题 1"/>
          <p:cNvSpPr>
            <a:spLocks noGrp="1"/>
          </p:cNvSpPr>
          <p:nvPr>
            <p:ph type="ctrTitle"/>
            <p:custDataLst>
              <p:tags r:id="rId3"/>
            </p:custDataLst>
          </p:nvPr>
        </p:nvSpPr>
        <p:spPr>
          <a:xfrm>
            <a:off x="1014984" y="808653"/>
            <a:ext cx="10158984" cy="1806531"/>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68" name="副标题 2"/>
          <p:cNvSpPr>
            <a:spLocks noGrp="1"/>
          </p:cNvSpPr>
          <p:nvPr>
            <p:ph type="subTitle" idx="1" hasCustomPrompt="1"/>
            <p:custDataLst>
              <p:tags r:id="rId4"/>
            </p:custDataLst>
          </p:nvPr>
        </p:nvSpPr>
        <p:spPr>
          <a:xfrm>
            <a:off x="1014920" y="2739957"/>
            <a:ext cx="10158984" cy="598297"/>
          </a:xfrm>
          <a:noFill/>
        </p:spPr>
        <p:txBody>
          <a:bodyPr anchor="t" wrap="square">
            <a:normAutofit/>
          </a:bodyPr>
          <a:lstStyle>
            <a:lvl1pPr algn="ctr" indent="0" marL="0">
              <a:lnSpc>
                <a:spcPct val="100000"/>
              </a:lnSpc>
              <a:buNone/>
              <a:defRPr b="0" sz="2000">
                <a:solidFill>
                  <a:schemeClr val="lt1">
                    <a:lumMod val="100000"/>
                  </a:schemeClr>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6"/>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8"/>
            </p:custDataLst>
          </p:nvPr>
        </p:nvSpPr>
        <p:spPr>
          <a:xfrm>
            <a:off x="1014920" y="3644517"/>
            <a:ext cx="10158984" cy="1450413"/>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overrideClrMapping accent1="accent1" accent2="accent2" accent3="accent3" accent4="accent4" accent5="accent5" accent6="accent6" bg1="dk1" bg2="dk2" tx1="lt1" tx2="lt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2x_bg_正文" descr="C:/Users/kingsoft/AppData/Local/Temp/fig2wpp/@png2x_bg_正文.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78" name="标题 1"/>
          <p:cNvSpPr>
            <a:spLocks noGrp="1"/>
          </p:cNvSpPr>
          <p:nvPr>
            <p:ph type="title"/>
            <p:custDataLst>
              <p:tags r:id="rId3"/>
            </p:custDataLst>
          </p:nvPr>
        </p:nvSpPr>
        <p:spPr/>
        <p:txBody>
          <a:bodyPr wrap="square">
            <a:normAutofit/>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80" name="内容占位符 2"/>
          <p:cNvSpPr>
            <a:spLocks noGrp="1"/>
          </p:cNvSpPr>
          <p:nvPr>
            <p:ph idx="1"/>
            <p:custDataLst>
              <p:tags r:id="rId4"/>
            </p:custDataLst>
          </p:nvPr>
        </p:nvSpPr>
        <p:spPr/>
        <p:txBody>
          <a:bodyPr wrap="square">
            <a:normAutofit/>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p:txBody>
          <a:bodyPr/>
          <a:p>
            <a:endParaRPr altLang="en-US" lang="zh-CN"/>
          </a:p>
        </p:txBody>
      </p:sp>
      <p:sp>
        <p:nvSpPr>
          <p:cNvPr id="1048686" name="灯片编号占位符 5"/>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png2x_bg_目录" descr="C:/Users/kingsoft/AppData/Local/Temp/fig2wpp/@png2x_bg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88" name="标题 1"/>
          <p:cNvSpPr>
            <a:spLocks noGrp="1"/>
          </p:cNvSpPr>
          <p:nvPr>
            <p:ph type="title" hasCustomPrompt="1"/>
            <p:custDataLst>
              <p:tags r:id="rId3"/>
            </p:custDataLst>
          </p:nvPr>
        </p:nvSpPr>
        <p:spPr>
          <a:xfrm>
            <a:off x="1271016" y="1271016"/>
            <a:ext cx="6345936" cy="630936"/>
          </a:xfrm>
          <a:noFill/>
        </p:spPr>
        <p:txBody>
          <a:bodyPr anchor="t" wrap="square">
            <a:normAutofit/>
          </a:bodyPr>
          <a:lstStyle>
            <a:lvl1pPr algn="l">
              <a:defRPr b="1" sz="4400">
                <a:solidFill>
                  <a:schemeClr val="lt1">
                    <a:lumMod val="100000"/>
                  </a:schemeClr>
                </a:solidFill>
                <a:latin typeface="+mj-ea"/>
                <a:ea typeface="+mj-ea"/>
              </a:defRPr>
            </a:lvl1pPr>
          </a:lstStyle>
          <a:p>
            <a:r>
              <a:rPr altLang="en-US" dirty="0" lang="zh-CN"/>
              <a:t>标题</a:t>
            </a:r>
            <a:endParaRPr altLang="en-US" dirty="0" lang="zh-CN"/>
          </a:p>
        </p:txBody>
      </p:sp>
      <p:sp>
        <p:nvSpPr>
          <p:cNvPr id="1048690" name="日期占位符 6"/>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5"/>
            </p:custDataLst>
          </p:nvPr>
        </p:nvSpPr>
        <p:spPr/>
        <p:txBody>
          <a:bodyPr>
            <a:normAutofit/>
          </a:bodyPr>
          <a:p>
            <a:endParaRPr altLang="en-US" lang="zh-CN"/>
          </a:p>
        </p:txBody>
      </p:sp>
      <p:sp>
        <p:nvSpPr>
          <p:cNvPr id="1048694" name="灯片编号占位符 8"/>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png2x_bg_章节" descr="C:/Users/kingsoft/AppData/Local/Temp/fig2wpp/@png2x_bg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96" name="标题 1"/>
          <p:cNvSpPr>
            <a:spLocks noGrp="1"/>
          </p:cNvSpPr>
          <p:nvPr>
            <p:ph type="title"/>
            <p:custDataLst>
              <p:tags r:id="rId3"/>
            </p:custDataLst>
          </p:nvPr>
        </p:nvSpPr>
        <p:spPr>
          <a:xfrm>
            <a:off x="1891004" y="2542032"/>
            <a:ext cx="9282964" cy="2490278"/>
          </a:xfrm>
          <a:noFill/>
        </p:spPr>
        <p:txBody>
          <a:bodyPr anchor="t" wrap="square">
            <a:normAutofit/>
          </a:bodyPr>
          <a:lstStyle>
            <a:lvl1pPr algn="r">
              <a:defRPr b="0" sz="39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5"/>
            </p:custDataLst>
          </p:nvPr>
        </p:nvSpPr>
        <p:spPr/>
        <p:txBody>
          <a:bodyPr/>
          <a:p>
            <a:endParaRPr altLang="en-US" lang="zh-CN"/>
          </a:p>
        </p:txBody>
      </p:sp>
      <p:sp>
        <p:nvSpPr>
          <p:cNvPr id="1048702" name="灯片编号占位符 5"/>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7"/>
            </p:custDataLst>
          </p:nvPr>
        </p:nvSpPr>
        <p:spPr>
          <a:xfrm>
            <a:off x="1891004" y="373224"/>
            <a:ext cx="9282964" cy="1912776"/>
          </a:xfrm>
          <a:noFill/>
        </p:spPr>
        <p:txBody>
          <a:bodyPr anchor="b" wrap="square">
            <a:normAutofit/>
          </a:bodyPr>
          <a:lstStyle>
            <a:lvl1pPr algn="r" indent="0" marL="0">
              <a:buNone/>
              <a:defRPr b="1" sz="9400">
                <a:solidFill>
                  <a:schemeClr val="accent1"/>
                </a:solidFill>
                <a:latin typeface="+mn-lt"/>
                <a:ea typeface="MiSans Bold" panose="00000800000000000000" charset="-122"/>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348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p>
            <a:endParaRPr altLang="en-US" lang="zh-CN"/>
          </a:p>
        </p:txBody>
      </p:sp>
      <p:sp>
        <p:nvSpPr>
          <p:cNvPr id="104871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1020319" y="1672573"/>
            <a:ext cx="4796726"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1020319" y="2358099"/>
            <a:ext cx="4796726"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353620" y="1672573"/>
            <a:ext cx="482034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353620" y="2358099"/>
            <a:ext cx="4820348"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p>
            <a:endParaRPr altLang="en-US" lang="zh-CN"/>
          </a:p>
        </p:txBody>
      </p:sp>
      <p:sp>
        <p:nvSpPr>
          <p:cNvPr id="104873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p>
            <a:endParaRPr altLang="en-US" lang="zh-CN"/>
          </a:p>
        </p:txBody>
      </p:sp>
      <p:sp>
        <p:nvSpPr>
          <p:cNvPr id="1048754"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1014984" y="1603527"/>
            <a:ext cx="10158984" cy="576000"/>
          </a:xfrm>
        </p:spPr>
        <p:txBody>
          <a:bodyPr anchor="t" wrap="square">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r>
              <a:rPr altLang="en-US" dirty="0" lang="zh-CN"/>
              <a:t>样式</a:t>
            </a:r>
            <a:endParaRPr altLang="en-US" dirty="0" lang="zh-CN"/>
          </a:p>
        </p:txBody>
      </p:sp>
      <p:sp>
        <p:nvSpPr>
          <p:cNvPr id="1048760"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p>
            <a:endParaRPr altLang="en-US" lang="zh-CN"/>
          </a:p>
        </p:txBody>
      </p:sp>
      <p:sp>
        <p:nvSpPr>
          <p:cNvPr id="1048764"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png2x_bg_结束" descr="C:/Users/kingsoft/AppData/Local/Temp/fig2wpp/@png2x_bg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766" name="标题 1"/>
          <p:cNvSpPr>
            <a:spLocks noGrp="1"/>
          </p:cNvSpPr>
          <p:nvPr>
            <p:ph type="ctrTitle"/>
            <p:custDataLst>
              <p:tags r:id="rId3"/>
            </p:custDataLst>
          </p:nvPr>
        </p:nvSpPr>
        <p:spPr>
          <a:xfrm>
            <a:off x="1014984" y="683768"/>
            <a:ext cx="10158984" cy="2361184"/>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5"/>
            </p:custDataLst>
          </p:nvPr>
        </p:nvSpPr>
        <p:spPr/>
        <p:txBody>
          <a:bodyPr/>
          <a:p>
            <a:endParaRPr altLang="en-US" lang="zh-CN"/>
          </a:p>
        </p:txBody>
      </p:sp>
      <p:sp>
        <p:nvSpPr>
          <p:cNvPr id="1048772" name="灯片编号占位符 5"/>
          <p:cNvSpPr>
            <a:spLocks noGrp="1"/>
          </p:cNvSpPr>
          <p:nvPr>
            <p:ph type="sldNum" sz="quarter" idx="12"/>
            <p:custDataLst>
              <p:tags r:id="rId6"/>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7"/>
            </p:custDataLst>
          </p:nvPr>
        </p:nvSpPr>
        <p:spPr>
          <a:xfrm>
            <a:off x="1014730" y="3557270"/>
            <a:ext cx="10158730" cy="1314450"/>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1.xml"/><Relationship Id="rId13" Type="http://schemas.openxmlformats.org/officeDocument/2006/relationships/image" Target="../media/image2.png"/><Relationship Id="rId14" Type="http://schemas.openxmlformats.org/officeDocument/2006/relationships/tags" Target="../tags/tag62.xml"/><Relationship Id="rId15" Type="http://schemas.openxmlformats.org/officeDocument/2006/relationships/tags" Target="../tags/tag63.xml"/><Relationship Id="rId16" Type="http://schemas.openxmlformats.org/officeDocument/2006/relationships/tags" Target="../tags/tag64.xml"/><Relationship Id="rId17" Type="http://schemas.openxmlformats.org/officeDocument/2006/relationships/tags" Target="../tags/tag65.xml"/><Relationship Id="rId18" Type="http://schemas.openxmlformats.org/officeDocument/2006/relationships/tags" Target="../tags/tag66.xml"/><Relationship Id="rId19" Type="http://schemas.openxmlformats.org/officeDocument/2006/relationships/tags" Target="../tags/tag67.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18" r:id="rId1"/>
    <p:sldLayoutId id="2147486919" r:id="rId2"/>
    <p:sldLayoutId id="2147486920" r:id="rId3"/>
    <p:sldLayoutId id="2147486921" r:id="rId4"/>
    <p:sldLayoutId id="2147486922" r:id="rId5"/>
    <p:sldLayoutId id="2147486923" r:id="rId6"/>
    <p:sldLayoutId id="2147486924" r:id="rId7"/>
    <p:sldLayoutId id="2147486925" r:id="rId8"/>
    <p:sldLayoutId id="2147486926" r:id="rId9"/>
    <p:sldLayoutId id="2147486927" r:id="rId10"/>
    <p:sldLayoutId id="214748692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2x_bg_正文" descr="C:/Users/kingsoft/AppData/Local/Temp/fig2wpp/@png2x_bg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88825" cy="6858000"/>
          </a:xfrm>
          <a:prstGeom prst="rect"/>
        </p:spPr>
      </p:pic>
      <p:sp>
        <p:nvSpPr>
          <p:cNvPr id="1048654" name="标题占位符 1"/>
          <p:cNvSpPr>
            <a:spLocks noGrp="1"/>
          </p:cNvSpPr>
          <p:nvPr>
            <p:ph type="title"/>
            <p:custDataLst>
              <p:tags r:id="rId14"/>
            </p:custDataLst>
          </p:nvPr>
        </p:nvSpPr>
        <p:spPr>
          <a:xfrm>
            <a:off x="1014984" y="609600"/>
            <a:ext cx="10158984" cy="917448"/>
          </a:xfrm>
          <a:prstGeom prst="rect"/>
          <a:noFill/>
        </p:spPr>
        <p:txBody>
          <a:bodyPr anchor="b" bIns="0" lIns="0" rIns="0" rtlCol="0" tIns="0" vert="horz" wrap="square">
            <a:normAutofit/>
          </a:bodyPr>
          <a:p>
            <a:pPr lvl="0"/>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955" r:id="rId1"/>
    <p:sldLayoutId id="2147486956" r:id="rId2"/>
    <p:sldLayoutId id="2147486957" r:id="rId3"/>
    <p:sldLayoutId id="2147486958" r:id="rId4"/>
    <p:sldLayoutId id="2147486959" r:id="rId5"/>
    <p:sldLayoutId id="2147486960" r:id="rId6"/>
    <p:sldLayoutId id="2147486961" r:id="rId7"/>
    <p:sldLayoutId id="2147486962" r:id="rId8"/>
    <p:sldLayoutId id="2147486963" r:id="rId9"/>
    <p:sldLayoutId id="2147486964" r:id="rId10"/>
    <p:sldLayoutId id="2147486965" r:id="rId11"/>
  </p:sldLayoutIdLst>
  <p:txStyles>
    <p:titleStyle>
      <a:lvl1pPr algn="l" defTabSz="914400" eaLnBrk="1" hangingPunct="1" latinLnBrk="0" rtl="0">
        <a:lnSpc>
          <a:spcPct val="100000"/>
        </a:lnSpc>
        <a:spcBef>
          <a:spcPct val="0"/>
        </a:spcBef>
        <a:buNone/>
        <a:defRPr altLang="en-US" b="1" dirty="0" sz="3400" kern="1200" lang="zh-CN">
          <a:solidFill>
            <a:schemeClr val="lt1">
              <a:lumMod val="100000"/>
            </a:schemeClr>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lt1">
              <a:lumMod val="100000"/>
            </a:schemeClr>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lt1">
              <a:lumMod val="100000"/>
            </a:schemeClr>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lt1">
              <a:lumMod val="100000"/>
            </a:schemeClr>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lt1">
              <a:lumMod val="100000"/>
            </a:schemeClr>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lt1">
              <a:lumMod val="100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tags" Target="../tags/tag203.xml"/><Relationship Id="rId18" Type="http://schemas.openxmlformats.org/officeDocument/2006/relationships/tags" Target="../tags/tag204.xml"/><Relationship Id="rId19" Type="http://schemas.openxmlformats.org/officeDocument/2006/relationships/tags" Target="../tags/tag205.xml"/><Relationship Id="rId20" Type="http://schemas.openxmlformats.org/officeDocument/2006/relationships/tags" Target="../tags/tag206.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p:txBody>
          <a:bodyPr/>
          <a:p>
            <a:r>
              <a:rPr altLang="en-US" lang="zh-CN"/>
              <a:t>AI在旅游管理中的应用研究</a:t>
            </a:r>
            <a:endParaRPr altLang="en-US" lang="zh-CN"/>
          </a:p>
        </p:txBody>
      </p:sp>
      <p:sp>
        <p:nvSpPr>
          <p:cNvPr id="1048650" name="副标题 4"/>
          <p:cNvSpPr>
            <a:spLocks noGrp="1"/>
          </p:cNvSpPr>
          <p:nvPr>
            <p:ph type="subTitle" idx="1"/>
            <p:custDataLst>
              <p:tags r:id="rId2"/>
            </p:custDataLst>
          </p:nvPr>
        </p:nvSpPr>
        <p:spPr/>
        <p:txBody>
          <a:bodyPr/>
          <a:p>
            <a:r>
              <a:rPr altLang="en-US" lang="zh-CN"/>
              <a:t>XX, a click to unlimited possibilities</a:t>
            </a:r>
            <a:endParaRPr altLang="en-US" lang="zh-CN"/>
          </a:p>
        </p:txBody>
      </p:sp>
      <p:sp>
        <p:nvSpPr>
          <p:cNvPr id="1048652" name="文本占位符 1"/>
          <p:cNvSpPr>
            <a:spLocks noGrp="1"/>
          </p:cNvSpPr>
          <p:nvPr>
            <p:ph type="body" sz="quarter" idx="17"/>
            <p:custDataLst>
              <p:tags r:id="rId3"/>
            </p:custDataLst>
          </p:nvPr>
        </p:nvSpPr>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标题"/>
          <p:cNvSpPr>
            <a:spLocks noGrp="1"/>
          </p:cNvSpPr>
          <p:nvPr>
            <p:ph type="title"/>
            <p:custDataLst>
              <p:tags r:id="rId1"/>
            </p:custDataLst>
          </p:nvPr>
        </p:nvSpPr>
        <p:spPr>
          <a:xfrm>
            <a:off x="1271016" y="1271016"/>
            <a:ext cx="6345936" cy="630936"/>
          </a:xfrm>
          <a:noFill/>
        </p:spPr>
        <p:txBody>
          <a:bodyPr anchor="t" wrap="square">
            <a:normAutofit fontScale="92273"/>
          </a:bodyPr>
          <a:p>
            <a:r>
              <a:rPr altLang="en-US" dirty="0" lang="zh-CN"/>
              <a:t>目录</a:t>
            </a:r>
            <a:endParaRPr altLang="en-US" dirty="0" lang="zh-CN"/>
          </a:p>
        </p:txBody>
      </p:sp>
      <p:sp>
        <p:nvSpPr>
          <p:cNvPr id="1048790" name="序号"/>
          <p:cNvSpPr txBox="1"/>
          <p:nvPr>
            <p:custDataLst>
              <p:tags r:id="rId2"/>
            </p:custDataLst>
          </p:nvPr>
        </p:nvSpPr>
        <p:spPr>
          <a:xfrm>
            <a:off x="1539748" y="3075940"/>
            <a:ext cx="1935480" cy="1271016"/>
          </a:xfrm>
          <a:prstGeom prst="rect"/>
          <a:noFill/>
        </p:spPr>
        <p:txBody>
          <a:bodyPr anchor="t" anchorCtr="0" bIns="0" lIns="0" rIns="0" rtlCol="0" tIns="0" wrap="square">
            <a:normAutofit fontScale="8000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lang="en-US"/>
              <a:t>01</a:t>
            </a:r>
            <a:endParaRPr dirty="0" lang="en-US"/>
          </a:p>
        </p:txBody>
      </p:sp>
      <p:sp>
        <p:nvSpPr>
          <p:cNvPr id="1048792" name="项标题"/>
          <p:cNvSpPr txBox="1"/>
          <p:nvPr>
            <p:custDataLst>
              <p:tags r:id="rId3"/>
            </p:custDataLst>
          </p:nvPr>
        </p:nvSpPr>
        <p:spPr>
          <a:xfrm>
            <a:off x="1539748" y="4136644"/>
            <a:ext cx="1935480" cy="2048256"/>
          </a:xfrm>
          <a:prstGeom prst="rect"/>
          <a:noFill/>
        </p:spPr>
        <p:txBody>
          <a:bodyPr anchor="t" bIns="0" lIns="0" rIns="0" rtlCol="0" tIns="0" wrap="square">
            <a:normAutofit/>
          </a:bodyPr>
          <a:p>
            <a:pPr algn="ctr">
              <a:lnSpc>
                <a:spcPct val="100000"/>
              </a:lnSpc>
            </a:pPr>
            <a:r>
              <a:rPr altLang="en-US" b="1" dirty="0" sz="2000" lang="zh-CN" spc="300">
                <a:solidFill>
                  <a:schemeClr val="lt1">
                    <a:lumMod val="100000"/>
                  </a:schemeClr>
                </a:solidFill>
                <a:latin typeface="+mj-ea"/>
                <a:ea typeface="+mj-ea"/>
                <a:cs typeface="Microsoft YaHei UI" panose="020B0503020204020204" charset="-122"/>
              </a:rPr>
              <a:t>AI在旅游管理中的应用场景</a:t>
            </a:r>
            <a:endParaRPr altLang="en-US" b="1" dirty="0" sz="2000" lang="zh-CN" spc="300">
              <a:solidFill>
                <a:schemeClr val="lt1">
                  <a:lumMod val="100000"/>
                </a:schemeClr>
              </a:solidFill>
              <a:latin typeface="+mj-ea"/>
              <a:ea typeface="+mj-ea"/>
              <a:cs typeface="Microsoft YaHei UI" panose="020B0503020204020204" charset="-122"/>
            </a:endParaRPr>
          </a:p>
        </p:txBody>
      </p:sp>
      <p:sp>
        <p:nvSpPr>
          <p:cNvPr id="1048794" name="序号"/>
          <p:cNvSpPr txBox="1"/>
          <p:nvPr>
            <p:custDataLst>
              <p:tags r:id="rId4"/>
            </p:custDataLst>
          </p:nvPr>
        </p:nvSpPr>
        <p:spPr>
          <a:xfrm>
            <a:off x="3867140" y="3075940"/>
            <a:ext cx="1935480" cy="1271016"/>
          </a:xfrm>
          <a:prstGeom prst="rect"/>
          <a:noFill/>
        </p:spPr>
        <p:txBody>
          <a:bodyPr anchor="t" anchorCtr="0" bIns="0" lIns="0" rIns="0" rtlCol="0" tIns="0" wrap="square">
            <a:normAutofit fontScale="8000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lang="en-US"/>
              <a:t>02</a:t>
            </a:r>
            <a:endParaRPr dirty="0" lang="en-US"/>
          </a:p>
        </p:txBody>
      </p:sp>
      <p:sp>
        <p:nvSpPr>
          <p:cNvPr id="1048796" name="项标题"/>
          <p:cNvSpPr txBox="1"/>
          <p:nvPr>
            <p:custDataLst>
              <p:tags r:id="rId5"/>
            </p:custDataLst>
          </p:nvPr>
        </p:nvSpPr>
        <p:spPr>
          <a:xfrm>
            <a:off x="3867140" y="4136644"/>
            <a:ext cx="1935480" cy="2048256"/>
          </a:xfrm>
          <a:prstGeom prst="rect"/>
          <a:noFill/>
        </p:spPr>
        <p:txBody>
          <a:bodyPr anchor="t" bIns="0" lIns="0" rIns="0" rtlCol="0" tIns="0" wrap="square">
            <a:normAutofit/>
          </a:bodyPr>
          <a:p>
            <a:pPr algn="ctr">
              <a:lnSpc>
                <a:spcPct val="100000"/>
              </a:lnSpc>
            </a:pPr>
            <a:r>
              <a:rPr altLang="en-US" b="1" dirty="0" sz="2000" lang="zh-CN" spc="300">
                <a:solidFill>
                  <a:schemeClr val="lt1">
                    <a:lumMod val="100000"/>
                  </a:schemeClr>
                </a:solidFill>
                <a:latin typeface="+mj-ea"/>
                <a:ea typeface="+mj-ea"/>
                <a:cs typeface="Microsoft YaHei UI" panose="020B0503020204020204" charset="-122"/>
              </a:rPr>
              <a:t>AI在旅游管理中的优势</a:t>
            </a:r>
            <a:endParaRPr altLang="en-US" b="1" dirty="0" sz="2000" lang="zh-CN" spc="300">
              <a:solidFill>
                <a:schemeClr val="lt1">
                  <a:lumMod val="100000"/>
                </a:schemeClr>
              </a:solidFill>
              <a:latin typeface="+mj-ea"/>
              <a:ea typeface="+mj-ea"/>
              <a:cs typeface="Microsoft YaHei UI" panose="020B0503020204020204" charset="-122"/>
            </a:endParaRPr>
          </a:p>
        </p:txBody>
      </p:sp>
      <p:sp>
        <p:nvSpPr>
          <p:cNvPr id="1048798" name="序号"/>
          <p:cNvSpPr txBox="1"/>
          <p:nvPr>
            <p:custDataLst>
              <p:tags r:id="rId6"/>
            </p:custDataLst>
          </p:nvPr>
        </p:nvSpPr>
        <p:spPr>
          <a:xfrm>
            <a:off x="6194532" y="3075940"/>
            <a:ext cx="1935480" cy="1271016"/>
          </a:xfrm>
          <a:prstGeom prst="rect"/>
          <a:noFill/>
        </p:spPr>
        <p:txBody>
          <a:bodyPr anchor="t" anchorCtr="0" bIns="0" lIns="0" rIns="0" rtlCol="0" tIns="0" wrap="square">
            <a:normAutofit fontScale="8000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lang="en-US"/>
              <a:t>03</a:t>
            </a:r>
            <a:endParaRPr dirty="0" lang="en-US"/>
          </a:p>
        </p:txBody>
      </p:sp>
      <p:sp>
        <p:nvSpPr>
          <p:cNvPr id="1048800" name="项标题"/>
          <p:cNvSpPr txBox="1"/>
          <p:nvPr>
            <p:custDataLst>
              <p:tags r:id="rId7"/>
            </p:custDataLst>
          </p:nvPr>
        </p:nvSpPr>
        <p:spPr>
          <a:xfrm>
            <a:off x="6194532" y="4136644"/>
            <a:ext cx="1935480" cy="2048256"/>
          </a:xfrm>
          <a:prstGeom prst="rect"/>
          <a:noFill/>
        </p:spPr>
        <p:txBody>
          <a:bodyPr anchor="t" bIns="0" lIns="0" rIns="0" rtlCol="0" tIns="0" wrap="square">
            <a:normAutofit/>
          </a:bodyPr>
          <a:p>
            <a:pPr algn="ctr">
              <a:lnSpc>
                <a:spcPct val="100000"/>
              </a:lnSpc>
            </a:pPr>
            <a:r>
              <a:rPr altLang="en-US" b="1" dirty="0" sz="2000" lang="zh-CN" spc="300">
                <a:solidFill>
                  <a:schemeClr val="lt1">
                    <a:lumMod val="100000"/>
                  </a:schemeClr>
                </a:solidFill>
                <a:latin typeface="+mj-ea"/>
                <a:ea typeface="+mj-ea"/>
                <a:cs typeface="Microsoft YaHei UI" panose="020B0503020204020204" charset="-122"/>
              </a:rPr>
              <a:t>AI在旅游管理中的挑战与解决方案</a:t>
            </a:r>
            <a:endParaRPr altLang="en-US" b="1" dirty="0" sz="2000" lang="zh-CN" spc="300">
              <a:solidFill>
                <a:schemeClr val="lt1">
                  <a:lumMod val="100000"/>
                </a:schemeClr>
              </a:solidFill>
              <a:latin typeface="+mj-ea"/>
              <a:ea typeface="+mj-ea"/>
              <a:cs typeface="Microsoft YaHei UI" panose="020B0503020204020204" charset="-122"/>
            </a:endParaRPr>
          </a:p>
        </p:txBody>
      </p:sp>
      <p:sp>
        <p:nvSpPr>
          <p:cNvPr id="1048802" name="序号"/>
          <p:cNvSpPr txBox="1"/>
          <p:nvPr>
            <p:custDataLst>
              <p:tags r:id="rId8"/>
            </p:custDataLst>
          </p:nvPr>
        </p:nvSpPr>
        <p:spPr>
          <a:xfrm>
            <a:off x="8521923" y="3075940"/>
            <a:ext cx="1935480" cy="1271016"/>
          </a:xfrm>
          <a:prstGeom prst="rect"/>
          <a:noFill/>
        </p:spPr>
        <p:txBody>
          <a:bodyPr anchor="t" anchorCtr="0" bIns="0" lIns="0" rIns="0" rtlCol="0" tIns="0" wrap="square">
            <a:normAutofit fontScale="8000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lang="en-US"/>
              <a:t>04</a:t>
            </a:r>
            <a:endParaRPr dirty="0" lang="en-US"/>
          </a:p>
        </p:txBody>
      </p:sp>
      <p:sp>
        <p:nvSpPr>
          <p:cNvPr id="1048804" name="项标题"/>
          <p:cNvSpPr txBox="1"/>
          <p:nvPr>
            <p:custDataLst>
              <p:tags r:id="rId9"/>
            </p:custDataLst>
          </p:nvPr>
        </p:nvSpPr>
        <p:spPr>
          <a:xfrm>
            <a:off x="8521923" y="4136644"/>
            <a:ext cx="1935480" cy="2048256"/>
          </a:xfrm>
          <a:prstGeom prst="rect"/>
          <a:noFill/>
        </p:spPr>
        <p:txBody>
          <a:bodyPr anchor="t" bIns="0" lIns="0" rIns="0" rtlCol="0" tIns="0" wrap="square">
            <a:normAutofit/>
          </a:bodyPr>
          <a:p>
            <a:pPr algn="ctr">
              <a:lnSpc>
                <a:spcPct val="100000"/>
              </a:lnSpc>
            </a:pPr>
            <a:r>
              <a:rPr altLang="en-US" b="1" dirty="0" sz="2000" lang="zh-CN" spc="300">
                <a:solidFill>
                  <a:schemeClr val="lt1">
                    <a:lumMod val="100000"/>
                  </a:schemeClr>
                </a:solidFill>
                <a:latin typeface="+mj-ea"/>
                <a:ea typeface="+mj-ea"/>
                <a:cs typeface="Microsoft YaHei UI" panose="020B0503020204020204" charset="-122"/>
              </a:rPr>
              <a:t>AI在旅游管理中的未来展望</a:t>
            </a:r>
            <a:endParaRPr altLang="en-US" b="1" dirty="0" sz="2000" lang="zh-CN" spc="300">
              <a:solidFill>
                <a:schemeClr val="lt1">
                  <a:lumMod val="100000"/>
                </a:schemeClr>
              </a:solidFill>
              <a:latin typeface="+mj-ea"/>
              <a:ea typeface="+mj-ea"/>
              <a:cs typeface="Microsoft YaHei UI" panose="020B0503020204020204" charset="-122"/>
            </a:endParaRPr>
          </a:p>
        </p:txBody>
      </p:sp>
    </p:spTree>
    <p:custDataLst>
      <p:tags r:id="rId1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4"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AI在旅游管理中的应用场景</a:t>
            </a:r>
            <a:endParaRPr altLang="en-US" dirty="0" lang="zh-CN"/>
          </a:p>
        </p:txBody>
      </p:sp>
      <p:sp>
        <p:nvSpPr>
          <p:cNvPr id="1048836"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0" name="标题 1"/>
          <p:cNvSpPr>
            <a:spLocks noGrp="1"/>
          </p:cNvSpPr>
          <p:nvPr>
            <p:ph type="title"/>
          </p:nvPr>
        </p:nvSpPr>
        <p:spPr/>
        <p:txBody>
          <a:bodyPr/>
          <a:p>
            <a:r>
              <a:rPr altLang="en-US" lang="zh-CN"/>
              <a:t>旅游路线规划</a:t>
            </a:r>
            <a:endParaRPr altLang="en-US" lang="zh-CN"/>
          </a:p>
        </p:txBody>
      </p:sp>
      <p:sp>
        <p:nvSpPr>
          <p:cNvPr id="1048872"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旅游路线规划：AI可以根据用户偏好和需求，提供定制化的旅游路线建议，提高旅游体验。</a:t>
            </a:r>
            <a:endParaRPr altLang="en-US" dirty="0" sz="1200" lang="zh-CN" spc="150">
              <a:solidFill>
                <a:schemeClr val="tx1">
                  <a:lumMod val="85000"/>
                  <a:lumOff val="15000"/>
                </a:schemeClr>
              </a:solidFill>
              <a:latin typeface="+mn-ea"/>
              <a:sym typeface="+mn-ea"/>
            </a:endParaRPr>
          </a:p>
        </p:txBody>
      </p:sp>
      <p:sp>
        <p:nvSpPr>
          <p:cNvPr id="1048874"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76"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78"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景点推荐：AI通过分析大量数据，挖掘热门景点和冷门景点，为游客提供更加全面的旅游信息。</a:t>
            </a:r>
            <a:endParaRPr altLang="en-US" dirty="0" sz="1200" lang="zh-CN" spc="150">
              <a:solidFill>
                <a:schemeClr val="tx1">
                  <a:lumMod val="85000"/>
                  <a:lumOff val="15000"/>
                </a:schemeClr>
              </a:solidFill>
              <a:latin typeface="+mn-ea"/>
              <a:sym typeface="+mn-ea"/>
            </a:endParaRPr>
          </a:p>
        </p:txBody>
      </p:sp>
      <p:sp>
        <p:nvSpPr>
          <p:cNvPr id="1048880"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2"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4"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交通优化：AI可以实时分析交通状况，为游客提供更加便捷的出行方式，减少旅途中的堵车和延误。</a:t>
            </a:r>
            <a:endParaRPr altLang="en-US" dirty="0" sz="1200" lang="zh-CN" spc="150">
              <a:solidFill>
                <a:schemeClr val="tx1">
                  <a:lumMod val="85000"/>
                  <a:lumOff val="15000"/>
                </a:schemeClr>
              </a:solidFill>
              <a:latin typeface="+mn-ea"/>
              <a:sym typeface="+mn-ea"/>
            </a:endParaRPr>
          </a:p>
        </p:txBody>
      </p:sp>
      <p:sp>
        <p:nvSpPr>
          <p:cNvPr id="1048886"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8"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0"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旅游服务：AI可以为游客提供酒店、餐饮、导游等一站式服务，提升旅游品质和效率。</a:t>
            </a:r>
            <a:endParaRPr altLang="en-US" dirty="0" sz="1200" lang="zh-CN" spc="150">
              <a:solidFill>
                <a:schemeClr val="tx1">
                  <a:lumMod val="85000"/>
                  <a:lumOff val="15000"/>
                </a:schemeClr>
              </a:solidFill>
              <a:latin typeface="+mn-ea"/>
              <a:sym typeface="+mn-ea"/>
            </a:endParaRPr>
          </a:p>
        </p:txBody>
      </p:sp>
      <p:sp>
        <p:nvSpPr>
          <p:cNvPr id="1048892"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4"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8" name="标题 1"/>
          <p:cNvSpPr>
            <a:spLocks noGrp="1"/>
          </p:cNvSpPr>
          <p:nvPr>
            <p:ph type="title"/>
          </p:nvPr>
        </p:nvSpPr>
        <p:spPr/>
        <p:txBody>
          <a:bodyPr/>
          <a:p>
            <a:r>
              <a:rPr altLang="en-US" lang="zh-CN"/>
              <a:t>旅游服务推荐</a:t>
            </a:r>
            <a:endParaRPr altLang="en-US" lang="zh-CN"/>
          </a:p>
        </p:txBody>
      </p:sp>
      <p:sp>
        <p:nvSpPr>
          <p:cNvPr id="1048930"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2"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4"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6"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38"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景点推荐：基于用户的历史行为和喜好，AI可为其推荐符合其需求的景点。</a:t>
            </a:r>
            <a:endParaRPr altLang="en-US" sz="1400" lang="zh-CN" spc="150">
              <a:solidFill>
                <a:schemeClr val="tx1"/>
              </a:solidFill>
              <a:effectLst/>
              <a:latin typeface="+mn-ea"/>
              <a:sym typeface="+mn-ea"/>
            </a:endParaRPr>
          </a:p>
        </p:txBody>
      </p:sp>
      <p:sp>
        <p:nvSpPr>
          <p:cNvPr id="1048940"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旅游路线规划：AI根据用户兴趣和偏好，为其推荐合适的旅游路线。</a:t>
            </a:r>
            <a:endParaRPr altLang="en-US" dirty="0" sz="1400" lang="zh-CN" spc="150">
              <a:solidFill>
                <a:schemeClr val="tx1"/>
              </a:solidFill>
              <a:effectLst/>
              <a:latin typeface="+mn-ea"/>
              <a:sym typeface="+mn-ea"/>
            </a:endParaRPr>
          </a:p>
        </p:txBody>
      </p:sp>
      <p:sp>
        <p:nvSpPr>
          <p:cNvPr id="1048942"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酒店预订：AI可为用户提供酒店预订服务，根据用户需求和预算为其筛选合适的酒店。</a:t>
            </a:r>
            <a:endParaRPr altLang="en-US" sz="1400" lang="zh-CN" spc="150">
              <a:solidFill>
                <a:schemeClr val="tx1"/>
              </a:solidFill>
              <a:effectLst/>
              <a:latin typeface="+mn-ea"/>
              <a:sym typeface="+mn-ea"/>
            </a:endParaRPr>
          </a:p>
        </p:txBody>
      </p:sp>
      <p:sp>
        <p:nvSpPr>
          <p:cNvPr id="1048944"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旅游攻略：AI可为用户提供旅游攻略服务，为其提供详细的旅游指南和注意事项。</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旅游安全管理</a:t>
            </a:r>
            <a:endParaRPr altLang="en-US" lang="zh-CN"/>
          </a:p>
        </p:txBody>
      </p:sp>
      <p:sp>
        <p:nvSpPr>
          <p:cNvPr id="1048980"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实时监控：AI技术可以对旅游景区进行实时监控，及时发现安全隐患。</a:t>
            </a:r>
            <a:endParaRPr altLang="en-US" dirty="0" sz="1200" lang="zh-CN" spc="150">
              <a:solidFill>
                <a:schemeClr val="tx1">
                  <a:lumMod val="65000"/>
                  <a:lumOff val="35000"/>
                </a:schemeClr>
              </a:solidFill>
              <a:latin typeface="+mn-ea"/>
              <a:sym typeface="+mn-ea"/>
            </a:endParaRPr>
          </a:p>
        </p:txBody>
      </p:sp>
      <p:sp>
        <p:nvSpPr>
          <p:cNvPr id="1048982"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预警系统：基于AI的预警系统可以预测旅游景区的安全风险，提前发出预警。</a:t>
            </a:r>
            <a:endParaRPr altLang="en-US" dirty="0" sz="1200" lang="zh-CN" spc="150">
              <a:solidFill>
                <a:schemeClr val="tx1">
                  <a:lumMod val="65000"/>
                  <a:lumOff val="35000"/>
                </a:schemeClr>
              </a:solidFill>
              <a:latin typeface="+mn-ea"/>
              <a:sym typeface="+mn-ea"/>
            </a:endParaRPr>
          </a:p>
        </p:txBody>
      </p:sp>
      <p:sp>
        <p:nvSpPr>
          <p:cNvPr id="1048984"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紧急救援：AI可以帮助旅游景区快速定位和响应紧急情况，提高救援效率。</a:t>
            </a:r>
            <a:endParaRPr altLang="en-US" dirty="0" sz="1200" lang="zh-CN" spc="150">
              <a:solidFill>
                <a:schemeClr val="tx1">
                  <a:lumMod val="65000"/>
                  <a:lumOff val="35000"/>
                </a:schemeClr>
              </a:solidFill>
              <a:latin typeface="+mn-ea"/>
              <a:sym typeface="+mn-ea"/>
            </a:endParaRPr>
          </a:p>
        </p:txBody>
      </p:sp>
      <p:sp>
        <p:nvSpPr>
          <p:cNvPr id="1048986"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数据分析：AI可以对旅游景区的安全数据进行深度分析，为安全管理提供科学依据。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旅游数据分析</a:t>
            </a:r>
            <a:endParaRPr altLang="en-US" lang="zh-CN"/>
          </a:p>
        </p:txBody>
      </p:sp>
      <p:sp>
        <p:nvSpPr>
          <p:cNvPr id="1049022"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0"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数据处理：利用AI算法对收集的数据进行清洗、分类和整合，为旅游管理提供准确的数据支持。</a:t>
            </a:r>
            <a:endParaRPr altLang="en-US" sz="1400" lang="zh-CN" spc="150">
              <a:solidFill>
                <a:schemeClr val="tx1"/>
              </a:solidFill>
              <a:effectLst/>
              <a:latin typeface="+mn-ea"/>
              <a:sym typeface="+mn-ea"/>
            </a:endParaRPr>
          </a:p>
        </p:txBody>
      </p:sp>
      <p:sp>
        <p:nvSpPr>
          <p:cNvPr id="1049032"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旅游数据收集：利用AI技术自动收集旅游相关数据，包括游客行为、景点流量等。</a:t>
            </a:r>
            <a:endParaRPr altLang="en-US" dirty="0" sz="1400" lang="zh-CN" spc="150">
              <a:solidFill>
                <a:schemeClr val="tx1"/>
              </a:solidFill>
              <a:effectLst/>
              <a:latin typeface="+mn-ea"/>
              <a:sym typeface="+mn-ea"/>
            </a:endParaRPr>
          </a:p>
        </p:txBody>
      </p:sp>
      <p:sp>
        <p:nvSpPr>
          <p:cNvPr id="1049034" name="文本框 7"/>
          <p:cNvSpPr txBox="1"/>
          <p:nvPr>
            <p:custDataLst>
              <p:tags r:id="rId7"/>
            </p:custDataLst>
          </p:nvPr>
        </p:nvSpPr>
        <p:spPr>
          <a:xfrm>
            <a:off x="5851663" y="1802570"/>
            <a:ext cx="2903966" cy="130996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数据分析：通过AI技术对旅游数据进行分析，挖掘数据背后的规律和趋势，为旅游管理提供决策依据。</a:t>
            </a:r>
            <a:endParaRPr altLang="en-US" sz="1400" lang="zh-CN" spc="150">
              <a:solidFill>
                <a:schemeClr val="tx1"/>
              </a:solidFill>
              <a:effectLst/>
              <a:latin typeface="+mn-ea"/>
              <a:sym typeface="+mn-ea"/>
            </a:endParaRPr>
          </a:p>
        </p:txBody>
      </p:sp>
      <p:sp>
        <p:nvSpPr>
          <p:cNvPr id="1049036"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数据可视化：利用AI技术将旅游数据可视化，以图表、地图等形式呈现，方便管理者理解和分析。</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AI在旅游管理中的优势</a:t>
            </a:r>
            <a:endParaRPr altLang="en-US" dirty="0" lang="zh-CN"/>
          </a:p>
        </p:txBody>
      </p:sp>
      <p:sp>
        <p:nvSpPr>
          <p:cNvPr id="104907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6" name="标题 1"/>
          <p:cNvSpPr>
            <a:spLocks noGrp="1"/>
          </p:cNvSpPr>
          <p:nvPr>
            <p:ph type="title"/>
          </p:nvPr>
        </p:nvSpPr>
        <p:spPr/>
        <p:txBody>
          <a:bodyPr/>
          <a:p>
            <a:r>
              <a:rPr altLang="en-US" lang="zh-CN"/>
              <a:t>提高旅游服务效率</a:t>
            </a:r>
            <a:endParaRPr altLang="en-US" lang="zh-CN"/>
          </a:p>
        </p:txBody>
      </p:sp>
      <p:sp>
        <p:nvSpPr>
          <p:cNvPr id="1049108"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10"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智能客服：快速响应游客咨询，提高服务效率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14"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6"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智能导览：提供个性化旅游路线，节省游客时间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20"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22"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智能预订：简化预订流程，提高预订效率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24"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28"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数据分析：优化资源配置，提升旅游服务质量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4" name="标题 1"/>
          <p:cNvSpPr>
            <a:spLocks noGrp="1"/>
          </p:cNvSpPr>
          <p:nvPr>
            <p:ph type="title"/>
          </p:nvPr>
        </p:nvSpPr>
        <p:spPr/>
        <p:txBody>
          <a:bodyPr/>
          <a:p>
            <a:r>
              <a:rPr altLang="en-US" lang="zh-CN"/>
              <a:t>提升游客体验</a:t>
            </a:r>
            <a:endParaRPr altLang="en-US" lang="zh-CN"/>
          </a:p>
        </p:txBody>
      </p:sp>
      <p:sp>
        <p:nvSpPr>
          <p:cNvPr id="1049166"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8"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70"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个性化推荐：AI可根据游客的兴趣和需求，提供定制化的旅游路线和活动建议。</a:t>
            </a:r>
            <a:endParaRPr altLang="en-US" dirty="0" sz="2000" lang="zh-CN" spc="200">
              <a:solidFill>
                <a:schemeClr val="tx1">
                  <a:lumMod val="85000"/>
                  <a:lumOff val="15000"/>
                </a:schemeClr>
              </a:solidFill>
              <a:latin typeface="+mn-ea"/>
              <a:sym typeface="+mn-ea"/>
            </a:endParaRPr>
          </a:p>
        </p:txBody>
      </p:sp>
      <p:sp>
        <p:nvSpPr>
          <p:cNvPr id="1049172"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4"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6" name="文本框 34"/>
          <p:cNvSpPr txBox="1"/>
          <p:nvPr>
            <p:custDataLst>
              <p:tags r:id="rId6"/>
            </p:custDataLst>
          </p:nvPr>
        </p:nvSpPr>
        <p:spPr>
          <a:xfrm>
            <a:off x="3746792"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智能导览：通过AI技术，提供智能化的导览服务，包括景点介绍、导航和信息查询等。</a:t>
            </a:r>
            <a:endParaRPr altLang="en-US" dirty="0" sz="2000" lang="zh-CN" spc="200">
              <a:solidFill>
                <a:schemeClr val="tx1">
                  <a:lumMod val="85000"/>
                  <a:lumOff val="15000"/>
                </a:schemeClr>
              </a:solidFill>
              <a:latin typeface="+mn-ea"/>
              <a:sym typeface="+mn-ea"/>
            </a:endParaRPr>
          </a:p>
        </p:txBody>
      </p:sp>
      <p:sp>
        <p:nvSpPr>
          <p:cNvPr id="1049178"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0"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2" name="文本框 5"/>
          <p:cNvSpPr txBox="1"/>
          <p:nvPr>
            <p:custDataLst>
              <p:tags r:id="rId9"/>
            </p:custDataLst>
          </p:nvPr>
        </p:nvSpPr>
        <p:spPr>
          <a:xfrm>
            <a:off x="6332127"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实时反馈：AI可以实时收集并分析游客的反馈和评价，帮助旅游企业及时改进服务和产品。</a:t>
            </a:r>
            <a:endParaRPr altLang="en-US" dirty="0" sz="2000" lang="zh-CN" spc="200">
              <a:solidFill>
                <a:schemeClr val="tx1">
                  <a:lumMod val="85000"/>
                  <a:lumOff val="15000"/>
                </a:schemeClr>
              </a:solidFill>
              <a:latin typeface="+mn-ea"/>
              <a:sym typeface="+mn-ea"/>
            </a:endParaRPr>
          </a:p>
        </p:txBody>
      </p:sp>
      <p:sp>
        <p:nvSpPr>
          <p:cNvPr id="1049184"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6"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8" name="文本框 10"/>
          <p:cNvSpPr txBox="1"/>
          <p:nvPr>
            <p:custDataLst>
              <p:tags r:id="rId12"/>
            </p:custDataLst>
          </p:nvPr>
        </p:nvSpPr>
        <p:spPr>
          <a:xfrm>
            <a:off x="8918050" y="2404948"/>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智能客服：AI可以提供24小时的在线客服服务，快速响应游客的问题和需求，提升服务质量和效率。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2" name="标题 1"/>
          <p:cNvSpPr>
            <a:spLocks noGrp="1"/>
          </p:cNvSpPr>
          <p:nvPr>
            <p:ph type="title"/>
          </p:nvPr>
        </p:nvSpPr>
        <p:spPr/>
        <p:txBody>
          <a:bodyPr/>
          <a:p>
            <a:r>
              <a:rPr altLang="en-US" lang="zh-CN"/>
              <a:t>降低运营成本</a:t>
            </a:r>
            <a:endParaRPr altLang="en-US" lang="zh-CN"/>
          </a:p>
        </p:txBody>
      </p:sp>
      <p:sp>
        <p:nvSpPr>
          <p:cNvPr id="1049224"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自动化管理：AI可以自动化处理旅游业务，减少人工干预，降低人力成本。</a:t>
            </a:r>
            <a:endParaRPr altLang="en-US" dirty="0" sz="1200" lang="zh-CN" spc="150">
              <a:solidFill>
                <a:schemeClr val="tx1">
                  <a:lumMod val="85000"/>
                  <a:lumOff val="15000"/>
                </a:schemeClr>
              </a:solidFill>
              <a:latin typeface="+mn-ea"/>
              <a:sym typeface="+mn-ea"/>
            </a:endParaRPr>
          </a:p>
        </p:txBody>
      </p:sp>
      <p:sp>
        <p:nvSpPr>
          <p:cNvPr id="1049226"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8"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0"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数据分析：AI可以通过数据分析，优化旅游资源分配，提高资源利用效率。</a:t>
            </a:r>
            <a:endParaRPr altLang="en-US" dirty="0" sz="1200" lang="zh-CN" spc="150">
              <a:solidFill>
                <a:schemeClr val="tx1">
                  <a:lumMod val="85000"/>
                  <a:lumOff val="15000"/>
                </a:schemeClr>
              </a:solidFill>
              <a:latin typeface="+mn-ea"/>
              <a:sym typeface="+mn-ea"/>
            </a:endParaRPr>
          </a:p>
        </p:txBody>
      </p:sp>
      <p:sp>
        <p:nvSpPr>
          <p:cNvPr id="1049232"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4"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6"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智能客服：AI可以提供24小时的智能客服服务，减少人工客服的工作量，降低客服成本。</a:t>
            </a:r>
            <a:endParaRPr altLang="en-US" dirty="0" sz="1200" lang="zh-CN" spc="150">
              <a:solidFill>
                <a:schemeClr val="tx1">
                  <a:lumMod val="85000"/>
                  <a:lumOff val="15000"/>
                </a:schemeClr>
              </a:solidFill>
              <a:latin typeface="+mn-ea"/>
              <a:sym typeface="+mn-ea"/>
            </a:endParaRPr>
          </a:p>
        </p:txBody>
      </p:sp>
      <p:sp>
        <p:nvSpPr>
          <p:cNvPr id="1049238"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0"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2"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预测分析：AI可以通过预测分析，提前预测旅游需求，优化旅游路线和资源配置，降低运营成本。</a:t>
            </a:r>
            <a:endParaRPr altLang="en-US" dirty="0" sz="1200" lang="zh-CN" spc="150">
              <a:solidFill>
                <a:schemeClr val="tx1">
                  <a:lumMod val="85000"/>
                  <a:lumOff val="15000"/>
                </a:schemeClr>
              </a:solidFill>
              <a:latin typeface="+mn-ea"/>
              <a:sym typeface="+mn-ea"/>
            </a:endParaRPr>
          </a:p>
        </p:txBody>
      </p:sp>
      <p:sp>
        <p:nvSpPr>
          <p:cNvPr id="1049244"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6"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增强数据分析能力</a:t>
            </a:r>
            <a:endParaRPr altLang="en-US" lang="zh-CN"/>
          </a:p>
        </p:txBody>
      </p:sp>
      <p:sp>
        <p:nvSpPr>
          <p:cNvPr id="104928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深度挖掘游客行为，优化旅游体验</a:t>
            </a:r>
            <a:endParaRPr altLang="zh-CN" dirty="0" lang="en-US">
              <a:solidFill>
                <a:schemeClr val="dk1">
                  <a:lumMod val="80000"/>
                  <a:lumOff val="20000"/>
                </a:schemeClr>
              </a:solidFill>
              <a:latin typeface="+mn-ea"/>
              <a:sym typeface="+mn-ea"/>
            </a:endParaRPr>
          </a:p>
        </p:txBody>
      </p:sp>
      <p:sp>
        <p:nvSpPr>
          <p:cNvPr id="104929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实时监测旅游数据，提供准确预测</a:t>
            </a:r>
            <a:endParaRPr altLang="en-US" dirty="0" lang="zh-CN">
              <a:solidFill>
                <a:schemeClr val="dk1">
                  <a:lumMod val="80000"/>
                  <a:lumOff val="20000"/>
                </a:schemeClr>
              </a:solidFill>
              <a:latin typeface="+mn-ea"/>
              <a:sym typeface="+mn-ea"/>
            </a:endParaRPr>
          </a:p>
        </p:txBody>
      </p:sp>
      <p:sp>
        <p:nvSpPr>
          <p:cNvPr id="104929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高效处理大量数据，提高决策效率</a:t>
            </a:r>
            <a:endParaRPr altLang="en-US" dirty="0" lang="zh-CN">
              <a:solidFill>
                <a:schemeClr val="dk1">
                  <a:lumMod val="80000"/>
                  <a:lumOff val="20000"/>
                </a:schemeClr>
              </a:solidFill>
              <a:latin typeface="+mn-ea"/>
              <a:sym typeface="+mn-ea"/>
            </a:endParaRPr>
          </a:p>
        </p:txBody>
      </p:sp>
      <p:sp>
        <p:nvSpPr>
          <p:cNvPr id="104930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精准定位市场需求，提升营销效果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6"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AI在旅游管理中的挑战与解决方案</a:t>
            </a:r>
            <a:endParaRPr altLang="en-US" dirty="0" lang="zh-CN"/>
          </a:p>
        </p:txBody>
      </p:sp>
      <p:sp>
        <p:nvSpPr>
          <p:cNvPr id="1049348"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2" name="标题 1"/>
          <p:cNvSpPr>
            <a:spLocks noGrp="1"/>
          </p:cNvSpPr>
          <p:nvPr>
            <p:ph type="title"/>
          </p:nvPr>
        </p:nvSpPr>
        <p:spPr/>
        <p:txBody>
          <a:bodyPr/>
          <a:p>
            <a:r>
              <a:rPr altLang="en-US" lang="zh-CN"/>
              <a:t>数据隐私保护</a:t>
            </a:r>
            <a:endParaRPr altLang="en-US" lang="zh-CN"/>
          </a:p>
        </p:txBody>
      </p:sp>
      <p:sp>
        <p:nvSpPr>
          <p:cNvPr id="1049384"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0"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解决方案：采用加密技术对数据进行保护，确保数据传输和存储的安全性</a:t>
            </a:r>
            <a:endParaRPr altLang="en-US" sz="1400" lang="zh-CN" spc="150">
              <a:solidFill>
                <a:schemeClr val="tx1"/>
              </a:solidFill>
              <a:effectLst/>
              <a:latin typeface="+mn-ea"/>
              <a:sym typeface="+mn-ea"/>
            </a:endParaRPr>
          </a:p>
        </p:txBody>
      </p:sp>
      <p:sp>
        <p:nvSpPr>
          <p:cNvPr id="1049394"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挑战：旅游行业涉及大量个人隐私数据，如游客身份信息、行程记录等</a:t>
            </a:r>
            <a:endParaRPr altLang="en-US" dirty="0" sz="1400" lang="zh-CN" spc="150">
              <a:solidFill>
                <a:schemeClr val="tx1"/>
              </a:solidFill>
              <a:effectLst/>
              <a:latin typeface="+mn-ea"/>
              <a:sym typeface="+mn-ea"/>
            </a:endParaRPr>
          </a:p>
        </p:txBody>
      </p:sp>
      <p:sp>
        <p:nvSpPr>
          <p:cNvPr id="1049396"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解决方案：制定严格的隐私政策，明确数据的收集、使用和共享范围，确保游客的知情权和选择权</a:t>
            </a:r>
            <a:endParaRPr altLang="en-US" sz="1400" lang="zh-CN" spc="150">
              <a:solidFill>
                <a:schemeClr val="tx1"/>
              </a:solidFill>
              <a:effectLst/>
              <a:latin typeface="+mn-ea"/>
              <a:sym typeface="+mn-ea"/>
            </a:endParaRPr>
          </a:p>
        </p:txBody>
      </p:sp>
      <p:sp>
        <p:nvSpPr>
          <p:cNvPr id="1049398"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解决方案：加强数据管理和监管，建立数据泄露应急响应机制，及时处理和报告数据安全事件</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AI决策的透明度</a:t>
            </a:r>
            <a:endParaRPr altLang="en-US" lang="zh-CN"/>
          </a:p>
        </p:txBody>
      </p:sp>
      <p:sp>
        <p:nvSpPr>
          <p:cNvPr id="1049434" name="正文"/>
          <p:cNvSpPr txBox="1"/>
          <p:nvPr>
            <p:custDataLst>
              <p:tags r:id="rId1"/>
            </p:custDataLst>
          </p:nvPr>
        </p:nvSpPr>
        <p:spPr>
          <a:xfrm>
            <a:off x="2863958"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挑战：AI在旅游管理中缺乏透明度，导致决策过程难以理解和信任</a:t>
            </a:r>
            <a:endParaRPr altLang="en-US" dirty="0" sz="1200" lang="zh-CN" spc="150">
              <a:solidFill>
                <a:schemeClr val="tx1">
                  <a:lumMod val="65000"/>
                  <a:lumOff val="35000"/>
                </a:schemeClr>
              </a:solidFill>
              <a:latin typeface="+mn-ea"/>
              <a:sym typeface="+mn-ea"/>
            </a:endParaRPr>
          </a:p>
        </p:txBody>
      </p:sp>
      <p:sp>
        <p:nvSpPr>
          <p:cNvPr id="1049436" name="正文"/>
          <p:cNvSpPr txBox="1"/>
          <p:nvPr>
            <p:custDataLst>
              <p:tags r:id="rId2"/>
            </p:custDataLst>
          </p:nvPr>
        </p:nvSpPr>
        <p:spPr>
          <a:xfrm>
            <a:off x="2863958"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解决方案：公开AI的决策过程和算法原理，提高透明度，增强用户信任</a:t>
            </a:r>
            <a:endParaRPr altLang="en-US" dirty="0" sz="1200" lang="zh-CN" spc="150">
              <a:solidFill>
                <a:schemeClr val="tx1">
                  <a:lumMod val="65000"/>
                  <a:lumOff val="35000"/>
                </a:schemeClr>
              </a:solidFill>
              <a:latin typeface="+mn-ea"/>
              <a:sym typeface="+mn-ea"/>
            </a:endParaRPr>
          </a:p>
        </p:txBody>
      </p:sp>
      <p:sp>
        <p:nvSpPr>
          <p:cNvPr id="1049438" name="正文"/>
          <p:cNvSpPr txBox="1"/>
          <p:nvPr>
            <p:custDataLst>
              <p:tags r:id="rId3"/>
            </p:custDataLst>
          </p:nvPr>
        </p:nvSpPr>
        <p:spPr>
          <a:xfrm>
            <a:off x="2863958"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案例：一些旅游管理公司开始公开AI的决策过程，提高透明度</a:t>
            </a:r>
            <a:endParaRPr altLang="en-US" dirty="0" sz="1200" lang="zh-CN" spc="150">
              <a:solidFill>
                <a:schemeClr val="tx1">
                  <a:lumMod val="65000"/>
                  <a:lumOff val="35000"/>
                </a:schemeClr>
              </a:solidFill>
              <a:latin typeface="+mn-ea"/>
              <a:sym typeface="+mn-ea"/>
            </a:endParaRPr>
          </a:p>
        </p:txBody>
      </p:sp>
      <p:sp>
        <p:nvSpPr>
          <p:cNvPr id="1049440" name="正文"/>
          <p:cNvSpPr txBox="1"/>
          <p:nvPr>
            <p:custDataLst>
              <p:tags r:id="rId4"/>
            </p:custDataLst>
          </p:nvPr>
        </p:nvSpPr>
        <p:spPr>
          <a:xfrm>
            <a:off x="2863958"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未来展望：随着技术的发展，AI决策的透明度将不断提高，增强用户对AI的信任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AI技术的可靠性和稳定性</a:t>
            </a:r>
            <a:endParaRPr altLang="en-US" lang="zh-CN"/>
          </a:p>
        </p:txBody>
      </p:sp>
      <p:sp>
        <p:nvSpPr>
          <p:cNvPr id="1049476"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旅游管理中的数据安全问题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应对突发事件的快速响应能力</a:t>
            </a:r>
            <a:endParaRPr dirty="0" sz="2000" err="1">
              <a:solidFill>
                <a:schemeClr val="tx1">
                  <a:lumMod val="75000"/>
                  <a:lumOff val="25000"/>
                </a:schemeClr>
              </a:solidFill>
              <a:latin typeface="+mn-ea"/>
              <a:ea typeface="+mn-ea"/>
              <a:cs typeface="+mn-ea"/>
              <a:sym typeface="+mn-lt"/>
            </a:endParaRPr>
          </a:p>
        </p:txBody>
      </p:sp>
      <p:sp>
        <p:nvSpPr>
          <p:cNvPr id="1049496"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02"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长期运行的稳定性和可靠性</a:t>
            </a:r>
            <a:endParaRPr dirty="0" sz="2000" err="1">
              <a:solidFill>
                <a:schemeClr val="tx1">
                  <a:lumMod val="75000"/>
                  <a:lumOff val="25000"/>
                </a:schemeClr>
              </a:solidFill>
              <a:latin typeface="+mn-ea"/>
              <a:ea typeface="+mn-ea"/>
              <a:cs typeface="+mn-ea"/>
              <a:sym typeface="+mn-lt"/>
            </a:endParaRPr>
          </a:p>
        </p:txBody>
      </p:sp>
      <p:sp>
        <p:nvSpPr>
          <p:cNvPr id="10495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AI算法的准确性和稳定性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AI与人类导游的协同工作</a:t>
            </a:r>
            <a:endParaRPr altLang="en-US" lang="zh-CN"/>
          </a:p>
        </p:txBody>
      </p:sp>
      <p:sp>
        <p:nvSpPr>
          <p:cNvPr id="1049550"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2"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挑战：AI无法完全替代人类导游的情感交流和个性化服务</a:t>
            </a:r>
            <a:endParaRPr altLang="en-US" dirty="0" sz="1600" lang="zh-CN" spc="150">
              <a:solidFill>
                <a:schemeClr val="tx1">
                  <a:lumMod val="75000"/>
                  <a:lumOff val="25000"/>
                </a:schemeClr>
              </a:solidFill>
              <a:latin typeface="+mn-ea"/>
              <a:sym typeface="+mn-ea"/>
            </a:endParaRPr>
          </a:p>
        </p:txBody>
      </p:sp>
      <p:sp>
        <p:nvSpPr>
          <p:cNvPr id="1049554"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6"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8"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解决方案：结合AI的数据分析和人类导游的经验，提供更精准和个性化的服务</a:t>
            </a:r>
            <a:endParaRPr altLang="en-US" dirty="0" sz="1600" lang="zh-CN" spc="150">
              <a:solidFill>
                <a:schemeClr val="tx1">
                  <a:lumMod val="75000"/>
                  <a:lumOff val="25000"/>
                </a:schemeClr>
              </a:solidFill>
              <a:latin typeface="+mn-ea"/>
              <a:sym typeface="+mn-ea"/>
            </a:endParaRPr>
          </a:p>
        </p:txBody>
      </p:sp>
      <p:sp>
        <p:nvSpPr>
          <p:cNvPr id="1049560"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2"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4"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协同工作：AI可以提供旅游景点的详细信息和历史背景，而人类导游则可以提供更加个性化和情感化的服务</a:t>
            </a:r>
            <a:endParaRPr altLang="en-US" dirty="0" sz="2000" lang="zh-CN" spc="150">
              <a:solidFill>
                <a:schemeClr val="tx1">
                  <a:lumMod val="75000"/>
                  <a:lumOff val="25000"/>
                </a:schemeClr>
              </a:solidFill>
              <a:latin typeface="+mn-ea"/>
              <a:sym typeface="+mn-ea"/>
            </a:endParaRPr>
          </a:p>
        </p:txBody>
      </p:sp>
      <p:sp>
        <p:nvSpPr>
          <p:cNvPr id="1049566"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8"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0"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未来展望：随着技术的不断进步，AI与人类导游的协同工作将成为旅游管理中的主流模式</a:t>
            </a:r>
            <a:endParaRPr altLang="en-US" dirty="0" sz="1600" lang="zh-CN" spc="150">
              <a:solidFill>
                <a:schemeClr val="tx1">
                  <a:lumMod val="75000"/>
                  <a:lumOff val="25000"/>
                </a:schemeClr>
              </a:solidFill>
              <a:latin typeface="+mn-ea"/>
              <a:sym typeface="+mn-ea"/>
            </a:endParaRPr>
          </a:p>
        </p:txBody>
      </p:sp>
      <p:sp>
        <p:nvSpPr>
          <p:cNvPr id="1049572"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6"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AI在旅游管理中的未来展望</a:t>
            </a:r>
            <a:endParaRPr altLang="en-US" dirty="0" lang="zh-CN"/>
          </a:p>
        </p:txBody>
      </p:sp>
      <p:sp>
        <p:nvSpPr>
          <p:cNvPr id="1049608"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2" name="标题 1"/>
          <p:cNvSpPr>
            <a:spLocks noGrp="1"/>
          </p:cNvSpPr>
          <p:nvPr>
            <p:ph type="title"/>
          </p:nvPr>
        </p:nvSpPr>
        <p:spPr/>
        <p:txBody>
          <a:bodyPr/>
          <a:p>
            <a:r>
              <a:rPr altLang="en-US" lang="zh-CN"/>
              <a:t>AI与虚拟现实技术的结合</a:t>
            </a:r>
            <a:endParaRPr altLang="en-US" lang="zh-CN"/>
          </a:p>
        </p:txBody>
      </p:sp>
      <p:sp>
        <p:nvSpPr>
          <p:cNvPr id="1049644"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结合方式：通过虚拟现实技术，AI可以提供更加真实的旅游体验，如虚拟导游等。</a:t>
            </a:r>
            <a:endParaRPr altLang="en-US" dirty="0" sz="1200" lang="zh-CN" spc="150">
              <a:solidFill>
                <a:schemeClr val="tx1">
                  <a:lumMod val="85000"/>
                  <a:lumOff val="15000"/>
                </a:schemeClr>
              </a:solidFill>
              <a:latin typeface="+mn-ea"/>
              <a:sym typeface="+mn-ea"/>
            </a:endParaRPr>
          </a:p>
        </p:txBody>
      </p:sp>
      <p:sp>
        <p:nvSpPr>
          <p:cNvPr id="1049646"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8"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0"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优势：AI与虚拟现实技术的结合可以提供更加个性化的旅游服务，提高旅游体验的满意度。</a:t>
            </a:r>
            <a:endParaRPr altLang="en-US" dirty="0" sz="1200" lang="zh-CN" spc="150">
              <a:solidFill>
                <a:schemeClr val="tx1">
                  <a:lumMod val="85000"/>
                  <a:lumOff val="15000"/>
                </a:schemeClr>
              </a:solidFill>
              <a:latin typeface="+mn-ea"/>
              <a:sym typeface="+mn-ea"/>
            </a:endParaRPr>
          </a:p>
        </p:txBody>
      </p:sp>
      <p:sp>
        <p:nvSpPr>
          <p:cNvPr id="1049652"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挑战：需要解决技术难题，如虚拟现实设备的便携性和舒适性等。</a:t>
            </a:r>
            <a:endParaRPr altLang="en-US" dirty="0" sz="1200" lang="zh-CN" spc="150">
              <a:solidFill>
                <a:schemeClr val="tx1">
                  <a:lumMod val="85000"/>
                  <a:lumOff val="15000"/>
                </a:schemeClr>
              </a:solidFill>
              <a:latin typeface="+mn-ea"/>
              <a:sym typeface="+mn-ea"/>
            </a:endParaRPr>
          </a:p>
        </p:txBody>
      </p:sp>
      <p:sp>
        <p:nvSpPr>
          <p:cNvPr id="1049658"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前景：随着技术的不断进步，AI与虚拟现实技术的结合将更加成熟，为旅游管理带来更多的创新和机遇。</a:t>
            </a:r>
            <a:endParaRPr altLang="en-US" dirty="0" sz="1200" lang="zh-CN" spc="150">
              <a:solidFill>
                <a:schemeClr val="tx1">
                  <a:lumMod val="85000"/>
                  <a:lumOff val="15000"/>
                </a:schemeClr>
              </a:solidFill>
              <a:latin typeface="+mn-ea"/>
              <a:sym typeface="+mn-ea"/>
            </a:endParaRPr>
          </a:p>
        </p:txBody>
      </p:sp>
      <p:sp>
        <p:nvSpPr>
          <p:cNvPr id="1049664"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0" name="标题 1"/>
          <p:cNvSpPr>
            <a:spLocks noGrp="1"/>
          </p:cNvSpPr>
          <p:nvPr>
            <p:ph type="title"/>
          </p:nvPr>
        </p:nvSpPr>
        <p:spPr/>
        <p:txBody>
          <a:bodyPr/>
          <a:p>
            <a:r>
              <a:rPr altLang="en-US" lang="zh-CN"/>
              <a:t>AI与增强现实技术的结合</a:t>
            </a:r>
            <a:endParaRPr altLang="en-US" lang="zh-CN"/>
          </a:p>
        </p:txBody>
      </p:sp>
      <p:sp>
        <p:nvSpPr>
          <p:cNvPr id="1049702"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4"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06" name="文本框 31"/>
          <p:cNvSpPr txBox="1"/>
          <p:nvPr>
            <p:custDataLst>
              <p:tags r:id="rId3"/>
            </p:custDataLst>
          </p:nvPr>
        </p:nvSpPr>
        <p:spPr>
          <a:xfrm>
            <a:off x="1158516" y="2404948"/>
            <a:ext cx="2114279" cy="3153660"/>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简介：AI与增强现实技术的结合将为旅游管理带来更丰富的交互体验和智能化决策支持。</a:t>
            </a:r>
            <a:endParaRPr altLang="en-US" dirty="0" sz="2000" lang="zh-CN" spc="200">
              <a:solidFill>
                <a:schemeClr val="tx1">
                  <a:lumMod val="85000"/>
                  <a:lumOff val="15000"/>
                </a:schemeClr>
              </a:solidFill>
              <a:latin typeface="+mn-ea"/>
              <a:sym typeface="+mn-ea"/>
            </a:endParaRPr>
          </a:p>
        </p:txBody>
      </p:sp>
      <p:sp>
        <p:nvSpPr>
          <p:cNvPr id="1049708"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0"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2" name="文本框 34"/>
          <p:cNvSpPr txBox="1"/>
          <p:nvPr>
            <p:custDataLst>
              <p:tags r:id="rId6"/>
            </p:custDataLst>
          </p:nvPr>
        </p:nvSpPr>
        <p:spPr>
          <a:xfrm>
            <a:off x="3746792" y="2404948"/>
            <a:ext cx="2111688" cy="315490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应用场景：通过增强现实技术，游客可以获取景点实时的信息和导览，而管理者可以实时监测景区人流和资源使用情况。</a:t>
            </a:r>
            <a:endParaRPr altLang="en-US" dirty="0" sz="2000" lang="zh-CN" spc="200">
              <a:solidFill>
                <a:schemeClr val="tx1">
                  <a:lumMod val="85000"/>
                  <a:lumOff val="15000"/>
                </a:schemeClr>
              </a:solidFill>
              <a:latin typeface="+mn-ea"/>
              <a:sym typeface="+mn-ea"/>
            </a:endParaRPr>
          </a:p>
        </p:txBody>
      </p:sp>
      <p:sp>
        <p:nvSpPr>
          <p:cNvPr id="1049714"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6"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8" name="文本框 5"/>
          <p:cNvSpPr txBox="1"/>
          <p:nvPr>
            <p:custDataLst>
              <p:tags r:id="rId9"/>
            </p:custDataLst>
          </p:nvPr>
        </p:nvSpPr>
        <p:spPr>
          <a:xfrm>
            <a:off x="6332127"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优势：提高游客满意度和景区管理效率，为旅游业创造新的商业模式和收入来源。</a:t>
            </a:r>
            <a:endParaRPr altLang="en-US" dirty="0" sz="2000" lang="zh-CN" spc="200">
              <a:solidFill>
                <a:schemeClr val="tx1">
                  <a:lumMod val="85000"/>
                  <a:lumOff val="15000"/>
                </a:schemeClr>
              </a:solidFill>
              <a:latin typeface="+mn-ea"/>
              <a:sym typeface="+mn-ea"/>
            </a:endParaRPr>
          </a:p>
        </p:txBody>
      </p:sp>
      <p:sp>
        <p:nvSpPr>
          <p:cNvPr id="1049720"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2"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4" name="文本框 10"/>
          <p:cNvSpPr txBox="1"/>
          <p:nvPr>
            <p:custDataLst>
              <p:tags r:id="rId12"/>
            </p:custDataLst>
          </p:nvPr>
        </p:nvSpPr>
        <p:spPr>
          <a:xfrm>
            <a:off x="8918050" y="2404948"/>
            <a:ext cx="2111688" cy="315490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未来展望：随着技术的不断进步，AI与增强现实技术的结合将在旅游管理中发挥更加重要的作用，推动旅游业的发展和创新。</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8" name="标题 1"/>
          <p:cNvSpPr>
            <a:spLocks noGrp="1"/>
          </p:cNvSpPr>
          <p:nvPr>
            <p:ph type="title"/>
          </p:nvPr>
        </p:nvSpPr>
        <p:spPr/>
        <p:txBody>
          <a:bodyPr/>
          <a:p>
            <a:r>
              <a:rPr altLang="en-US" lang="zh-CN"/>
              <a:t>AI在旅游教育领域的应用</a:t>
            </a:r>
            <a:endParaRPr altLang="en-US" lang="zh-CN"/>
          </a:p>
        </p:txBody>
      </p:sp>
      <p:sp>
        <p:nvSpPr>
          <p:cNvPr id="1049760"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4"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智能导游：提供个性化旅游规划和解说服务</a:t>
            </a:r>
            <a:endParaRPr altLang="en-US" dirty="0" sz="2000" lang="zh-CN" spc="150">
              <a:solidFill>
                <a:schemeClr val="tx1">
                  <a:lumMod val="85000"/>
                  <a:lumOff val="15000"/>
                </a:schemeClr>
              </a:solidFill>
              <a:latin typeface="+mn-ea"/>
              <a:sym typeface="+mn-ea"/>
            </a:endParaRPr>
          </a:p>
        </p:txBody>
      </p:sp>
      <p:sp>
        <p:nvSpPr>
          <p:cNvPr id="1049766"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虚拟现实技术：模拟真实旅游场景，提升学习体验</a:t>
            </a:r>
            <a:endParaRPr altLang="en-US" dirty="0" sz="2000" lang="zh-CN" spc="150">
              <a:solidFill>
                <a:schemeClr val="tx1">
                  <a:lumMod val="85000"/>
                  <a:lumOff val="15000"/>
                </a:schemeClr>
              </a:solidFill>
              <a:latin typeface="+mn-ea"/>
              <a:sym typeface="+mn-ea"/>
            </a:endParaRPr>
          </a:p>
        </p:txBody>
      </p:sp>
      <p:sp>
        <p:nvSpPr>
          <p:cNvPr id="1049772"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数据分析：为旅游教育提供精准的教学内容和案例</a:t>
            </a:r>
            <a:endParaRPr altLang="en-US" dirty="0" sz="2000" lang="zh-CN" spc="150">
              <a:solidFill>
                <a:schemeClr val="tx1">
                  <a:lumMod val="85000"/>
                  <a:lumOff val="15000"/>
                </a:schemeClr>
              </a:solidFill>
              <a:latin typeface="+mn-ea"/>
              <a:sym typeface="+mn-ea"/>
            </a:endParaRPr>
          </a:p>
        </p:txBody>
      </p:sp>
      <p:sp>
        <p:nvSpPr>
          <p:cNvPr id="1049778"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智能评估：对学生的学习成果进行客观、准确的评估</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6" name="标题 1"/>
          <p:cNvSpPr>
            <a:spLocks noGrp="1"/>
          </p:cNvSpPr>
          <p:nvPr>
            <p:ph type="title"/>
          </p:nvPr>
        </p:nvSpPr>
        <p:spPr/>
        <p:txBody>
          <a:bodyPr/>
          <a:p>
            <a:r>
              <a:rPr altLang="en-US" lang="zh-CN"/>
              <a:t>AI在可持续旅游发展中的应用</a:t>
            </a:r>
            <a:endParaRPr altLang="en-US" lang="zh-CN"/>
          </a:p>
        </p:txBody>
      </p:sp>
      <p:sp>
        <p:nvSpPr>
          <p:cNvPr id="1049818"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0"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22" name="TextBox 2"/>
          <p:cNvSpPr txBox="1"/>
          <p:nvPr>
            <p:custDataLst>
              <p:tags r:id="rId3"/>
            </p:custDataLst>
          </p:nvPr>
        </p:nvSpPr>
        <p:spPr>
          <a:xfrm>
            <a:off x="1158517" y="3189524"/>
            <a:ext cx="2110622" cy="170431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智能规划：AI技术可以帮助旅游目的地实现智能规划，提高资源利用效率，降低环境破坏。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24"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6"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28" name="TextBox 2"/>
          <p:cNvSpPr txBox="1"/>
          <p:nvPr>
            <p:custDataLst>
              <p:tags r:id="rId6"/>
            </p:custDataLst>
          </p:nvPr>
        </p:nvSpPr>
        <p:spPr>
          <a:xfrm>
            <a:off x="3749800"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绿色出行：通过AI技术，可以优化出行路线，减少碳排放，推动绿色出行的发展。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0"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2"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34" name="TextBox 2"/>
          <p:cNvSpPr txBox="1"/>
          <p:nvPr>
            <p:custDataLst>
              <p:tags r:id="rId9"/>
            </p:custDataLst>
          </p:nvPr>
        </p:nvSpPr>
        <p:spPr>
          <a:xfrm>
            <a:off x="6338128"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智能导游：AI技术可以实现智能导游服务，提供更加个性化、精准的旅游体验。</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6"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8"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40" name="TextBox 2"/>
          <p:cNvSpPr txBox="1"/>
          <p:nvPr>
            <p:custDataLst>
              <p:tags r:id="rId12"/>
            </p:custDataLst>
          </p:nvPr>
        </p:nvSpPr>
        <p:spPr>
          <a:xfrm>
            <a:off x="8920551" y="3189524"/>
            <a:ext cx="2110622" cy="170431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可持续营销：AI技术可以帮助旅游企业实现可持续营销，提高品牌形象，增强市场竞争力。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74" name="标题 1"/>
          <p:cNvSpPr>
            <a:spLocks noGrp="1"/>
          </p:cNvSpPr>
          <p:nvPr>
            <p:ph type="ctrTitle"/>
            <p:custDataLst>
              <p:tags r:id="rId1"/>
            </p:custDataLst>
          </p:nvPr>
        </p:nvSpPr>
        <p:spPr/>
        <p:txBody>
          <a:bodyPr wrap="square">
            <a:normAutofit/>
          </a:bodyPr>
          <a:p>
            <a:r>
              <a:rPr altLang="en-US" dirty="0" lang="zh-CN"/>
              <a:t>感谢观看</a:t>
            </a:r>
            <a:endParaRPr altLang="en-US" dirty="0" lang="zh-CN"/>
          </a:p>
        </p:txBody>
      </p:sp>
      <p:sp>
        <p:nvSpPr>
          <p:cNvPr id="1049876" name="文本占位符 7"/>
          <p:cNvSpPr>
            <a:spLocks noGrp="1"/>
          </p:cNvSpPr>
          <p:nvPr>
            <p:ph type="body" sz="quarter" idx="17"/>
            <p:custDataLst>
              <p:tags r:id="rId2"/>
            </p:custDataLst>
          </p:nvPr>
        </p:nvSpPr>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2"/>
  <p:tag name="KSO_WM_TEMPLATE_THUMBS_INDEX" val="1、9"/>
</p:tagLst>
</file>

<file path=ppt/tags/tag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1*a*1"/>
  <p:tag name="KSO_WM_TEMPLATE_CATEGORY" val="custom"/>
  <p:tag name="KSO_WM_TEMPLATE_INDEX" val="20231422"/>
  <p:tag name="KSO_WM_UNIT_LAYERLEVEL" val="1"/>
  <p:tag name="KSO_WM_TAG_VERSION" val="1.0"/>
  <p:tag name="KSO_WM_BEAUTIFY_FLAG" val="#wm#"/>
  <p:tag name="KSO_WM_UNIT_PRESET_TEXT" val="单击添加文档标题"/>
</p:tagLst>
</file>

<file path=ppt/tags/tag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22_1*b*1"/>
  <p:tag name="KSO_WM_TEMPLATE_CATEGORY" val="custom"/>
  <p:tag name="KSO_WM_TEMPLATE_INDEX" val="20231422"/>
  <p:tag name="KSO_WM_UNIT_LAYERLEVEL" val="1"/>
  <p:tag name="KSO_WM_TAG_VERSION" val="1.0"/>
  <p:tag name="KSO_WM_BEAUTIFY_FLAG" val="#wm#"/>
  <p:tag name="KSO_WM_UNIT_PRESET_TEXT" val="WPS, a click to unlimited possibilities"/>
</p:tagLst>
</file>

<file path=ppt/tags/tag70.xml><?xml version="1.0" encoding="utf-8"?>
<p:tagLst xmlns:p="http://schemas.openxmlformats.org/presentationml/2006/main">
  <p:tag name="KSO_WM_UNIT_SUBTYPE" val="b"/>
  <p:tag name="KSO_WM_UNIT_NOCLEAR" val="0"/>
  <p:tag name="KSO_WM_UNIT_VALUE" val="215"/>
  <p:tag name="KSO_WM_UNIT_HIGHLIGHT" val="0"/>
  <p:tag name="KSO_WM_UNIT_COMPATIBLE" val="0"/>
  <p:tag name="KSO_WM_UNIT_DIAGRAM_ISNUMVISUAL" val="0"/>
  <p:tag name="KSO_WM_UNIT_DIAGRAM_ISREFERUNIT" val="0"/>
  <p:tag name="KSO_WM_UNIT_TYPE" val="f"/>
  <p:tag name="KSO_WM_UNIT_INDEX" val="1"/>
  <p:tag name="KSO_WM_UNIT_ID" val="custom20231422_1*f*1"/>
  <p:tag name="KSO_WM_TEMPLATE_CATEGORY" val="custom"/>
  <p:tag name="KSO_WM_TEMPLATE_INDEX" val="20231422"/>
  <p:tag name="KSO_WM_UNIT_LAYERLEVEL" val="1"/>
  <p:tag name="KSO_WM_TAG_VERSION" val="1.0"/>
  <p:tag name="KSO_WM_BEAUTIFY_FLAG" val="#wm#"/>
  <p:tag name="KSO_WM_UNIT_PRESET_TEXT" val="汇报人：WPS"/>
</p:tagLst>
</file>

<file path=ppt/tags/tag71.xml><?xml version="1.0" encoding="utf-8"?>
<p:tagLst xmlns:p="http://schemas.openxmlformats.org/presentationml/2006/main">
  <p:tag name="KSO_WM_SLIDE_ID" val="custom2023142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22"/>
  <p:tag name="KSO_WM_SLIDE_LAYOUT" val="a_b_f"/>
  <p:tag name="KSO_WM_SLIDE_LAYOUT_CNT" val="1_1_1"/>
  <p:tag name="KSO_WM_TEMPLATE_THUMBS_INDEX" val="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4*a*1"/>
  <p:tag name="KSO_WM_TEMPLATE_CATEGORY" val="custom"/>
  <p:tag name="KSO_WM_TEMPLATE_INDEX" val="2023142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2_4*l_h_i*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2_4*l_h_a*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2_4*l_h_i*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2_4*l_h_a*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2_4*l_h_i*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2_4*l_h_a*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2_4*l_h_i*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2_4*l_h_a*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1422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1422"/>
  <p:tag name="KSO_WM_SLIDE_LAYOUT" val="a_l"/>
  <p:tag name="KSO_WM_SLIDE_LAYOUT_CNT" val="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9.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4.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1.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9*a*1"/>
  <p:tag name="KSO_WM_TEMPLATE_CATEGORY" val="custom"/>
  <p:tag name="KSO_WM_TEMPLATE_INDEX" val="20231422"/>
  <p:tag name="KSO_WM_UNIT_LAYERLEVEL" val="1"/>
  <p:tag name="KSO_WM_TAG_VERSION" val="1.0"/>
  <p:tag name="KSO_WM_BEAUTIFY_FLAG" val="#wm#"/>
  <p:tag name="KSO_WM_UNIT_PRESET_TEXT" val="感谢观看"/>
</p:tagLst>
</file>

<file path=ppt/tags/tag271.xml><?xml version="1.0" encoding="utf-8"?>
<p:tagLst xmlns:p="http://schemas.openxmlformats.org/presentationml/2006/main">
  <p:tag name="KSO_WM_UNIT_SUBTYPE" val="b"/>
  <p:tag name="KSO_WM_UNIT_NOCLEAR" val="0"/>
  <p:tag name="KSO_WM_UNIT_VALUE" val="172"/>
  <p:tag name="KSO_WM_UNIT_HIGHLIGHT" val="0"/>
  <p:tag name="KSO_WM_UNIT_COMPATIBLE" val="0"/>
  <p:tag name="KSO_WM_UNIT_DIAGRAM_ISNUMVISUAL" val="0"/>
  <p:tag name="KSO_WM_UNIT_DIAGRAM_ISREFERUNIT" val="0"/>
  <p:tag name="KSO_WM_UNIT_TYPE" val="f"/>
  <p:tag name="KSO_WM_UNIT_INDEX" val="1"/>
  <p:tag name="KSO_WM_UNIT_ID" val="custom20231422_9*f*1"/>
  <p:tag name="KSO_WM_TEMPLATE_CATEGORY" val="custom"/>
  <p:tag name="KSO_WM_TEMPLATE_INDEX" val="20231422"/>
  <p:tag name="KSO_WM_UNIT_LAYERLEVEL" val="1"/>
  <p:tag name="KSO_WM_TAG_VERSION" val="1.0"/>
  <p:tag name="KSO_WM_BEAUTIFY_FLAG" val="#wm#"/>
  <p:tag name="KSO_WM_UNIT_PRESET_TEXT" val="汇报人：WPS"/>
</p:tagLst>
</file>

<file path=ppt/tags/tag272.xml><?xml version="1.0" encoding="utf-8"?>
<p:tagLst xmlns:p="http://schemas.openxmlformats.org/presentationml/2006/main">
  <p:tag name="KSO_WM_SLIDE_ID" val="custom20231422_9"/>
  <p:tag name="KSO_WM_TEMPLATE_SUBCATEGORY" val="29"/>
  <p:tag name="KSO_WM_TEMPLATE_MASTER_TYPE" val="0"/>
  <p:tag name="KSO_WM_TEMPLATE_COLOR_TYPE" val="0"/>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1422"/>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6">
      <a:dk1>
        <a:sysClr lastClr="000000" val="windowText"/>
      </a:dk1>
      <a:lt1>
        <a:sysClr lastClr="FFFFFF" val="window"/>
      </a:lt1>
      <a:dk2>
        <a:srgbClr val="170058"/>
      </a:dk2>
      <a:lt2>
        <a:srgbClr val="F4F3FF"/>
      </a:lt2>
      <a:accent1>
        <a:srgbClr val="8C79FF"/>
      </a:accent1>
      <a:accent2>
        <a:srgbClr val="6A5BFF"/>
      </a:accent2>
      <a:accent3>
        <a:srgbClr val="FB73F5"/>
      </a:accent3>
      <a:accent4>
        <a:srgbClr val="A3BDFF"/>
      </a:accent4>
      <a:accent5>
        <a:srgbClr val="71CAF0"/>
      </a:accent5>
      <a:accent6>
        <a:srgbClr val="F2AB51"/>
      </a:accent6>
      <a:hlink>
        <a:srgbClr val="658BD5"/>
      </a:hlink>
      <a:folHlink>
        <a:srgbClr val="A16AA5"/>
      </a:folHlink>
    </a:clrScheme>
    <a:fontScheme name="自定义 26">
      <a:majorFont>
        <a:latin typeface="MiSans Bold"/>
        <a:ea typeface="微软雅黑"/>
        <a:cs typeface=""/>
      </a:majorFont>
      <a:minorFont>
        <a:latin typeface="MiSans Bold"/>
        <a:ea typeface="MiSans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2024-01-06T03:32:02Z</dcterms:created>
  <dcterms:modified xsi:type="dcterms:W3CDTF">2024-01-06T03:32:02Z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414efe1b459641c380e0fbdeaaefb706_21</vt:lpwstr>
  </property>
</Properties>
</file>