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028" r:id="rId1"/>
    <p:sldMasterId id="2147507065" r:id="rId2"/>
  </p:sldMasterIdLst>
  <p:notesMasterIdLst>
    <p:notesMasterId r:id="rId3"/>
  </p:notesMasterIdLst>
  <p:sldIdLst>
    <p:sldId id="11299" r:id="rId4"/>
    <p:sldId id="11302" r:id="rId5"/>
    <p:sldId id="11305" r:id="rId6"/>
    <p:sldId id="11308" r:id="rId7"/>
    <p:sldId id="11314" r:id="rId9"/>
    <p:sldId id="11317" r:id="rId10"/>
    <p:sldId id="11320" r:id="rId11"/>
    <p:sldId id="11323" r:id="rId12"/>
    <p:sldId id="11329" r:id="rId14"/>
    <p:sldId id="11332" r:id="rId15"/>
    <p:sldId id="11335" r:id="rId16"/>
    <p:sldId id="11338" r:id="rId17"/>
    <p:sldId id="11341" r:id="rId18"/>
    <p:sldId id="11347" r:id="rId20"/>
    <p:sldId id="11350" r:id="rId21"/>
    <p:sldId id="11353" r:id="rId22"/>
    <p:sldId id="11356" r:id="rId23"/>
    <p:sldId id="11359" r:id="rId24"/>
    <p:sldId id="11365" r:id="rId26"/>
    <p:sldId id="11368" r:id="rId27"/>
    <p:sldId id="11371" r:id="rId28"/>
    <p:sldId id="11374" r:id="rId29"/>
    <p:sldId id="11380" r:id="rId31"/>
    <p:sldId id="11383" r:id="rId32"/>
    <p:sldId id="11386" r:id="rId33"/>
    <p:sldId id="11389" r:id="rId34"/>
    <p:sldId id="11392" r:id="rId35"/>
    <p:sldId id="11398" r:id="rId37"/>
    <p:sldId id="11401" r:id="rId38"/>
    <p:sldId id="11404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029" r:id="rId1"/>
    <p:sldLayoutId id="2147507030" r:id="rId2"/>
    <p:sldLayoutId id="2147507031" r:id="rId3"/>
    <p:sldLayoutId id="2147507032" r:id="rId4"/>
    <p:sldLayoutId id="2147507033" r:id="rId5"/>
    <p:sldLayoutId id="2147507034" r:id="rId6"/>
    <p:sldLayoutId id="2147507035" r:id="rId7"/>
    <p:sldLayoutId id="2147507036" r:id="rId8"/>
    <p:sldLayoutId id="2147507037" r:id="rId9"/>
    <p:sldLayoutId id="2147507038" r:id="rId10"/>
    <p:sldLayoutId id="21475070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7066" r:id="rId1"/>
    <p:sldLayoutId id="2147507067" r:id="rId2"/>
    <p:sldLayoutId id="2147507068" r:id="rId3"/>
    <p:sldLayoutId id="2147507069" r:id="rId4"/>
    <p:sldLayoutId id="2147507070" r:id="rId5"/>
    <p:sldLayoutId id="2147507071" r:id="rId6"/>
    <p:sldLayoutId id="2147507072" r:id="rId7"/>
    <p:sldLayoutId id="2147507073" r:id="rId8"/>
    <p:sldLayoutId id="2147507074" r:id="rId9"/>
    <p:sldLayoutId id="2147507075" r:id="rId10"/>
    <p:sldLayoutId id="214750707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tags" Target="../tags/tag389.xml"/><Relationship Id="rId18" Type="http://schemas.openxmlformats.org/officeDocument/2006/relationships/tags" Target="../tags/tag390.xml"/><Relationship Id="rId19" Type="http://schemas.openxmlformats.org/officeDocument/2006/relationships/tags" Target="../tags/tag391.xml"/><Relationship Id="rId20" Type="http://schemas.openxmlformats.org/officeDocument/2006/relationships/tags" Target="../tags/tag392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制定可持续发展目标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可持续发展目标的意义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制定可持续发展目标的方法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可持续发展目标的内涵与外延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实现可持续发展目标的挑战与机遇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制定可持续发展目标的实践案例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可持续发展目标的意义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促进经济、社会和环境的协调发展</a:t>
            </a:r>
            <a:endParaRPr altLang="en-US" lang="zh-CN"/>
          </a:p>
        </p:txBody>
      </p:sp>
      <p:sp>
        <p:nvSpPr>
          <p:cNvPr id="10491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促进经济增长：可持续发展目标旨在实现经济增长与环境保护的平衡，推动经济可持续发展。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改善社会福祉：可持续发展目标关注社会公平、减贫、教育、卫生等社会问题，旨在提高人民生活水平。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保护环境：可持续发展目标强调环境保护和资源可持续利用，确保地球生态系统的健康和稳定。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实现全球合作：可持续发展目标需要全球范围内的合作与共同努力，促进各国之间的合作与交流。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推动全球共同繁荣与进步</a:t>
            </a:r>
            <a:endParaRPr altLang="en-US" lang="zh-CN"/>
          </a:p>
        </p:txBody>
      </p:sp>
      <p:sp>
        <p:nvSpPr>
          <p:cNvPr id="1049224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促进经济增长：可持续发展目标旨在通过促进经济增长，提高全球生活水平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消除贫困：可持续发展目标强调消除极端贫困，减少不平等现象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保护环境：可持续发展目标强调环境保护，实现绿色发展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促进全球合作：可持续发展目标强调全球合作，共同应对全球性挑战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推动全球共同繁荣与进步：可持续发展目标旨在促进全球共同繁荣与进步，实现人类社会的可持续发展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保障人类未来的生存与发展</a:t>
            </a:r>
            <a:endParaRPr altLang="en-US" lang="zh-CN"/>
          </a:p>
        </p:txBody>
      </p:sp>
      <p:sp>
        <p:nvSpPr>
          <p:cNvPr id="10492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应对全球性挑战：可持续发展目标旨在解决全球性的环境、社会和经济问题，确保人类未来的生存与发展。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促进经济转型：可持续发展目标强调绿色、低碳、循环、可持续的经济模式，推动经济转型，实现可持续发展。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保障社会公平：可持续发展目标关注社会公平和包容性，确保所有人都能分享发展的成果，减少贫富差距和社会不公。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推动全球合作：可持续发展目标需要全球各国的共同努力和合作，加强国际合作，共同应对全球性挑战。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制定可持续发展目标的方法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明确目标制定原则</a:t>
            </a:r>
            <a:endParaRPr altLang="en-US" lang="zh-CN"/>
          </a:p>
        </p:txBody>
      </p:sp>
      <p:sp>
        <p:nvSpPr>
          <p:cNvPr id="10494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科学性原则：目标制定应基于科学研究和数据支持，确保目标的合理性和可行性。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可持续性原则：目标制定应关注经济、社会和环境三个方面的平衡发展，确保目标的可持续性和长期性。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可操作性原则：目标制定应明确具体、可衡量、可达成，确保目标的可操作性和可实施性。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公平性原则：目标制定应考虑到不同国家和地区的实际情况，确保目标的公平性和普遍性。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确定目标制定程序</a:t>
            </a:r>
            <a:endParaRPr altLang="en-US" lang="zh-CN"/>
          </a:p>
        </p:txBody>
      </p:sp>
      <p:sp>
        <p:nvSpPr>
          <p:cNvPr id="10495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确定可持续发展目标：根据全球发展需求和各国国情，制定符合实际、可操作的目标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制定目标制定程序：明确制定目标的流程、步骤和时间表，确保目标的科学性和可操作性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广泛参与：鼓励各方参与，包括政府、企业、民间组织等，共同为目标的制定贡献智慧和力量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透明度和问责制：确保制定过程的透明度和公开性，对目标制定过程中的问题和挑战进行及时回应和解决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制定具体实施方案</a:t>
            </a:r>
            <a:endParaRPr altLang="en-US" lang="zh-CN"/>
          </a:p>
        </p:txBody>
      </p:sp>
      <p:sp>
        <p:nvSpPr>
          <p:cNvPr id="10496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确定目标：明确可持续发展目标的具体内容和指标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制定计划：制定详细的实施计划，包括时间表、任务分工和资源需求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实施方案：提出具体的实施方案，包括政策措施、技术创新、资金筹措等方面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监测与评估：建立监测与评估机制，对实施过程进行监督和评估，及时发现问题并进行调整和改进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建立监督与评估机制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监督机制：定期评估可持续发展目标的进展情况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评估机制：对可持续发展目标进行全面、客观的评估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透明度与公开性：确保监督与评估机制的透明度和公开性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参与度：鼓励各方积极参与监督与评估机制的建设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8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可持续发展目标的内涵与外延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经济可持续发展目标</a:t>
            </a:r>
            <a:endParaRPr altLang="en-US" lang="zh-CN"/>
          </a:p>
        </p:txBody>
      </p:sp>
      <p:sp>
        <p:nvSpPr>
          <p:cNvPr id="1049898" name="矩形 15"/>
          <p:cNvSpPr/>
          <p:nvPr>
            <p:custDataLst>
              <p:tags r:id="rId1"/>
            </p:custDataLst>
          </p:nvPr>
        </p:nvSpPr>
        <p:spPr>
          <a:xfrm>
            <a:off x="3033612" y="155164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促进经济增长：保持经济稳定增长，提高人民生活水平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17"/>
          <p:cNvSpPr/>
          <p:nvPr>
            <p:custDataLst>
              <p:tags r:id="rId2"/>
            </p:custDataLst>
          </p:nvPr>
        </p:nvSpPr>
        <p:spPr>
          <a:xfrm flipV="1">
            <a:off x="2968287" y="14904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18"/>
          <p:cNvSpPr/>
          <p:nvPr>
            <p:custDataLst>
              <p:tags r:id="rId3"/>
            </p:custDataLst>
          </p:nvPr>
        </p:nvSpPr>
        <p:spPr>
          <a:xfrm flipH="1">
            <a:off x="8123519" y="18353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27"/>
          <p:cNvSpPr/>
          <p:nvPr>
            <p:custDataLst>
              <p:tags r:id="rId4"/>
            </p:custDataLst>
          </p:nvPr>
        </p:nvSpPr>
        <p:spPr>
          <a:xfrm>
            <a:off x="3033612" y="239338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创造就业机会：增加就业机会，提高就业质量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29"/>
          <p:cNvSpPr/>
          <p:nvPr>
            <p:custDataLst>
              <p:tags r:id="rId5"/>
            </p:custDataLst>
          </p:nvPr>
        </p:nvSpPr>
        <p:spPr>
          <a:xfrm flipV="1">
            <a:off x="2968287" y="233214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30"/>
          <p:cNvSpPr/>
          <p:nvPr>
            <p:custDataLst>
              <p:tags r:id="rId6"/>
            </p:custDataLst>
          </p:nvPr>
        </p:nvSpPr>
        <p:spPr>
          <a:xfrm flipH="1">
            <a:off x="8123519" y="267713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5"/>
          <p:cNvSpPr/>
          <p:nvPr>
            <p:custDataLst>
              <p:tags r:id="rId7"/>
            </p:custDataLst>
          </p:nvPr>
        </p:nvSpPr>
        <p:spPr>
          <a:xfrm>
            <a:off x="3033612" y="323512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促进国际贸易：加强国际贸易合作，推动全球经济发展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7"/>
          <p:cNvSpPr/>
          <p:nvPr>
            <p:custDataLst>
              <p:tags r:id="rId8"/>
            </p:custDataLst>
          </p:nvPr>
        </p:nvSpPr>
        <p:spPr>
          <a:xfrm flipV="1">
            <a:off x="2968287" y="317388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8"/>
          <p:cNvSpPr/>
          <p:nvPr>
            <p:custDataLst>
              <p:tags r:id="rId9"/>
            </p:custDataLst>
          </p:nvPr>
        </p:nvSpPr>
        <p:spPr>
          <a:xfrm flipH="1">
            <a:off x="8123519" y="351887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10"/>
          <p:cNvSpPr/>
          <p:nvPr>
            <p:custDataLst>
              <p:tags r:id="rId10"/>
            </p:custDataLst>
          </p:nvPr>
        </p:nvSpPr>
        <p:spPr>
          <a:xfrm>
            <a:off x="3033612" y="407686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促进投资：吸引国内外投资，推动经济发展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12"/>
          <p:cNvSpPr/>
          <p:nvPr>
            <p:custDataLst>
              <p:tags r:id="rId11"/>
            </p:custDataLst>
          </p:nvPr>
        </p:nvSpPr>
        <p:spPr>
          <a:xfrm flipV="1">
            <a:off x="2968287" y="401562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13"/>
          <p:cNvSpPr/>
          <p:nvPr>
            <p:custDataLst>
              <p:tags r:id="rId12"/>
            </p:custDataLst>
          </p:nvPr>
        </p:nvSpPr>
        <p:spPr>
          <a:xfrm flipH="1">
            <a:off x="8123519" y="436061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19"/>
          <p:cNvSpPr/>
          <p:nvPr>
            <p:custDataLst>
              <p:tags r:id="rId13"/>
            </p:custDataLst>
          </p:nvPr>
        </p:nvSpPr>
        <p:spPr>
          <a:xfrm>
            <a:off x="3033612" y="491860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保护环境：加强环境保护，促进可持续发展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任意多边形 21"/>
          <p:cNvSpPr/>
          <p:nvPr>
            <p:custDataLst>
              <p:tags r:id="rId14"/>
            </p:custDataLst>
          </p:nvPr>
        </p:nvSpPr>
        <p:spPr>
          <a:xfrm flipV="1">
            <a:off x="2968287" y="485736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任意多边形 22"/>
          <p:cNvSpPr/>
          <p:nvPr>
            <p:custDataLst>
              <p:tags r:id="rId15"/>
            </p:custDataLst>
          </p:nvPr>
        </p:nvSpPr>
        <p:spPr>
          <a:xfrm flipH="1">
            <a:off x="8123519" y="520235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矩形 38"/>
          <p:cNvSpPr/>
          <p:nvPr>
            <p:custDataLst>
              <p:tags r:id="rId16"/>
            </p:custDataLst>
          </p:nvPr>
        </p:nvSpPr>
        <p:spPr>
          <a:xfrm>
            <a:off x="3033612" y="576034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改善民生：提高人民生活水平，促进社会和谐稳定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任意多边形 40"/>
          <p:cNvSpPr/>
          <p:nvPr>
            <p:custDataLst>
              <p:tags r:id="rId17"/>
            </p:custDataLst>
          </p:nvPr>
        </p:nvSpPr>
        <p:spPr>
          <a:xfrm flipV="1">
            <a:off x="2968287" y="56991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任意多边形 41"/>
          <p:cNvSpPr/>
          <p:nvPr>
            <p:custDataLst>
              <p:tags r:id="rId18"/>
            </p:custDataLst>
          </p:nvPr>
        </p:nvSpPr>
        <p:spPr>
          <a:xfrm flipH="1">
            <a:off x="8123519" y="60440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77778" lnSpcReduction="10000"/>
          </a:bodyPr>
          <a:p>
            <a:r>
              <a:rPr altLang="en-US" lang="zh-CN"/>
              <a:t>消除贫困与饥饿：确保所有人享有基本生活保障，减少贫困和饥饿现象</a:t>
            </a:r>
            <a:endParaRPr altLang="en-US" lang="zh-CN"/>
          </a:p>
          <a:p>
            <a:r>
              <a:rPr altLang="en-US" lang="zh-CN"/>
              <a:t>普及基础教育：提高教育水平，确保所有人都能接受基础教育</a:t>
            </a:r>
            <a:endParaRPr altLang="en-US" lang="zh-CN"/>
          </a:p>
          <a:p>
            <a:r>
              <a:rPr altLang="en-US" lang="zh-CN"/>
              <a:t>促进性别平等：消除性别歧视，促进性别平等和女性权益</a:t>
            </a:r>
            <a:endParaRPr altLang="en-US" lang="zh-CN"/>
          </a:p>
          <a:p>
            <a:r>
              <a:rPr altLang="en-US" lang="zh-CN"/>
              <a:t>降低儿童死亡率：降低儿童死亡率，提高儿童健康水平</a:t>
            </a:r>
            <a:endParaRPr altLang="en-US" lang="zh-CN"/>
          </a:p>
          <a:p>
            <a:r>
              <a:rPr altLang="en-US" lang="zh-CN"/>
              <a:t>改善卫生条件：提高卫生水平，减少疾病传播和健康问题</a:t>
            </a:r>
            <a:endParaRPr altLang="en-US" lang="zh-CN"/>
          </a:p>
          <a:p>
            <a:r>
              <a:rPr altLang="en-US" lang="zh-CN"/>
              <a:t>保障水源安全：保护水资源，确保所有人都能获得安全饮用水</a:t>
            </a:r>
            <a:endParaRPr altLang="en-US" lang="zh-CN"/>
          </a:p>
          <a:p>
            <a:r>
              <a:rPr altLang="en-US" lang="zh-CN"/>
              <a:t>促进可持续城市发展：推动城市可持续发展，改善城市居民生活质量</a:t>
            </a:r>
            <a:endParaRPr altLang="en-US" lang="zh-CN"/>
          </a:p>
          <a:p>
            <a:r>
              <a:rPr altLang="en-US" lang="zh-CN"/>
              <a:t>保护自然生态系统：保护自然生态系统，维护生态平衡和环境健康</a:t>
            </a:r>
            <a:endParaRPr altLang="en-US" lang="zh-CN"/>
          </a:p>
          <a:p>
            <a:r>
              <a:rPr altLang="en-US" lang="zh-CN"/>
              <a:t>应对气候变化：采取措施应对气候变化，减少温室气体排放</a:t>
            </a:r>
            <a:endParaRPr altLang="en-US" lang="zh-CN"/>
          </a:p>
          <a:p>
            <a:r>
              <a:rPr altLang="en-US" lang="zh-CN"/>
              <a:t>促进全球伙伴关系：加强国际合作，推动全球可持续发展目标的实现</a:t>
            </a:r>
            <a:endParaRPr altLang="en-US" lang="zh-CN"/>
          </a:p>
        </p:txBody>
      </p:sp>
      <p:sp>
        <p:nvSpPr>
          <p:cNvPr id="10499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社会可持续发展目标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生态环境可持续发展目标</a:t>
            </a:r>
            <a:endParaRPr altLang="en-US" lang="zh-CN"/>
          </a:p>
        </p:txBody>
      </p:sp>
      <p:sp>
        <p:nvSpPr>
          <p:cNvPr id="1050040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减少碳排放，实现碳中和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保护生物多样性，维护生态平衡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推动绿色低碳发展，促进经济转型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改善环境质量，保障人民健康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加强生态文明建设，实现人与自然和谐共生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全球合作与伙伴关系发展目标</a:t>
            </a:r>
            <a:endParaRPr altLang="en-US" lang="zh-CN"/>
          </a:p>
        </p:txBody>
      </p:sp>
      <p:sp>
        <p:nvSpPr>
          <p:cNvPr id="10501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全球合作的重要性：共同应对全球性挑战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伙伴关系的建立：加强国际组织、政府、企业、民间社会等各方面的合作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目标的具体内容：促进包容性发展、环境保护、减少不平等现象等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实现目标的途径：加强政策协调、推动多边主义、促进国际合作等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7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实现可持续发展目标的挑战与机遇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70000"/>
          </a:bodyPr>
          <a:p>
            <a:r>
              <a:rPr altLang="en-US" lang="zh-CN"/>
              <a:t>经济转型压力：传统产业转型升级困难，新兴产业尚未形成规模</a:t>
            </a:r>
            <a:endParaRPr altLang="en-US" lang="zh-CN"/>
          </a:p>
          <a:p>
            <a:r>
              <a:rPr altLang="en-US" lang="zh-CN"/>
              <a:t>资源环境约束：资源短缺、环境污染等问题日益突出，对可持续发展构成制约</a:t>
            </a:r>
            <a:endParaRPr altLang="en-US" lang="zh-CN"/>
          </a:p>
          <a:p>
            <a:r>
              <a:rPr altLang="en-US" lang="zh-CN"/>
              <a:t>社会公平问题：城乡、地区、群体间发展不平衡，社会公平问题亟待解决</a:t>
            </a:r>
            <a:endParaRPr altLang="en-US" lang="zh-CN"/>
          </a:p>
          <a:p>
            <a:r>
              <a:rPr altLang="en-US" lang="zh-CN"/>
              <a:t>国际合作与竞争：国际合作与竞争日益激烈，需要加强国际合作与交流  以下是用户提供的信息和标题： 我正在写一份主题为“制定可持续发展目标”的PPT,现在准备介绍“实现可持续发展目标的挑战与机遇”,请帮我生成“面临的机遇”为标题的内容 面临的机遇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我正在写一份主题为“制定可持续发展目标”的PPT,现在准备介绍“实现可持续发展目标的挑战与机遇”,请帮我生成“面临的机遇”为标题的内容</a:t>
            </a:r>
            <a:endParaRPr altLang="en-US" lang="zh-CN"/>
          </a:p>
          <a:p>
            <a:pPr lvl="1"/>
            <a:r>
              <a:rPr altLang="en-US" lang="zh-CN"/>
              <a:t>面临的机遇</a:t>
            </a:r>
            <a:endParaRPr altLang="en-US" lang="zh-CN"/>
          </a:p>
          <a:p>
            <a:r>
              <a:rPr altLang="en-US" lang="zh-CN"/>
              <a:t>政策支持：政府出台一系列政策措施，为可持续发展提供有力保障</a:t>
            </a:r>
            <a:endParaRPr altLang="en-US" lang="zh-CN"/>
          </a:p>
          <a:p>
            <a:r>
              <a:rPr altLang="en-US" lang="zh-CN"/>
              <a:t>技术创新：科技创新为可持续发展提供新的动力和解决方案</a:t>
            </a:r>
            <a:endParaRPr altLang="en-US" lang="zh-CN"/>
          </a:p>
          <a:p>
            <a:r>
              <a:rPr altLang="en-US" lang="zh-CN"/>
              <a:t>绿色发展：绿色发展理念深入人心，为可持续发展提供新的发展模式</a:t>
            </a:r>
            <a:endParaRPr altLang="en-US" lang="zh-CN"/>
          </a:p>
          <a:p>
            <a:r>
              <a:rPr altLang="en-US" lang="zh-CN"/>
              <a:t>国际合作：国际社会加强合作，共同应对全球性挑战，为可持续发展创造良好环境</a:t>
            </a:r>
            <a:endParaRPr altLang="en-US" lang="zh-CN"/>
          </a:p>
        </p:txBody>
      </p:sp>
      <p:sp>
        <p:nvSpPr>
          <p:cNvPr id="10502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503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经济发展机遇：通过可持续发展目标，推动经济转型和升级，促进绿色、低碳、循环经济发展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社会进步机遇：通过可持续发展目标，改善民生，提高社会福祉，促进社会公平和包容性发展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环境保护机遇：通过可持续发展目标，加强环境保护和生态修复，推动生态文明建设，实现人与自然和谐共生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全球合作机遇：通过可持续发展目标，加强国际合作，共同应对全球性挑战，推动构建人类命运共同体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04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社会层面：加强宣传教育，提高公众环保意识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政府层面：加强政策引导，加大投入力度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企业层面：提高环保意识，加强技术创新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国际层面：加强国际合作，共同应对全球性挑战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50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制定可持续发展目标的实践案例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国际组织在制定可持续发展目标方面的实践</a:t>
            </a:r>
            <a:endParaRPr altLang="en-US" lang="zh-CN"/>
          </a:p>
        </p:txBody>
      </p:sp>
      <p:sp>
        <p:nvSpPr>
          <p:cNvPr id="10506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联合国可持续发展目标（SDGs）：联合国制定的全球性可持续发展目标，旨在促进全球范围内的经济、社会和环境可持续发展。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欧盟可持续发展战略：欧盟在制定可持续发展目标方面的实践，包括促进经济增长、社会进步和环境保护等方面的目标。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世界银行可持续发展目标：世界银行在制定可持续发展目标方面的实践，包括减少贫困、促进经济增长、保护环境等方面的目标。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亚洲开发银行可持续发展目标：亚洲开发银行在制定可持续发展目标方面的实践，包括促进经济增长、减少贫困、保护环境等方面的目标。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国家在制定可持续发展目标方面的实践</a:t>
            </a:r>
            <a:endParaRPr altLang="en-US" lang="zh-CN"/>
          </a:p>
        </p:txBody>
      </p:sp>
      <p:sp>
        <p:nvSpPr>
          <p:cNvPr id="10507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0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制定可持续发展目标的意义和背景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0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不同国家在制定可持续发展目标方面的实践案例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1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制定可持续发展目标过程中的挑战与应对策略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2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制定可持续发展目标对国家发展的影响与意义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企业或社会组织在制定可持续发展目标方面的实践</a:t>
            </a:r>
            <a:endParaRPr altLang="en-US" lang="zh-CN"/>
          </a:p>
        </p:txBody>
      </p:sp>
      <p:sp>
        <p:nvSpPr>
          <p:cNvPr id="1050776" name="圆角矩形 26"/>
          <p:cNvSpPr/>
          <p:nvPr>
            <p:custDataLst>
              <p:tags r:id="rId1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78" name="圆角矩形 28"/>
          <p:cNvSpPr/>
          <p:nvPr>
            <p:custDataLst>
              <p:tags r:id="rId2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80" name="文本框 31"/>
          <p:cNvSpPr txBox="1"/>
          <p:nvPr>
            <p:custDataLst>
              <p:tags r:id="rId3"/>
            </p:custDataLst>
          </p:nvPr>
        </p:nvSpPr>
        <p:spPr>
          <a:xfrm>
            <a:off x="712507" y="2418279"/>
            <a:ext cx="1453649" cy="32581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阿里巴巴：制定绿色物流计划，减少碳排放和能源消耗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2" name="圆角矩形 29"/>
          <p:cNvSpPr/>
          <p:nvPr>
            <p:custDataLst>
              <p:tags r:id="rId4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84" name="圆角矩形 32"/>
          <p:cNvSpPr/>
          <p:nvPr>
            <p:custDataLst>
              <p:tags r:id="rId5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86" name="文本框 34"/>
          <p:cNvSpPr txBox="1"/>
          <p:nvPr>
            <p:custDataLst>
              <p:tags r:id="rId6"/>
            </p:custDataLst>
          </p:nvPr>
        </p:nvSpPr>
        <p:spPr>
          <a:xfrm>
            <a:off x="2574232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腾讯：推出“碳中和”计划，承诺在2030年前实现全面碳中和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8" name="圆角矩形 3"/>
          <p:cNvSpPr/>
          <p:nvPr>
            <p:custDataLst>
              <p:tags r:id="rId7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90" name="圆角矩形 4"/>
          <p:cNvSpPr/>
          <p:nvPr>
            <p:custDataLst>
              <p:tags r:id="rId8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92" name="文本框 5"/>
          <p:cNvSpPr txBox="1"/>
          <p:nvPr>
            <p:custDataLst>
              <p:tags r:id="rId9"/>
            </p:custDataLst>
          </p:nvPr>
        </p:nvSpPr>
        <p:spPr>
          <a:xfrm>
            <a:off x="4435956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京东：建立绿色供应链体系，推动供应商实现可持续发展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4" name="圆角矩形 8"/>
          <p:cNvSpPr/>
          <p:nvPr>
            <p:custDataLst>
              <p:tags r:id="rId10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96" name="圆角矩形 9"/>
          <p:cNvSpPr/>
          <p:nvPr>
            <p:custDataLst>
              <p:tags r:id="rId11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98" name="文本框 10"/>
          <p:cNvSpPr txBox="1"/>
          <p:nvPr>
            <p:custDataLst>
              <p:tags r:id="rId12"/>
            </p:custDataLst>
          </p:nvPr>
        </p:nvSpPr>
        <p:spPr>
          <a:xfrm>
            <a:off x="6297681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顺丰：推广循环包装和绿色物流，减少一次性塑料的使用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0" name="圆角矩形 6"/>
          <p:cNvSpPr/>
          <p:nvPr>
            <p:custDataLst>
              <p:tags r:id="rId13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02" name="圆角矩形 7"/>
          <p:cNvSpPr/>
          <p:nvPr>
            <p:custDataLst>
              <p:tags r:id="rId14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04" name="文本框 11"/>
          <p:cNvSpPr txBox="1"/>
          <p:nvPr>
            <p:custDataLst>
              <p:tags r:id="rId15"/>
            </p:custDataLst>
          </p:nvPr>
        </p:nvSpPr>
        <p:spPr>
          <a:xfrm>
            <a:off x="8159405" y="241956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美团：推出“青山计划”，推动外卖行业绿色发展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6" name="圆角矩形 16"/>
          <p:cNvSpPr/>
          <p:nvPr>
            <p:custDataLst>
              <p:tags r:id="rId16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08" name="圆角矩形 17"/>
          <p:cNvSpPr/>
          <p:nvPr>
            <p:custDataLst>
              <p:tags r:id="rId17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10" name="文本框 18"/>
          <p:cNvSpPr txBox="1"/>
          <p:nvPr>
            <p:custDataLst>
              <p:tags r:id="rId18"/>
            </p:custDataLst>
          </p:nvPr>
        </p:nvSpPr>
        <p:spPr>
          <a:xfrm>
            <a:off x="10021129" y="241956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蚂蚁金服：推出“绿色金融”计划，支持环保和可持续发展项目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个人在制定可持续发展目标方面的实践</a:t>
            </a:r>
            <a:endParaRPr altLang="en-US" lang="zh-CN"/>
          </a:p>
        </p:txBody>
      </p:sp>
      <p:sp>
        <p:nvSpPr>
          <p:cNvPr id="105086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6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86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了解可持续发展目标：了解全球可持续发展目标，包括减贫、消除饥饿、环境保护等。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7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7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制定个人可持续发展目标：根据自身情况，制定符合自身实际的可持续发展目标，如减少资源消耗、提高环境意识等。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7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8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采取行动：通过日常生活中的点滴行动，如节约用水、减少垃圾等，为实现可持续发展目标做出贡献。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8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8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倡导可持续发展：积极向身边的人宣传可持续发展理念，鼓励更多人参与到可持续发展行动中来。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94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总结制定可持续发展目标的经验教训</a:t>
            </a:r>
            <a:endParaRPr altLang="en-US" lang="zh-CN"/>
          </a:p>
        </p:txBody>
      </p:sp>
      <p:sp>
        <p:nvSpPr>
          <p:cNvPr id="10510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制定可持续发展目标过程中遇到的问题和挑战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制定可持续发展目标的重要性和意义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制定可持续发展目标的方法和步骤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制定可持续发展目标对未来的影响和作用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3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展望未来可持续发展目标的制定方向与趋势</a:t>
            </a:r>
            <a:endParaRPr altLang="en-US" lang="zh-CN"/>
          </a:p>
        </p:txBody>
      </p:sp>
      <p:sp>
        <p:nvSpPr>
          <p:cNvPr id="1051140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2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4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6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推动社会进步：提高教育水平、改善医疗条件等民生福祉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8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50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52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54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关注全球性问题：应对气候变化、保护生物多样性等全球性挑战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6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58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60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62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促进经济增长：实现可持续发展与经济增长的良性循环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64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66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68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0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倡导绿色发展：推广清洁能源、减少环境污染等环保措施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2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4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6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8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加强国际合作：共同应对全球性挑战，促进全球可持续发展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12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6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95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2023-12-19T16:46:30Z</dcterms:created>
  <dcterms:modified xsi:type="dcterms:W3CDTF">2023-12-19T16:46:30Z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4322cb5f687a42f8816e652dc93853e9_21</vt:lpwstr>
  </property>
</Properties>
</file>