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14" r:id="rId1"/>
    <p:sldMasterId id="2147487351" r:id="rId2"/>
  </p:sldMasterIdLst>
  <p:notesMasterIdLst>
    <p:notesMasterId r:id="rId3"/>
  </p:notesMasterIdLst>
  <p:sldIdLst>
    <p:sldId id="1873" r:id="rId4"/>
    <p:sldId id="1877" r:id="rId5"/>
    <p:sldId id="1880" r:id="rId6"/>
    <p:sldId id="1883" r:id="rId7"/>
    <p:sldId id="1886" r:id="rId8"/>
    <p:sldId id="1889" r:id="rId9"/>
    <p:sldId id="1892" r:id="rId10"/>
    <p:sldId id="1895" r:id="rId11"/>
    <p:sldId id="1898" r:id="rId12"/>
    <p:sldId id="1901" r:id="rId13"/>
    <p:sldId id="1904" r:id="rId14"/>
    <p:sldId id="1907" r:id="rId15"/>
    <p:sldId id="1910" r:id="rId16"/>
    <p:sldId id="1913" r:id="rId17"/>
    <p:sldId id="1916" r:id="rId18"/>
    <p:sldId id="1919" r:id="rId19"/>
    <p:sldId id="1922" r:id="rId20"/>
    <p:sldId id="1925" r:id="rId21"/>
    <p:sldId id="1928" r:id="rId22"/>
    <p:sldId id="1931" r:id="rId23"/>
    <p:sldId id="1934" r:id="rId24"/>
    <p:sldId id="1937" r:id="rId25"/>
    <p:sldId id="1940" r:id="rId26"/>
    <p:sldId id="1943" r:id="rId27"/>
    <p:sldId id="1946" r:id="rId28"/>
    <p:sldId id="1949" r:id="rId29"/>
    <p:sldId id="195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15" r:id="rId1"/>
    <p:sldLayoutId id="2147487316" r:id="rId2"/>
    <p:sldLayoutId id="2147487317" r:id="rId3"/>
    <p:sldLayoutId id="2147487318" r:id="rId4"/>
    <p:sldLayoutId id="2147487319" r:id="rId5"/>
    <p:sldLayoutId id="2147487320" r:id="rId6"/>
    <p:sldLayoutId id="2147487321" r:id="rId7"/>
    <p:sldLayoutId id="2147487322" r:id="rId8"/>
    <p:sldLayoutId id="2147487323" r:id="rId9"/>
    <p:sldLayoutId id="2147487324" r:id="rId10"/>
    <p:sldLayoutId id="21474873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52" r:id="rId1"/>
    <p:sldLayoutId id="2147487353" r:id="rId2"/>
    <p:sldLayoutId id="2147487354" r:id="rId3"/>
    <p:sldLayoutId id="2147487355" r:id="rId4"/>
    <p:sldLayoutId id="2147487356" r:id="rId5"/>
    <p:sldLayoutId id="2147487357" r:id="rId6"/>
    <p:sldLayoutId id="2147487358" r:id="rId7"/>
    <p:sldLayoutId id="2147487359" r:id="rId8"/>
    <p:sldLayoutId id="2147487360" r:id="rId9"/>
    <p:sldLayoutId id="2147487361" r:id="rId10"/>
    <p:sldLayoutId id="21474873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提高初中生阅读理解能力的教学策略与方法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了解初中生阅读理解现状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教学实施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教学保障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了解初中生阅读理解现状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初中生阅读理解能力的重要性</a:t>
            </a:r>
            <a:endParaRPr altLang="en-US" lang="zh-CN"/>
          </a:p>
        </p:txBody>
      </p:sp>
      <p:sp>
        <p:nvSpPr>
          <p:cNvPr id="10489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增强信息获取和整合能力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促进思维和判断能力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培养阅读兴趣和习惯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提高语言和写作能力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初中生阅读理解能力的现状分析</a:t>
            </a:r>
            <a:endParaRPr altLang="en-US" lang="zh-CN"/>
          </a:p>
        </p:txBody>
      </p:sp>
      <p:sp>
        <p:nvSpPr>
          <p:cNvPr id="10490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初中生阅读理解能力普遍较低，存在阅读速度慢、理解不深入等问题。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初中生在阅读过程中缺乏有效的阅读策略和方法，导致阅读效果不佳。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初中生阅读兴趣不高，缺乏良好的阅读习惯和自主阅读能力。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初中生在阅读过程中容易受到干扰和诱惑，难以保持专注和耐心。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提高初中生阅读理解能力的必要性</a:t>
            </a:r>
            <a:endParaRPr altLang="en-US" lang="zh-CN"/>
          </a:p>
        </p:txBody>
      </p:sp>
      <p:sp>
        <p:nvSpPr>
          <p:cNvPr id="10490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提高阅读理解能力有助于培养学生的综合素质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初中生阅读理解能力是学科知识学习的基础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适应未来社会发展的需要，增强竞争力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促进个人终身学习的能力和兴趣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教学策略</a:t>
            </a:r>
            <a:endParaRPr altLang="en-US" lang="zh-CN"/>
          </a:p>
        </p:txBody>
      </p:sp>
      <p:sp>
        <p:nvSpPr>
          <p:cNvPr id="104912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激发学生阅读兴趣</a:t>
            </a:r>
            <a:endParaRPr altLang="en-US" lang="zh-CN"/>
          </a:p>
        </p:txBody>
      </p:sp>
      <p:sp>
        <p:nvSpPr>
          <p:cNvPr id="1049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创设阅读情境，引导学生进入阅读氛围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推荐适合学生年龄和兴趣的读物，提供多元化的阅读材料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开展阅读分享活动，鼓励学生交流阅读心得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结合多媒体手段，如音频、视频等，增强阅读的趣味性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培养学生阅读习惯</a:t>
            </a:r>
            <a:endParaRPr altLang="en-US" lang="zh-CN"/>
          </a:p>
        </p:txBody>
      </p:sp>
      <p:sp>
        <p:nvSpPr>
          <p:cNvPr id="1049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制定阅读计划：教师指导学生制定个人阅读计划，包括阅读时间、阅读内容和阅读目标。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激发阅读兴趣：通过开展阅读分享、阅读竞赛等活动，激发学生的阅读兴趣和积极性。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培养阅读习惯：引导学生养成每天定时阅读的习惯，培养自主阅读和终身阅读意识。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创设阅读环境：学校和家庭共同营造良好的阅读氛围，提供适合初中生阅读的书籍和材料。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教授阅读技巧和方法</a:t>
            </a:r>
            <a:endParaRPr altLang="en-US" lang="zh-CN"/>
          </a:p>
        </p:txBody>
      </p:sp>
      <p:sp>
        <p:nvSpPr>
          <p:cNvPr id="10493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教授学生如何快速阅读并抓住文章主旨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训练学生理解文章中的隐含意义和深层含义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教授学生如何分析文章结构，理解作者的写作意图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指导学生如何进行批判性阅读，提出自己的观点和见解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强化阅读训练和练习</a:t>
            </a:r>
            <a:endParaRPr altLang="en-US" lang="zh-CN"/>
          </a:p>
        </p:txBody>
      </p:sp>
      <p:sp>
        <p:nvSpPr>
          <p:cNvPr id="1049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制定阅读计划，定期进行阅读训练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选取适合初中生水平的阅读材料，注重多样性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引导学生掌握阅读技巧，提高阅读速度和准确性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组织阅读分享和讨论活动，促进学生之间的交流与互动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</a:t>
            </a:r>
            <a:endParaRPr altLang="en-US" lang="zh-CN"/>
          </a:p>
        </p:txBody>
      </p:sp>
      <p:sp>
        <p:nvSpPr>
          <p:cNvPr id="104944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情境教学法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情境教学法的定义：通过创设具体情境，使学生在情境中学习知识，提高阅读理解能力。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情境教学法的实施步骤：a. 创设情境；b. 引导学生进入情境；c. 情境中的互动与讨论；d. 总结与反思。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情境教学法的作用：a. 激发学生学习兴趣；b. 增强学生阅读理解能力；c. 培养学生的思维能力和创新能力。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情境教学法的应用范围：适用于语文、英语等语言类学科，也可应用于历史、地理等人文学科。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任务驱动法</a:t>
            </a:r>
            <a:endParaRPr altLang="en-US" lang="zh-CN"/>
          </a:p>
        </p:txBody>
      </p:sp>
      <p:sp>
        <p:nvSpPr>
          <p:cNvPr id="10495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定义：教师通过设置具体的任务，引导学生主动探究、思考和解决问题的教学方法。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实施步骤：分析任务、制定计划、实施任务、评价反馈。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适用范围：适用于各种学科和领域的教学，尤其适合于实践性较强的课程。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特点：以任务为主线，学生为主体，教师为主导，注重学生的实践能力和创新精神的培养。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小组合作学习法</a:t>
            </a:r>
            <a:endParaRPr altLang="en-US" lang="zh-CN"/>
          </a:p>
        </p:txBody>
      </p:sp>
      <p:sp>
        <p:nvSpPr>
          <p:cNvPr id="10496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实施步骤：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优势：小组合作学习法能够激发学生的学习兴趣，提高他们的阅读理解能力和团队协作能力，同时也有助于培养学生的沟通表达能力和批判性思维。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定义：小组合作学习法是一种以小组为单位，学生通过合作、交流、讨论等方式共同完成任务的教学方法。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目的：提高学生的阅读理解能力、团队协作能力和沟通表达能力。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个性化教学法</a:t>
            </a:r>
            <a:endParaRPr altLang="en-US" lang="zh-CN"/>
          </a:p>
        </p:txBody>
      </p:sp>
      <p:sp>
        <p:nvSpPr>
          <p:cNvPr id="10496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定义：根据学生的个性、兴趣和能力，采用不同的教学方法和策略，以满足学生的个性化需求。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目的：提高学生的学习积极性和主动性，发挥学生的特长和潜力，提高学生的学习效果。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方法：采用多元化的教学方法，如小组讨论、角色扮演、案例分析等，引导学生主动参与学习过程，提高学生的学习效果。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实施：需要教师充分了解学生的个性、兴趣和能力，制定个性化的教学计划和方案，并根据学生的学习情况进行及时的调整和改进。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教学实施</a:t>
            </a:r>
            <a:endParaRPr altLang="en-US" lang="zh-CN"/>
          </a:p>
        </p:txBody>
      </p:sp>
      <p:sp>
        <p:nvSpPr>
          <p:cNvPr id="10497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制定教学计划和目标</a:t>
            </a:r>
            <a:endParaRPr altLang="en-US" lang="zh-CN"/>
          </a:p>
        </p:txBody>
      </p:sp>
      <p:sp>
        <p:nvSpPr>
          <p:cNvPr id="10497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安排教学进度：根据教学计划，合理安排教学进度，确保学生能够逐步提高阅读理解能力。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确定教学目标：根据学生的实际情况和教学大纲，制定具体的阅读理解能力目标。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设计教学计划：根据教学目标，设计相应的教学计划，包括教学内容、教学方法、教学时间等。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制定评估标准：根据教学目标，制定具体的评估标准，以便对学生的学习成果进行评估和反馈。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选择合适的阅读材料</a:t>
            </a:r>
            <a:endParaRPr altLang="en-US" lang="zh-CN"/>
          </a:p>
        </p:txBody>
      </p:sp>
      <p:sp>
        <p:nvSpPr>
          <p:cNvPr id="10498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根据学生年龄和兴趣选择适合的阅读材料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注重阅读材料的多样性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保证阅读材料的难度适中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结合教材内容选择相关阅读材料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组织课堂教学活动</a:t>
            </a:r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确定教学目标：明确阅读理解能力培养的具体目标，确保教学活动有针对性。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选择教学方法：采用多种教学方法，如讲解、讨论、案例分析等，以激发学生的学习兴趣和主动性。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设计教学活动：组织阅读、讨论、写作等活动，让学生在实践中提高阅读理解能力。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营造课堂氛围：创造一个积极、互动的课堂氛围，鼓励学生积极参与教学活动，提高教学效果。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评估教学效果和调整教学策略</a:t>
            </a:r>
            <a:endParaRPr altLang="en-US" lang="zh-CN"/>
          </a:p>
        </p:txBody>
      </p:sp>
      <p:sp>
        <p:nvSpPr>
          <p:cNvPr id="10499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定期进行阅读理解能力测试，了解学生掌握情况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根据测试结果调整教学策略，强化薄弱环节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鼓励学生提出反馈意见，不断优化教学方法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结合学生个体差异，制定个性化的教学方案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教学保障</a:t>
            </a:r>
            <a:endParaRPr altLang="en-US" lang="zh-CN"/>
          </a:p>
        </p:txBody>
      </p:sp>
      <p:sp>
        <p:nvSpPr>
          <p:cNvPr id="105005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提高教师自身素质和能力</a:t>
            </a:r>
            <a:endParaRPr altLang="en-US" lang="zh-CN"/>
          </a:p>
        </p:txBody>
      </p:sp>
      <p:sp>
        <p:nvSpPr>
          <p:cNvPr id="10501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定期开展教师培训，提高教师的专业素养和教学能力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鼓励教师自主学习和研究，不断更新教育观念和知识结构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建立有效的激励机制，激发教师的教学积极性和创新精神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加强教师之间的交流与合作，共同探讨教学方法和技巧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加强学校图书馆建设和管理</a:t>
            </a:r>
            <a:endParaRPr altLang="en-US" lang="zh-CN"/>
          </a:p>
        </p:txBody>
      </p:sp>
      <p:sp>
        <p:nvSpPr>
          <p:cNvPr id="105018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提供丰富的阅读材料和资源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8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建立阅读奖励机制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8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定期更新和补充图书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9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设立阅读指导课程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建立家校合作机制</a:t>
            </a:r>
            <a:endParaRPr altLang="en-US" lang="zh-CN"/>
          </a:p>
        </p:txBody>
      </p:sp>
      <p:sp>
        <p:nvSpPr>
          <p:cNvPr id="10502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定期开展家长会，加强家校沟通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建立家长微信群，及时反馈学生阅读情况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鼓励家长参与阅读活动，营造家庭阅读氛围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开展家校共读活动，增进亲子关系与阅读能力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完善教学评价体系</a:t>
            </a:r>
            <a:endParaRPr altLang="en-US" lang="zh-CN"/>
          </a:p>
        </p:txBody>
      </p:sp>
      <p:sp>
        <p:nvSpPr>
          <p:cNvPr id="1050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建立多元化评价体系，关注学生的综合素质和个性发展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制定科学合理的评价标准，确保评价结果客观、公正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定期开展教学评价活动，及时反馈教学问题并改进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强化评价结果的应用，将其作为教师晋升、评优的重要依据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6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2023-12-31T13:33:52Z</dcterms:created>
  <dcterms:modified xsi:type="dcterms:W3CDTF">2023-12-31T13:33:52Z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e5ca1769c8f54bab95a157986f130dd6_21</vt:lpwstr>
  </property>
</Properties>
</file>