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428" r:id="rId1"/>
    <p:sldMasterId id="2147490465" r:id="rId2"/>
  </p:sldMasterIdLst>
  <p:notesMasterIdLst>
    <p:notesMasterId r:id="rId3"/>
  </p:notesMasterIdLst>
  <p:sldIdLst>
    <p:sldId id="3251" r:id="rId4"/>
    <p:sldId id="3254" r:id="rId5"/>
    <p:sldId id="3257" r:id="rId6"/>
    <p:sldId id="3260" r:id="rId7"/>
    <p:sldId id="3263" r:id="rId8"/>
    <p:sldId id="3266" r:id="rId9"/>
    <p:sldId id="3269" r:id="rId10"/>
    <p:sldId id="3272" r:id="rId11"/>
    <p:sldId id="3275" r:id="rId12"/>
    <p:sldId id="3278" r:id="rId13"/>
    <p:sldId id="3281" r:id="rId14"/>
    <p:sldId id="3284" r:id="rId15"/>
    <p:sldId id="3287" r:id="rId16"/>
    <p:sldId id="3290" r:id="rId17"/>
    <p:sldId id="3293" r:id="rId18"/>
    <p:sldId id="3296" r:id="rId19"/>
    <p:sldId id="3299" r:id="rId20"/>
    <p:sldId id="3302" r:id="rId21"/>
    <p:sldId id="3305" r:id="rId22"/>
    <p:sldId id="3308" r:id="rId23"/>
    <p:sldId id="3311" r:id="rId24"/>
    <p:sldId id="3314" r:id="rId25"/>
    <p:sldId id="3317" r:id="rId26"/>
    <p:sldId id="3320" r:id="rId27"/>
    <p:sldId id="3323" r:id="rId28"/>
    <p:sldId id="332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29" r:id="rId1"/>
    <p:sldLayoutId id="2147490430" r:id="rId2"/>
    <p:sldLayoutId id="2147490431" r:id="rId3"/>
    <p:sldLayoutId id="2147490432" r:id="rId4"/>
    <p:sldLayoutId id="2147490433" r:id="rId5"/>
    <p:sldLayoutId id="2147490434" r:id="rId6"/>
    <p:sldLayoutId id="2147490435" r:id="rId7"/>
    <p:sldLayoutId id="2147490436" r:id="rId8"/>
    <p:sldLayoutId id="2147490437" r:id="rId9"/>
    <p:sldLayoutId id="2147490438" r:id="rId10"/>
    <p:sldLayoutId id="21474904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466" r:id="rId1"/>
    <p:sldLayoutId id="2147490467" r:id="rId2"/>
    <p:sldLayoutId id="2147490468" r:id="rId3"/>
    <p:sldLayoutId id="2147490469" r:id="rId4"/>
    <p:sldLayoutId id="2147490470" r:id="rId5"/>
    <p:sldLayoutId id="2147490471" r:id="rId6"/>
    <p:sldLayoutId id="2147490472" r:id="rId7"/>
    <p:sldLayoutId id="2147490473" r:id="rId8"/>
    <p:sldLayoutId id="2147490474" r:id="rId9"/>
    <p:sldLayoutId id="2147490475" r:id="rId10"/>
    <p:sldLayoutId id="214749047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tags" Target="../tags/tag200.xml"/><Relationship Id="rId22" Type="http://schemas.openxmlformats.org/officeDocument/2006/relationships/tags" Target="../tags/tag201.xml"/><Relationship Id="rId23" Type="http://schemas.openxmlformats.org/officeDocument/2006/relationships/tags" Target="../tags/tag202.xml"/><Relationship Id="rId24" Type="http://schemas.openxmlformats.org/officeDocument/2006/relationships/tags" Target="../tags/tag203.xml"/><Relationship Id="rId25" Type="http://schemas.openxmlformats.org/officeDocument/2006/relationships/tags" Target="../tags/tag204.xml"/><Relationship Id="rId26" Type="http://schemas.openxmlformats.org/officeDocument/2006/relationships/tags" Target="../tags/tag205.xml"/><Relationship Id="rId27" Type="http://schemas.openxmlformats.org/officeDocument/2006/relationships/tags" Target="../tags/tag206.xml"/><Relationship Id="rId28" Type="http://schemas.openxmlformats.org/officeDocument/2006/relationships/tags" Target="../tags/tag207.xml"/><Relationship Id="rId29" Type="http://schemas.openxmlformats.org/officeDocument/2006/relationships/tags" Target="../tags/tag20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初中科学实验教学的创新与发展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初中科学实验教学现状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初中科学实验教学方法的创新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初中科学实验教学内容的创新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effectLst/>
                <a:latin typeface="+中文标题" charset="0"/>
                <a:ea typeface="+mj-ea"/>
              </a:rPr>
              <a:t>初中科学实验教学评价的创新</a:t>
            </a:r>
            <a:endParaRPr altLang="en-US" b="1" dirty="0" sz="17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初中科学实验教学发展的趋势和展望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初中科学实验教学现状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当前实验教学的问题</a:t>
            </a:r>
            <a:endParaRPr altLang="en-US" lang="zh-CN"/>
          </a:p>
        </p:txBody>
      </p:sp>
      <p:sp>
        <p:nvSpPr>
          <p:cNvPr id="1048976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实验教学内容与实际应用脱节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6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实验教师素质参差不齐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实验教学方法陈旧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8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实验设备不足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实验教学的意义和价值</a:t>
            </a:r>
            <a:endParaRPr altLang="en-US" lang="zh-CN"/>
          </a:p>
        </p:txBody>
      </p:sp>
      <p:sp>
        <p:nvSpPr>
          <p:cNvPr id="104904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培养实践能力和创新精神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促进科学素养和综合素质的提升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5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加深对科学知识的理解和掌握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为未来的科学研究和技术创新奠定基础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实验教学的目标和要求</a:t>
            </a:r>
            <a:endParaRPr altLang="en-US" lang="zh-CN"/>
          </a:p>
        </p:txBody>
      </p:sp>
      <p:sp>
        <p:nvSpPr>
          <p:cNvPr id="104910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提高学生的创新意识和创造力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培养学生的科学素养和实践能力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促进学生对科学知识的理解和掌握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培养学生的团队协作和沟通能力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初中科学实验教学方法的创新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引入虚拟现实技术</a:t>
            </a:r>
            <a:endParaRPr altLang="en-US" lang="zh-CN"/>
          </a:p>
        </p:txBody>
      </p:sp>
      <p:sp>
        <p:nvSpPr>
          <p:cNvPr id="10492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定义：虚拟现实技术是一种模拟真实环境的计算机技术，可以提供沉浸式的体验。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在科学实验中的应用：通过引入虚拟现实技术，可以让学生在模拟的环境中进行实验操作，提高实验的安全性和可重复性。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创新点：虚拟现实技术可以模拟传统实验难以实现的环境和条件，为学生提供更加丰富和深入的实验体验。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发展趋势：随着技术的不断进步和应用范围的扩大，虚拟现实技术在科学实验教学中的作用将越来越重要。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引入探究式实验教学方法</a:t>
            </a:r>
            <a:endParaRPr altLang="en-US" lang="zh-CN"/>
          </a:p>
        </p:txBody>
      </p:sp>
      <p:sp>
        <p:nvSpPr>
          <p:cNvPr id="104926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7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探究式实验教学方法的定义和特点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探究式实验教学方法的实践案例和效果评估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探究式实验教学方法的优势和局限性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探究式实验教学方法在初中科学实验教学中的应用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引入项目式实验教学方法</a:t>
            </a:r>
            <a:endParaRPr altLang="en-US" lang="zh-CN"/>
          </a:p>
        </p:txBody>
      </p:sp>
      <p:sp>
        <p:nvSpPr>
          <p:cNvPr id="10493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定义：学生以小组形式，围绕真实问题或项目，进行探究、实践和创新的实验教学方法。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目的：提高学生实践能力和创新思维，培养解决问题和团队合作的能力。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实施方式：教师引导学生选择感兴趣的项目，设计实验方案，进行实验操作，收集和分析数据，得出结论并展示成果。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优势：项目式实验教学方法能够激发学生的学习兴趣和主动性，促进理论与实践的结合，提高科学素养和综合能力。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引入翻转课堂模式</a:t>
            </a:r>
            <a:endParaRPr altLang="en-US" lang="zh-CN"/>
          </a:p>
        </p:txBody>
      </p:sp>
      <p:sp>
        <p:nvSpPr>
          <p:cNvPr id="1049408" name="Freeform 27"/>
          <p:cNvSpPr/>
          <p:nvPr>
            <p:custDataLst>
              <p:tags r:id="rId1"/>
            </p:custDataLst>
          </p:nvPr>
        </p:nvSpPr>
        <p:spPr bwMode="auto">
          <a:xfrm>
            <a:off x="632664" y="5912777"/>
            <a:ext cx="189078" cy="17378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10" name="矩形: 圆角 32"/>
          <p:cNvSpPr/>
          <p:nvPr>
            <p:custDataLst>
              <p:tags r:id="rId2"/>
            </p:custDataLst>
          </p:nvPr>
        </p:nvSpPr>
        <p:spPr>
          <a:xfrm flipH="1">
            <a:off x="762176" y="1364400"/>
            <a:ext cx="2233151" cy="481288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32664" y="5104778"/>
            <a:ext cx="2208620" cy="91410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14" name="正文"/>
          <p:cNvSpPr txBox="1"/>
          <p:nvPr>
            <p:custDataLst>
              <p:tags r:id="rId4"/>
            </p:custDataLst>
          </p:nvPr>
        </p:nvSpPr>
        <p:spPr>
          <a:xfrm>
            <a:off x="896842" y="1455252"/>
            <a:ext cx="1964022" cy="36298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翻转课堂模式的定义：学生在课前通过观看视频、阅读资料等方式自主学习，课堂上则进行讨论、互动和实践。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16" name="标题"/>
          <p:cNvSpPr txBox="1"/>
          <p:nvPr>
            <p:custDataLst>
              <p:tags r:id="rId5"/>
            </p:custDataLst>
          </p:nvPr>
        </p:nvSpPr>
        <p:spPr>
          <a:xfrm>
            <a:off x="702252" y="5154392"/>
            <a:ext cx="2111553" cy="66618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8" name="Freeform 27"/>
          <p:cNvSpPr/>
          <p:nvPr>
            <p:custDataLst>
              <p:tags r:id="rId6"/>
            </p:custDataLst>
          </p:nvPr>
        </p:nvSpPr>
        <p:spPr bwMode="auto">
          <a:xfrm>
            <a:off x="3487078" y="5912777"/>
            <a:ext cx="189078" cy="17378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20" name="矩形: 圆角 38"/>
          <p:cNvSpPr/>
          <p:nvPr>
            <p:custDataLst>
              <p:tags r:id="rId7"/>
            </p:custDataLst>
          </p:nvPr>
        </p:nvSpPr>
        <p:spPr>
          <a:xfrm flipH="1">
            <a:off x="3616590" y="1364400"/>
            <a:ext cx="2233151" cy="481288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487078" y="5104778"/>
            <a:ext cx="2208620" cy="91410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24" name="正文"/>
          <p:cNvSpPr txBox="1"/>
          <p:nvPr>
            <p:custDataLst>
              <p:tags r:id="rId9"/>
            </p:custDataLst>
          </p:nvPr>
        </p:nvSpPr>
        <p:spPr>
          <a:xfrm>
            <a:off x="3751256" y="1455252"/>
            <a:ext cx="1964022" cy="36298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翻转课堂模式在初中科学实验教学中的应用：教师可以提前录制实验操作视频，学生自主观看学习，课堂上进行实验操作和讨论。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6" name="标题"/>
          <p:cNvSpPr txBox="1"/>
          <p:nvPr>
            <p:custDataLst>
              <p:tags r:id="rId10"/>
            </p:custDataLst>
          </p:nvPr>
        </p:nvSpPr>
        <p:spPr>
          <a:xfrm>
            <a:off x="3556667" y="5154392"/>
            <a:ext cx="2111553" cy="66618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8" name="Freeform 27"/>
          <p:cNvSpPr/>
          <p:nvPr>
            <p:custDataLst>
              <p:tags r:id="rId11"/>
            </p:custDataLst>
          </p:nvPr>
        </p:nvSpPr>
        <p:spPr bwMode="auto">
          <a:xfrm>
            <a:off x="6341493" y="5912777"/>
            <a:ext cx="189078" cy="17378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30" name="矩形: 圆角 68"/>
          <p:cNvSpPr/>
          <p:nvPr>
            <p:custDataLst>
              <p:tags r:id="rId12"/>
            </p:custDataLst>
          </p:nvPr>
        </p:nvSpPr>
        <p:spPr>
          <a:xfrm flipH="1">
            <a:off x="6471004" y="1364400"/>
            <a:ext cx="2233151" cy="481288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41493" y="5104778"/>
            <a:ext cx="2208620" cy="91410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34" name="正文"/>
          <p:cNvSpPr txBox="1"/>
          <p:nvPr>
            <p:custDataLst>
              <p:tags r:id="rId14"/>
            </p:custDataLst>
          </p:nvPr>
        </p:nvSpPr>
        <p:spPr>
          <a:xfrm>
            <a:off x="6605671" y="1455252"/>
            <a:ext cx="1964022" cy="36298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翻转课堂模式在初中科学实验教学中的优势：能够培养学生的自主学习能力，提高实验教学效果，促进师生互动和合作学习。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36" name="标题"/>
          <p:cNvSpPr txBox="1"/>
          <p:nvPr>
            <p:custDataLst>
              <p:tags r:id="rId15"/>
            </p:custDataLst>
          </p:nvPr>
        </p:nvSpPr>
        <p:spPr>
          <a:xfrm>
            <a:off x="6411081" y="5154392"/>
            <a:ext cx="2111553" cy="66618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8" name="Freeform 27"/>
          <p:cNvSpPr/>
          <p:nvPr>
            <p:custDataLst>
              <p:tags r:id="rId16"/>
            </p:custDataLst>
          </p:nvPr>
        </p:nvSpPr>
        <p:spPr bwMode="auto">
          <a:xfrm>
            <a:off x="9195907" y="5912777"/>
            <a:ext cx="189078" cy="17378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40" name="矩形: 圆角 74"/>
          <p:cNvSpPr/>
          <p:nvPr>
            <p:custDataLst>
              <p:tags r:id="rId17"/>
            </p:custDataLst>
          </p:nvPr>
        </p:nvSpPr>
        <p:spPr>
          <a:xfrm flipH="1">
            <a:off x="9326063" y="1364400"/>
            <a:ext cx="2233151" cy="4812887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95907" y="5104778"/>
            <a:ext cx="2208620" cy="91410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44" name="正文"/>
          <p:cNvSpPr txBox="1"/>
          <p:nvPr>
            <p:custDataLst>
              <p:tags r:id="rId19"/>
            </p:custDataLst>
          </p:nvPr>
        </p:nvSpPr>
        <p:spPr>
          <a:xfrm>
            <a:off x="9460085" y="1455252"/>
            <a:ext cx="1964022" cy="36298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翻转课堂模式在初中科学实验教学中的实施建议：教师需要制作高质量的教学视频，合理安排课堂时间，提供有效的学习支持，并注重学生的学习反馈和评价。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46" name="标题"/>
          <p:cNvSpPr txBox="1"/>
          <p:nvPr>
            <p:custDataLst>
              <p:tags r:id="rId20"/>
            </p:custDataLst>
          </p:nvPr>
        </p:nvSpPr>
        <p:spPr>
          <a:xfrm>
            <a:off x="9266140" y="5154392"/>
            <a:ext cx="2111553" cy="66618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初中科学实验教学内容的创新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引入生活化实验内容</a:t>
            </a:r>
            <a:endParaRPr altLang="en-US" lang="zh-CN"/>
          </a:p>
        </p:txBody>
      </p:sp>
      <p:sp>
        <p:nvSpPr>
          <p:cNvPr id="10495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目的：通过引入生活化实验内容，提高学生对科学实验的兴趣和积极性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实施方式：将生活中的现象和问题作为实验主题，引导学生自主设计实验并探究解决方案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实例：利用生活中的材料，如食盐、食醋、小苏打等，进行化学实验，探究其性质和用途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效果：增强学生对科学实验的认同感和成就感，培养其创新思维和实践能力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引入跨学科实验内容</a:t>
            </a:r>
            <a:endParaRPr altLang="en-US" lang="zh-CN"/>
          </a:p>
        </p:txBody>
      </p:sp>
      <p:sp>
        <p:nvSpPr>
          <p:cNvPr id="10495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结合物理、化学、生物等学科知识，设计具有综合性的实验项目。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引入生活实际应用场景，增强实验的实用性和趣味性。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引入科技前沿技术，如虚拟现实、人工智能等，拓展实验的深度和广度。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引入跨学科实验内容，可以提高学生的综合素养和创新能力，促进科学实验教学的发展。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引入创新性实验内容</a:t>
            </a:r>
            <a:endParaRPr altLang="en-US" lang="zh-CN"/>
          </a:p>
        </p:txBody>
      </p:sp>
      <p:sp>
        <p:nvSpPr>
          <p:cNvPr id="10496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引入生活化实验内容，激发学生的学习兴趣和探究欲望。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增加探究性实验比重，培养学生的创新思维和实践能力。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引入现代科技手段，如虚拟实验室、仿真实验等，提升实验教学效果。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与科研机构合作，引入前沿科学实验项目，开拓学生视野。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引入科技前沿实验内容</a:t>
            </a:r>
            <a:endParaRPr altLang="en-US" lang="zh-CN"/>
          </a:p>
        </p:txBody>
      </p:sp>
      <p:sp>
        <p:nvSpPr>
          <p:cNvPr id="10497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引入科技前沿实验内容，可以让学生了解最新的科学进展和科技应用。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开展跨学科的实验项目，让学生综合运用不同学科的知识，培养创新思维和实践能力。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借助数字化实验设备，让学生进行定量实验和数据分析，提高实验精度和科学性。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结合生活实际，让学生通过实验探究生活中的科学原理，提高科学素养。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初中科学实验教学评价的创新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引入过程性评价方式</a:t>
            </a:r>
            <a:endParaRPr altLang="en-US" lang="zh-CN"/>
          </a:p>
        </p:txBody>
      </p:sp>
      <p:sp>
        <p:nvSpPr>
          <p:cNvPr id="1049822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6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4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过程性评价方式的优势和效果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过程性评价方式的实施方法和步骤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2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过程性评价方式的定义和意义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4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过程性评价方式在初中科学实验教学中的应用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引入多元评价方式</a:t>
            </a:r>
            <a:endParaRPr altLang="en-US" lang="zh-CN"/>
          </a:p>
        </p:txBody>
      </p:sp>
      <p:sp>
        <p:nvSpPr>
          <p:cNvPr id="104988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评价主体多元化：教师评价、学生自评、同学互评等多种评价主体相结合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评价内容多元化：除了实验结果，还要评价实验过程、实验态度和实验技能等方面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评价方式多元化：定量评价与定性评价相结合，过程评价与结果评价相结合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评价反馈及时：及时给予学生反馈，指导学生改进实验方法和技能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引入学生自评和互评方式</a:t>
            </a:r>
            <a:endParaRPr altLang="en-US" lang="zh-CN"/>
          </a:p>
        </p:txBody>
      </p:sp>
      <p:sp>
        <p:nvSpPr>
          <p:cNvPr id="104993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目的：提高学生的参与度和自主学习能力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方法：制定评价标准，引导学生进行自评和互评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实施：在实验过程中或结束后进行，及时反馈和指导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效果：增强学生的实验能力和科学素养，提高教学质量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引入实验报告评价方式</a:t>
            </a:r>
            <a:endParaRPr altLang="en-US" lang="zh-CN"/>
          </a:p>
        </p:txBody>
      </p:sp>
      <p:sp>
        <p:nvSpPr>
          <p:cNvPr id="105000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实施方式：教师制定评价标准，学生撰写实验报告并进行自评、互评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目的：鼓励学生主动思考、分析和解决问题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效果：提高学生的实验技能和科学素养，促进学生的全面发展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注意事项：评价标准需客观、公正、全面，教师需给予学生必要的指导和帮助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初中科学实验教学发展的趋势和展望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实验教学的发展趋势</a:t>
            </a:r>
            <a:endParaRPr altLang="en-US" lang="zh-CN"/>
          </a:p>
        </p:txBody>
      </p:sp>
      <p:sp>
        <p:nvSpPr>
          <p:cNvPr id="1050098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0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2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4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6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0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2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18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0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4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8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0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4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数字化实验设备的普及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跨学科实验教学的融合与创新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实验教学的个性化与定制化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虚拟现实和增强现实技术的应用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实验教学的未来展望</a:t>
            </a:r>
            <a:endParaRPr altLang="en-US" lang="zh-CN"/>
          </a:p>
        </p:txBody>
      </p:sp>
      <p:sp>
        <p:nvSpPr>
          <p:cNvPr id="10501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数字化实验设备的普及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虚拟现实和增强现实技术的应用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实验教学内容的创新与多元化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跨学科实验教学的发展与融合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实验教学对教师的要求和挑战</a:t>
            </a:r>
            <a:endParaRPr altLang="en-US" lang="zh-CN"/>
          </a:p>
        </p:txBody>
      </p:sp>
      <p:sp>
        <p:nvSpPr>
          <p:cNvPr id="10502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具备扎实的专业知识和实验技能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关注学生实验过程中的安全和规范操作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引导学生进行探究性学习和创新实验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关注实验教学与科技发展的结合，不断更新教学内容和教学方法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0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306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08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4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9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3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95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2023-12-31T18:29:59Z</dcterms:created>
  <dcterms:modified xsi:type="dcterms:W3CDTF">2023-12-31T18:29:59Z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b063ecff649142878afd63aee3be91f0_21</vt:lpwstr>
  </property>
</Properties>
</file>