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822" r:id="rId1"/>
    <p:sldMasterId id="2147491859" r:id="rId2"/>
  </p:sldMasterIdLst>
  <p:notesMasterIdLst>
    <p:notesMasterId r:id="rId3"/>
  </p:notesMasterIdLst>
  <p:sldIdLst>
    <p:sldId id="3874" r:id="rId4"/>
    <p:sldId id="3877" r:id="rId5"/>
    <p:sldId id="3880" r:id="rId6"/>
    <p:sldId id="3883" r:id="rId7"/>
    <p:sldId id="3886" r:id="rId8"/>
    <p:sldId id="3889" r:id="rId9"/>
    <p:sldId id="3892" r:id="rId10"/>
    <p:sldId id="3895" r:id="rId11"/>
    <p:sldId id="3898" r:id="rId12"/>
    <p:sldId id="3901" r:id="rId13"/>
    <p:sldId id="3904" r:id="rId14"/>
    <p:sldId id="3907" r:id="rId15"/>
    <p:sldId id="3910" r:id="rId16"/>
    <p:sldId id="3913" r:id="rId17"/>
    <p:sldId id="3916" r:id="rId18"/>
    <p:sldId id="3919" r:id="rId19"/>
    <p:sldId id="3922" r:id="rId20"/>
    <p:sldId id="3925" r:id="rId21"/>
    <p:sldId id="3928" r:id="rId22"/>
    <p:sldId id="3931" r:id="rId23"/>
    <p:sldId id="3934" r:id="rId24"/>
    <p:sldId id="3937" r:id="rId25"/>
    <p:sldId id="3940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823" r:id="rId1"/>
    <p:sldLayoutId id="2147491824" r:id="rId2"/>
    <p:sldLayoutId id="2147491825" r:id="rId3"/>
    <p:sldLayoutId id="2147491826" r:id="rId4"/>
    <p:sldLayoutId id="2147491827" r:id="rId5"/>
    <p:sldLayoutId id="2147491828" r:id="rId6"/>
    <p:sldLayoutId id="2147491829" r:id="rId7"/>
    <p:sldLayoutId id="2147491830" r:id="rId8"/>
    <p:sldLayoutId id="2147491831" r:id="rId9"/>
    <p:sldLayoutId id="2147491832" r:id="rId10"/>
    <p:sldLayoutId id="214749183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860" r:id="rId1"/>
    <p:sldLayoutId id="2147491861" r:id="rId2"/>
    <p:sldLayoutId id="2147491862" r:id="rId3"/>
    <p:sldLayoutId id="2147491863" r:id="rId4"/>
    <p:sldLayoutId id="2147491864" r:id="rId5"/>
    <p:sldLayoutId id="2147491865" r:id="rId6"/>
    <p:sldLayoutId id="2147491866" r:id="rId7"/>
    <p:sldLayoutId id="2147491867" r:id="rId8"/>
    <p:sldLayoutId id="2147491868" r:id="rId9"/>
    <p:sldLayoutId id="2147491869" r:id="rId10"/>
    <p:sldLayoutId id="214749187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tags" Target="../tags/tag94.xml"/><Relationship Id="rId10" Type="http://schemas.openxmlformats.org/officeDocument/2006/relationships/tags" Target="../tags/tag95.xml"/><Relationship Id="rId11" Type="http://schemas.openxmlformats.org/officeDocument/2006/relationships/tags" Target="../tags/tag96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社会服务与初中教育发展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社会服务与初中教育的关系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社会服务在初中教育中的实践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社会服务对初中教育发展的影响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如何加强社会服务与初中教育的融合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社会服务与初中教育发展的未来展望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社会服务与初中教育的关系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社会服务对初中教育发展的重要性</a:t>
            </a:r>
            <a:endParaRPr altLang="en-US" lang="zh-CN"/>
          </a:p>
        </p:txBody>
      </p:sp>
      <p:sp>
        <p:nvSpPr>
          <p:cNvPr id="1048846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提供实践机会：通过参与社会服务，初中生可以获得实践经验，提高动手能力和解决问题的能力。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培养社会责任感：参与社会服务可以让初中生了解社会的需求和问题，增强社会责任感和公民意识。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促进个人成长：社会服务能够让初中生在团队合作中锻炼沟通能力和领导能力，促进个人成长和发展。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提高教育质量：学校通过组织社会服务活动，可以提高学生的综合素质和教育教学质量。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初中教育在社会服务中的角色和责任</a:t>
            </a:r>
            <a:endParaRPr altLang="en-US" lang="zh-CN"/>
          </a:p>
        </p:txBody>
      </p:sp>
      <p:sp>
        <p:nvSpPr>
          <p:cNvPr id="104888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通过参与社会服务，初中学生可以培养团队合作、沟通协调、解决问题等能力，增强社会适应性和公民意识。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初中教育作为基础教育的关键阶段，承担着培养学生综合素质和基本技能的重要任务。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初中教育应关注学生的个性化需求和社会责任感的培养，为学生提供参与社会服务的平台和机会。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初中教育在社会服务中扮演着重要的角色，需要承担起培养学生成为有理想、有道德、有文化、有纪律的公民的责任。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初中教育与社区服务的相互影响</a:t>
            </a:r>
            <a:endParaRPr altLang="en-US" lang="zh-CN"/>
          </a:p>
        </p:txBody>
      </p:sp>
      <p:sp>
        <p:nvSpPr>
          <p:cNvPr id="104895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初中教育对社区服务的影响：培养社区服务所需的人才，提高社区服务的质量和效率。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社区服务对初中教育的影响：提供实践机会，增强学生的社会责任感和实际操作能力，促进教育质量的提高。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初中教育与社区服务的相互关系：相互促进，共同发展，推动社区的进步和初中教育的完善。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案例分析：介绍一些成功的初中教育与社区服务相结合的案例，展示其实际效果和影响。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社会服务在初中教育中的实践</a:t>
            </a:r>
            <a:endParaRPr altLang="en-US" dirty="0" lang="zh-CN"/>
          </a:p>
        </p:txBody>
      </p:sp>
      <p:sp>
        <p:nvSpPr>
          <p:cNvPr id="10490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社区服务在初中教育中的实施方式</a:t>
            </a:r>
            <a:endParaRPr altLang="en-US" lang="zh-CN"/>
          </a:p>
        </p:txBody>
      </p:sp>
      <p:sp>
        <p:nvSpPr>
          <p:cNvPr id="1049040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组织形式：学校组织或学生自发组织的社区服务活动，如志愿者服务、义务劳动等。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实施方式：学校与社区合作，将服务内容融入课程设置，如社会实践课程、德育课程等。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服务内容：包括但不限于为老年人提供生活服务、为残疾人提供帮助、环保宣传等。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实施效果：提高学生的社会责任感，增强团队协作能力，促进学校与社区的互动与合作。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初中教育中社会服务的具体案例</a:t>
            </a:r>
            <a:endParaRPr altLang="en-US" lang="zh-CN"/>
          </a:p>
        </p:txBody>
      </p:sp>
      <p:sp>
        <p:nvSpPr>
          <p:cNvPr id="10490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社区服务：学生参与社区活动，如志愿者服务、环保活动等，增强社会责任感。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社会实践：组织学生参与社会实践项目，如社会调查、科技创新等，提高学生的综合素质。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校际交流：开展校际交流活动，促进学生之间的互动与合作，拓宽学生的视野。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校企合作：学校与企业合作，提供实习机会，培养学生职业技能和实践能力。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初中教育中社会服务的挑战与机遇</a:t>
            </a:r>
            <a:endParaRPr altLang="en-US" lang="zh-CN"/>
          </a:p>
        </p:txBody>
      </p:sp>
      <p:sp>
        <p:nvSpPr>
          <p:cNvPr id="104917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挑战：如何平衡学校教育和社会服务的需求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挑战：如何提高社会服务的有效性和质量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机遇：通过社会服务增强学生的社会责任感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机遇：通过社会服务培养学生的实践能力和创新精神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社会服务对初中教育发展的影响</a:t>
            </a:r>
            <a:endParaRPr altLang="en-US" dirty="0" lang="zh-CN"/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社会服务对初中教育质量的影响</a:t>
            </a:r>
            <a:endParaRPr altLang="en-US" lang="zh-CN"/>
          </a:p>
        </p:txBody>
      </p:sp>
      <p:sp>
        <p:nvSpPr>
          <p:cNvPr id="104925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提高教育资源利用效率：社会服务能够整合和优化教育资源，提高教育资源利用效率，为初中教育提供更好的发展条件。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促进教育公平：社会服务能够弥补政府资源的不足，为初中教育提供更多的资金和资源，促进教育公平。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提升教师素质：社会服务能够为初中教师提供更多的培训和学习机会，提升教师的专业素质和教育教学方法。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增强学生综合素质：社会服务能够为学生提供更多的实践和锻炼机会，增强学生的综合素质和社会适应能力。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社会服务对初中生综合素质的影响</a:t>
            </a:r>
            <a:endParaRPr altLang="en-US" lang="zh-CN"/>
          </a:p>
        </p:txBody>
      </p:sp>
      <p:sp>
        <p:nvSpPr>
          <p:cNvPr id="1049316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促进初中生创新思维发展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6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增强初中生实际操作能力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培养初中生团队协作能力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8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提升初中生社会责任感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社会服务对初中教育公平性的影响</a:t>
            </a:r>
            <a:endParaRPr altLang="en-US" lang="zh-CN"/>
          </a:p>
        </p:txBody>
      </p:sp>
      <p:sp>
        <p:nvSpPr>
          <p:cNvPr id="1049378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提供平等的教育资源：社会服务项目可以为初中生提供平等的教育资源，如师资、设施和学习机会，有助于缩小教育差距。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促进教育机会公平：社会服务项目可以提供多元化的学习机会，让初中生有更多选择，有助于实现教育机会的公平分配。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提升教育质量：社会服务项目可以促进教育质量的提升，通过提供专业培训和实践机会，帮助初中生提高综合素质和实际能力。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增强教育责任感：社会服务项目可以让初中生更好地了解社会需求和问题，增强他们的社会责任感和公民意识，促进教育的社会责任感。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如何加强社会服务与初中教育的融合</a:t>
            </a:r>
            <a:endParaRPr altLang="en-US" dirty="0" lang="zh-CN"/>
          </a:p>
        </p:txBody>
      </p:sp>
      <p:sp>
        <p:nvSpPr>
          <p:cNvPr id="10494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政策层面的支持与引导</a:t>
            </a:r>
            <a:endParaRPr altLang="en-US" lang="zh-CN"/>
          </a:p>
        </p:txBody>
      </p:sp>
      <p:sp>
        <p:nvSpPr>
          <p:cNvPr id="10494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制定相关政策，鼓励社会服务与初中教育的融合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建立完善的监督机制，确保政策的有效实施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引导社会力量参与初中教育的发展，促进资源共享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加大对社会服务与初中教育融合的投入，提供资金支持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学校层面的实践与创新</a:t>
            </a:r>
            <a:endParaRPr altLang="en-US" lang="zh-CN"/>
          </a:p>
        </p:txBody>
      </p:sp>
      <p:sp>
        <p:nvSpPr>
          <p:cNvPr id="104952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开展社会实践课程，引导学生参与社区服务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加强学校与社区的合作，共同推进教育资源共享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创新教学方式，将社会服务融入课堂教学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建立学生志愿服务体系，鼓励学生参与社会公益活动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教师与学生的参与和推动</a:t>
            </a:r>
            <a:endParaRPr altLang="en-US" lang="zh-CN"/>
          </a:p>
        </p:txBody>
      </p:sp>
      <p:sp>
        <p:nvSpPr>
          <p:cNvPr id="104956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课程整合：将社会服务内容融入初中课程中，促进知识与实践的结合。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教师角色转变：从知识传授者转变为引导学生参与社会服务的指导者。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学生实践机会：为学生提供更多参与社会服务的机会，培养其社会责任感。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激励机制：建立社会服务与初中教育相结合的激励机制，鼓励师生积极参与。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社会服务与初中教育发展的未来展望</a:t>
            </a:r>
            <a:endParaRPr altLang="en-US" dirty="0" lang="zh-CN"/>
          </a:p>
        </p:txBody>
      </p:sp>
      <p:sp>
        <p:nvSpPr>
          <p:cNvPr id="10496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社会服务在初中教育中的发展趋势</a:t>
            </a:r>
            <a:endParaRPr altLang="en-US" lang="zh-CN"/>
          </a:p>
        </p:txBody>
      </p:sp>
      <p:sp>
        <p:nvSpPr>
          <p:cNvPr id="104965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个性化趋势：关注学生个性化需求，提供定制化教育服务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数字化趋势：利用信息技术提高教育服务效率和质量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社会化趋势：加强学校与社区、企业等合作，拓展教育资源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国际化趋势：加强国际交流与合作，提升初中教育的国际竞争力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未来初中教育在社会服务中的角色和责任</a:t>
            </a:r>
            <a:endParaRPr altLang="en-US" lang="zh-CN"/>
          </a:p>
        </p:txBody>
      </p:sp>
      <p:sp>
        <p:nvSpPr>
          <p:cNvPr id="1049724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培养社会责任感：初中教育应注重培养学生的社会责任感，让他们意识到自己是社会的一员，有义务为社会做出贡献。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提升公民素质：通过初中教育，提高学生的公民素质，培养他们良好的道德品质和社会行为规范。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促进社区发展：初中教育应该与社区紧密结合，通过开展社会实践活动，增强学生对社区发展的认识和参与度。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强化社会服务能力：学校可以组织学生参与各种社会服务活动，如志愿者服务、社区服务等，培养学生的社会服务意识和能力。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未来初中教育与社区服务的融合模式</a:t>
            </a:r>
            <a:endParaRPr altLang="en-US" lang="zh-CN"/>
          </a:p>
        </p:txBody>
      </p:sp>
      <p:sp>
        <p:nvSpPr>
          <p:cNvPr id="1049766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初中教育将更加注重与社区服务的结合，以培养学生的社会责任感和实践能力。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未来初中教育将更加注重与社区服务的融合，以促进学生的全面发展。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社区服务将成为初中教育的重要组成部分，为学生提供更多的实践机会和资源。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未来初中教育与社区服务的融合模式将更加注重创新和多元化，以满足不同学生的需求。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0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66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2023-12-31T13:58:48Z</dcterms:created>
  <dcterms:modified xsi:type="dcterms:W3CDTF">2023-12-31T13:58:48Z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91153169a9d048b5b532fd8b0e163ad5_21</vt:lpwstr>
  </property>
</Properties>
</file>