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942" r:id="rId1"/>
    <p:sldMasterId id="2147489979" r:id="rId2"/>
  </p:sldMasterIdLst>
  <p:notesMasterIdLst>
    <p:notesMasterId r:id="rId3"/>
  </p:notesMasterIdLst>
  <p:sldIdLst>
    <p:sldId id="3005" r:id="rId4"/>
    <p:sldId id="3008" r:id="rId5"/>
    <p:sldId id="3011" r:id="rId6"/>
    <p:sldId id="3014" r:id="rId7"/>
    <p:sldId id="3017" r:id="rId8"/>
    <p:sldId id="3020" r:id="rId9"/>
    <p:sldId id="3023" r:id="rId10"/>
    <p:sldId id="3026" r:id="rId11"/>
    <p:sldId id="3029" r:id="rId12"/>
    <p:sldId id="3032" r:id="rId13"/>
    <p:sldId id="3035" r:id="rId14"/>
    <p:sldId id="3038" r:id="rId15"/>
    <p:sldId id="3041" r:id="rId16"/>
    <p:sldId id="3044" r:id="rId17"/>
    <p:sldId id="3047" r:id="rId18"/>
    <p:sldId id="3050" r:id="rId19"/>
    <p:sldId id="3053" r:id="rId20"/>
    <p:sldId id="3056" r:id="rId21"/>
    <p:sldId id="3059" r:id="rId22"/>
    <p:sldId id="3062" r:id="rId23"/>
    <p:sldId id="3065" r:id="rId24"/>
    <p:sldId id="3068" r:id="rId25"/>
    <p:sldId id="3071" r:id="rId26"/>
    <p:sldId id="3074" r:id="rId27"/>
    <p:sldId id="3077" r:id="rId28"/>
    <p:sldId id="3080" r:id="rId29"/>
    <p:sldId id="308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43" r:id="rId1"/>
    <p:sldLayoutId id="2147489944" r:id="rId2"/>
    <p:sldLayoutId id="2147489945" r:id="rId3"/>
    <p:sldLayoutId id="2147489946" r:id="rId4"/>
    <p:sldLayoutId id="2147489947" r:id="rId5"/>
    <p:sldLayoutId id="2147489948" r:id="rId6"/>
    <p:sldLayoutId id="2147489949" r:id="rId7"/>
    <p:sldLayoutId id="2147489950" r:id="rId8"/>
    <p:sldLayoutId id="2147489951" r:id="rId9"/>
    <p:sldLayoutId id="2147489952" r:id="rId10"/>
    <p:sldLayoutId id="21474899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80" r:id="rId1"/>
    <p:sldLayoutId id="2147489981" r:id="rId2"/>
    <p:sldLayoutId id="2147489982" r:id="rId3"/>
    <p:sldLayoutId id="2147489983" r:id="rId4"/>
    <p:sldLayoutId id="2147489984" r:id="rId5"/>
    <p:sldLayoutId id="2147489985" r:id="rId6"/>
    <p:sldLayoutId id="2147489986" r:id="rId7"/>
    <p:sldLayoutId id="2147489987" r:id="rId8"/>
    <p:sldLayoutId id="2147489988" r:id="rId9"/>
    <p:sldLayoutId id="2147489989" r:id="rId10"/>
    <p:sldLayoutId id="214748999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2024小学教育的远程教育模式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远程教育模式的概述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2024小学教育远程教育模式的优势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2024小学教育远程教育模式的挑战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2024小学教育远程教育模式的实施策略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2024小学教育远程教育模式的应用前景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远程教育模式的概述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定义和特点</a:t>
            </a:r>
            <a:endParaRPr altLang="en-US" lang="zh-CN"/>
          </a:p>
        </p:txBody>
      </p:sp>
      <p:sp>
        <p:nvSpPr>
          <p:cNvPr id="1048846" name="圆角矩形 26"/>
          <p:cNvSpPr/>
          <p:nvPr>
            <p:custDataLst>
              <p:tags r:id="rId1"/>
            </p:custDataLst>
          </p:nvPr>
        </p:nvSpPr>
        <p:spPr>
          <a:xfrm>
            <a:off x="20051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8" name="圆角矩形 28"/>
          <p:cNvSpPr/>
          <p:nvPr>
            <p:custDataLst>
              <p:tags r:id="rId2"/>
            </p:custDataLst>
          </p:nvPr>
        </p:nvSpPr>
        <p:spPr>
          <a:xfrm>
            <a:off x="20090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50" name="圆角矩形 29"/>
          <p:cNvSpPr/>
          <p:nvPr>
            <p:custDataLst>
              <p:tags r:id="rId3"/>
            </p:custDataLst>
          </p:nvPr>
        </p:nvSpPr>
        <p:spPr>
          <a:xfrm>
            <a:off x="67214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52" name="文本框 31"/>
          <p:cNvSpPr txBox="1"/>
          <p:nvPr>
            <p:custDataLst>
              <p:tags r:id="rId4"/>
            </p:custDataLst>
          </p:nvPr>
        </p:nvSpPr>
        <p:spPr>
          <a:xfrm>
            <a:off x="23118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远程教育模式的定义：指通过信息技术和网络手段，实现教育资源的远程传输和教学活动的异地开展，为学生提供灵活、便捷的学习方式。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圆角矩形 32"/>
          <p:cNvSpPr/>
          <p:nvPr>
            <p:custDataLst>
              <p:tags r:id="rId5"/>
            </p:custDataLst>
          </p:nvPr>
        </p:nvSpPr>
        <p:spPr>
          <a:xfrm>
            <a:off x="67260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56" name="文本框 34"/>
          <p:cNvSpPr txBox="1"/>
          <p:nvPr>
            <p:custDataLst>
              <p:tags r:id="rId6"/>
            </p:custDataLst>
          </p:nvPr>
        </p:nvSpPr>
        <p:spPr>
          <a:xfrm>
            <a:off x="70295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远程教育模式的特点：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远程教育模式的分类</a:t>
            </a:r>
            <a:endParaRPr altLang="en-US" lang="zh-CN"/>
          </a:p>
        </p:txBody>
      </p:sp>
      <p:sp>
        <p:nvSpPr>
          <p:cNvPr id="10488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基于互联网的远程教育模式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基于卫星广播的远程教育模式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基于移动设备的远程教育模式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基于在线平台的远程教育模式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远程教育模式的发展历程</a:t>
            </a:r>
            <a:endParaRPr altLang="en-US" lang="zh-CN"/>
          </a:p>
        </p:txBody>
      </p:sp>
      <p:sp>
        <p:nvSpPr>
          <p:cNvPr id="104895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远程教育模式的成熟与普及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远程教育模式的初步发展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远程教育模式的未来趋势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2024小学教育远程教育模式的优势</a:t>
            </a:r>
            <a:endParaRPr altLang="en-US" dirty="0" lang="zh-CN"/>
          </a:p>
        </p:txBody>
      </p:sp>
      <p:sp>
        <p:nvSpPr>
          <p:cNvPr id="1049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突破时间和空间限制</a:t>
            </a:r>
            <a:endParaRPr altLang="en-US" lang="zh-CN"/>
          </a:p>
        </p:txBody>
      </p:sp>
      <p:sp>
        <p:nvSpPr>
          <p:cNvPr id="10490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学生在家就能接受教育，不受地理位置限制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随时随地学习，灵活安排时间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方便教师远程授课，提高教学效率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有效利用优质教育资源，促进教育公平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提高教育资源利用效率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远程教育模式可以降低教育成本，提高教育资源利用效率，让教育更加经济高效。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远程教育模式可以扩大优质教育资源的覆盖范围，让更多的学生受益。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通过远程教育，可以实现教育资源的共享和优化配置，避免资源浪费和重复建设。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远程教育模式可以促进教育公平，让不同地区、不同层次的学生都能享受到优质的教育资源和服务。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促进教育公平和普及</a:t>
            </a:r>
            <a:endParaRPr altLang="en-US" lang="zh-CN"/>
          </a:p>
        </p:txBody>
      </p:sp>
      <p:sp>
        <p:nvSpPr>
          <p:cNvPr id="104916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远程教育模式可以降低教育成本，让更多的家庭能够负担得起孩子的学习费用。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远程教育模式可以打破地域限制，让更多地区的学生接受优质教育资源。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远程教育模式可以提供个性化的学习方式，满足不同学生的学习需求，提高学习效果。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远程教育模式可以促进教育资源的共享和优化配置，推动教育的均衡发展。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提升学生学习兴趣和能力</a:t>
            </a:r>
            <a:endParaRPr altLang="en-US" lang="zh-CN"/>
          </a:p>
        </p:txBody>
      </p:sp>
      <p:sp>
        <p:nvSpPr>
          <p:cNvPr id="1049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远程教育模式通过多媒体和网络技术，提供生动、有趣的学习内容，吸引学生的注意力，提高他们的学习兴趣。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远程教育模式可以为学生提供个性化的学习方案，满足不同学生的学习需求，提高他们的学习效果和能力。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通过远程教育模式，学生可以在家中或其他地方进行学习，减轻了他们的负担，让他们更加自由地安排学习时间和进度。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远程教育模式可以为学生提供更多的学习资源和机会，让他们更加全面地了解学科知识，提高他们的综合素质和能力。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2024小学教育远程教育模式的挑战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技术设施和网络环境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当前技术设施和网络环境对远程教育的支持程度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2024年技术设施和网络环境的预测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技术设施和网络环境对远程教育模式的影响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应对技术设施和网络环境挑战的策略与建议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教师素质和能力要求</a:t>
            </a:r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具备现代教育观念和技能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具备良好的信息素养和技术能力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具备创新能力和团队协作精神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具备专业素养和教育教学能力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学生学习习惯和自律性</a:t>
            </a:r>
            <a:endParaRPr altLang="en-US" lang="zh-CN"/>
          </a:p>
        </p:txBody>
      </p:sp>
      <p:sp>
        <p:nvSpPr>
          <p:cNvPr id="104942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远程教育模式需要学生具备良好的学习习惯和自律性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教师需要采用多样化的教学方式，激发学生的学习兴趣和动力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家长需要积极参与孩子的学习过程，培养孩子的学习习惯和自律性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缺乏面对面的交流和监督，学生容易分心或失去学习动力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教学质量和评估标准</a:t>
            </a:r>
            <a:endParaRPr altLang="en-US" lang="zh-CN"/>
          </a:p>
        </p:txBody>
      </p:sp>
      <p:sp>
        <p:nvSpPr>
          <p:cNvPr id="104949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教学质量：远程教育模式下的教学质量难以保证，需要加强教师培训和教学管理。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评估标准：远程教育模式下的评估标准需要更加科学、客观和公正，以确保学生的学习效果。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课程设置：远程教育模式下的课程设置需要更加合理、实用和有趣，以提高学生的学习兴趣和积极性。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技术支持：远程教育模式下的技术支持需要更加完善、稳定和快速，以确保学生的学习体验和效果。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2024小学教育远程教育模式的实施策略</a:t>
            </a:r>
            <a:endParaRPr altLang="en-US" dirty="0" lang="zh-CN"/>
          </a:p>
        </p:txBody>
      </p:sp>
      <p:sp>
        <p:nvSpPr>
          <p:cNvPr id="10495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加强技术设施和网络环境建设</a:t>
            </a:r>
            <a:endParaRPr altLang="en-US" lang="zh-CN"/>
          </a:p>
        </p:txBody>
      </p:sp>
      <p:sp>
        <p:nvSpPr>
          <p:cNvPr id="104958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建设高速稳定的网络环境，保障远程教育质量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加强网络安全防护，保障教育资源的安全性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定期维护更新技术设施和网络环境，确保持续优化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配备先进的技术设施，支持多种教学模式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提高教师素质和能力水平</a:t>
            </a:r>
            <a:endParaRPr altLang="en-US" lang="zh-CN"/>
          </a:p>
        </p:txBody>
      </p:sp>
      <p:sp>
        <p:nvSpPr>
          <p:cNvPr id="104966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加强教师与学生沟通交流的能力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鼓励教师创新教学方法和手段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培训教师掌握远程教育技术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提升教师的课程设计能力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引导学生适应远程学习模式</a:t>
            </a:r>
            <a:endParaRPr altLang="en-US" lang="zh-CN"/>
          </a:p>
        </p:txBody>
      </p:sp>
      <p:sp>
        <p:nvSpPr>
          <p:cNvPr id="104972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建立良好的学习环境：提供丰富的学习资源和工具，帮助学生更好地适应远程学习模式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激发学生学习兴趣：通过有趣的学习内容和活动，引导学生积极参与远程学习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加强师生互动：建立有效的沟通机制，及时解决学生在远程学习中遇到的问题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培养学生自主学习能力：引导学生制定学习计划，培养自主学习的习惯和能力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建立完善的教学质量评估体系</a:t>
            </a:r>
            <a:endParaRPr altLang="en-US" lang="zh-CN"/>
          </a:p>
        </p:txBody>
      </p:sp>
      <p:sp>
        <p:nvSpPr>
          <p:cNvPr id="10497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制定评估标准和方法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定期开展评估活动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及时反馈评估结果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针对问题采取改进措施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2024小学教育远程教育模式的应用前景</a:t>
            </a:r>
            <a:endParaRPr altLang="en-US" dirty="0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在线课程和教学资源建设</a:t>
            </a:r>
            <a:endParaRPr altLang="en-US" lang="zh-CN"/>
          </a:p>
        </p:txBody>
      </p:sp>
      <p:sp>
        <p:nvSpPr>
          <p:cNvPr id="104986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建设高质量的在线课程和教学资源，满足学生的学习需求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结合多媒体和网络技术，提供多样化的学习方式和互动体验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建立在线课程和教学资源的共享平台，促进教育资源的均衡分配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加强教师培训和技术支持，提高教师在远程教育中的教学能力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跨地区和跨学校的教育合作</a:t>
            </a:r>
            <a:endParaRPr altLang="en-US" lang="zh-CN"/>
          </a:p>
        </p:txBody>
      </p:sp>
      <p:sp>
        <p:nvSpPr>
          <p:cNvPr id="104992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实现优质教育资源共享，缩小城乡教育差距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促进不同地区和学校之间的交流与合作，提高教育质量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方便学生异地学习，满足个性化教育需求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降低教育成本，提高教育效益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个性化和智能化教育的实现</a:t>
            </a:r>
            <a:endParaRPr altLang="en-US" lang="zh-CN"/>
          </a:p>
        </p:txBody>
      </p:sp>
      <p:sp>
        <p:nvSpPr>
          <p:cNvPr id="104996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个性化教育：远程教育模式能够根据学生的个性特点和需求，提供定制化的学习资源和教学方案，提高教育质量和效果。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智能化教育：通过人工智能、大数据等技术手段，实现教育资源的智能化管理和个性化推送，提高学生的学习效率和兴趣。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教育公平：远程教育模式能够打破地域限制，让更多的学生享受到优质的教育资源，促进教育公平和社会公正。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教师角色转变：远程教育模式使得教师角色更加多元化，从传统的知识传授者转变为学生学习过程中的指导者和伙伴。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对未来教育发展的影响和展望</a:t>
            </a:r>
            <a:endParaRPr altLang="en-US" lang="zh-CN"/>
          </a:p>
        </p:txBody>
      </p:sp>
      <p:sp>
        <p:nvSpPr>
          <p:cNvPr id="105002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促进教育公平：远程教育模式能够覆盖更广泛的学生，打破地域限制，提高教育公平性。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提高教育质量：远程教育模式可以整合优质教育资源，提高教育质量，使学生获得更好的教育体验。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创新教学方式：远程教育模式能够促进在线学习、混合学习等创新教学方式的发展，提高教学效率。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培养自主学习能力：远程教育模式强调学生的自主学习和自我管理，有助于培养学生的自主学习能力。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2024-01-04T23:56:10Z</dcterms:created>
  <dcterms:modified xsi:type="dcterms:W3CDTF">2024-01-04T23:56:10Z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85cfe7bb9b3f489bb2a62865fbc8aa87_21</vt:lpwstr>
  </property>
</Properties>
</file>