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514" r:id="rId1"/>
    <p:sldMasterId id="2147509551" r:id="rId2"/>
  </p:sldMasterIdLst>
  <p:notesMasterIdLst>
    <p:notesMasterId r:id="rId3"/>
  </p:notesMasterIdLst>
  <p:sldIdLst>
    <p:sldId id="11805" r:id="rId4"/>
    <p:sldId id="11810" r:id="rId5"/>
    <p:sldId id="11815" r:id="rId6"/>
    <p:sldId id="11819" r:id="rId7"/>
    <p:sldId id="11822" r:id="rId8"/>
    <p:sldId id="11825" r:id="rId9"/>
    <p:sldId id="11829" r:id="rId10"/>
    <p:sldId id="11833" r:id="rId11"/>
    <p:sldId id="11836" r:id="rId12"/>
    <p:sldId id="11839" r:id="rId13"/>
    <p:sldId id="11843" r:id="rId14"/>
    <p:sldId id="11847" r:id="rId15"/>
    <p:sldId id="11850" r:id="rId16"/>
    <p:sldId id="11853" r:id="rId17"/>
    <p:sldId id="11857" r:id="rId18"/>
    <p:sldId id="11861" r:id="rId19"/>
    <p:sldId id="11864" r:id="rId20"/>
    <p:sldId id="11867" r:id="rId21"/>
    <p:sldId id="11871" r:id="rId22"/>
    <p:sldId id="11875" r:id="rId23"/>
    <p:sldId id="11878" r:id="rId24"/>
    <p:sldId id="11881" r:id="rId25"/>
    <p:sldId id="1188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515" r:id="rId1"/>
    <p:sldLayoutId id="2147509516" r:id="rId2"/>
    <p:sldLayoutId id="2147509517" r:id="rId3"/>
    <p:sldLayoutId id="2147509518" r:id="rId4"/>
    <p:sldLayoutId id="2147509519" r:id="rId5"/>
    <p:sldLayoutId id="2147509520" r:id="rId6"/>
    <p:sldLayoutId id="2147509521" r:id="rId7"/>
    <p:sldLayoutId id="2147509522" r:id="rId8"/>
    <p:sldLayoutId id="2147509523" r:id="rId9"/>
    <p:sldLayoutId id="2147509524" r:id="rId10"/>
    <p:sldLayoutId id="21475095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552" r:id="rId1"/>
    <p:sldLayoutId id="2147509553" r:id="rId2"/>
    <p:sldLayoutId id="2147509554" r:id="rId3"/>
    <p:sldLayoutId id="2147509555" r:id="rId4"/>
    <p:sldLayoutId id="2147509556" r:id="rId5"/>
    <p:sldLayoutId id="2147509557" r:id="rId6"/>
    <p:sldLayoutId id="2147509558" r:id="rId7"/>
    <p:sldLayoutId id="2147509559" r:id="rId8"/>
    <p:sldLayoutId id="2147509560" r:id="rId9"/>
    <p:sldLayoutId id="2147509561" r:id="rId10"/>
    <p:sldLayoutId id="214750956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tags" Target="../tags/tag250.xml"/><Relationship Id="rId22" Type="http://schemas.openxmlformats.org/officeDocument/2006/relationships/tags" Target="../tags/tag251.xml"/><Relationship Id="rId23" Type="http://schemas.openxmlformats.org/officeDocument/2006/relationships/tags" Target="../tags/tag252.xml"/><Relationship Id="rId24" Type="http://schemas.openxmlformats.org/officeDocument/2006/relationships/tags" Target="../tags/tag253.xml"/><Relationship Id="rId25" Type="http://schemas.openxmlformats.org/officeDocument/2006/relationships/tags" Target="../tags/tag254.xml"/><Relationship Id="rId26" Type="http://schemas.openxmlformats.org/officeDocument/2006/relationships/tags" Target="../tags/tag255.xml"/><Relationship Id="rId27" Type="http://schemas.openxmlformats.org/officeDocument/2006/relationships/tags" Target="../tags/tag256.xml"/><Relationship Id="rId28" Type="http://schemas.openxmlformats.org/officeDocument/2006/relationships/tags" Target="../tags/tag257.xml"/><Relationship Id="rId29" Type="http://schemas.openxmlformats.org/officeDocument/2006/relationships/tags" Target="../tags/tag25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2024初中教育中的家庭教育与亲子关系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亲子关系的建立和维护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家庭教育中的常见问题和挑战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家庭教育的未来发展趋势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家庭教育与亲子关系的成功案例分享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家庭教育的重要性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家庭教育的定义和作用</a:t>
            </a:r>
            <a:endParaRPr altLang="en-US" lang="zh-CN"/>
          </a:p>
        </p:txBody>
      </p:sp>
      <p:sp>
        <p:nvSpPr>
          <p:cNvPr id="10489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家庭教育是指家长在家庭生活中对子女进行的教育和影响。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良好的家庭教育能够促进孩子的身心健康和全面发展。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家庭教育是学校教育和社会教育的基础，对孩子的成长和发展具有深远的影响。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家庭教育的重要性在于培养孩子的品德、习惯、兴趣和价值观等方面。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家庭教育对初中生发展的影响</a:t>
            </a:r>
            <a:endParaRPr altLang="en-US" lang="zh-CN"/>
          </a:p>
        </p:txBody>
      </p:sp>
      <p:sp>
        <p:nvSpPr>
          <p:cNvPr id="1048992" name="正文"/>
          <p:cNvSpPr txBox="1"/>
          <p:nvPr>
            <p:custDataLst>
              <p:tags r:id="rId1"/>
            </p:custDataLst>
          </p:nvPr>
        </p:nvSpPr>
        <p:spPr>
          <a:xfrm>
            <a:off x="3411039" y="1829512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促进学业进步：良好的家庭教育有助于提高孩子的学习成绩和兴趣。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标题"/>
          <p:cNvSpPr txBox="1"/>
          <p:nvPr>
            <p:custDataLst>
              <p:tags r:id="rId2"/>
            </p:custDataLst>
          </p:nvPr>
        </p:nvSpPr>
        <p:spPr>
          <a:xfrm>
            <a:off x="3411039" y="1289050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3"/>
            </p:custDataLst>
          </p:nvPr>
        </p:nvSpPr>
        <p:spPr>
          <a:xfrm>
            <a:off x="3411039" y="3084889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塑造性格品质：家庭环境对孩子的性格形成具有重要影响，良好的家庭教育有助于培养孩子积极、健康的性格品质。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标题"/>
          <p:cNvSpPr txBox="1"/>
          <p:nvPr>
            <p:custDataLst>
              <p:tags r:id="rId4"/>
            </p:custDataLst>
          </p:nvPr>
        </p:nvSpPr>
        <p:spPr>
          <a:xfrm>
            <a:off x="3411039" y="2544427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5"/>
            </p:custDataLst>
          </p:nvPr>
        </p:nvSpPr>
        <p:spPr>
          <a:xfrm>
            <a:off x="3411039" y="4340266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增强心理素质：家庭教育有助于培养孩子的自信心、抗挫能力和情绪管理能力，提高心理素质。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标题"/>
          <p:cNvSpPr txBox="1"/>
          <p:nvPr>
            <p:custDataLst>
              <p:tags r:id="rId6"/>
            </p:custDataLst>
          </p:nvPr>
        </p:nvSpPr>
        <p:spPr>
          <a:xfrm>
            <a:off x="3411039" y="3799804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7"/>
            </p:custDataLst>
          </p:nvPr>
        </p:nvSpPr>
        <p:spPr>
          <a:xfrm>
            <a:off x="3411039" y="5595643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培养社会适应能力：家庭教育有助于孩子学会与人交往、合作和解决问题，提高社会适应能力。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标题"/>
          <p:cNvSpPr txBox="1"/>
          <p:nvPr>
            <p:custDataLst>
              <p:tags r:id="rId8"/>
            </p:custDataLst>
          </p:nvPr>
        </p:nvSpPr>
        <p:spPr>
          <a:xfrm>
            <a:off x="3411039" y="5055181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家庭教育与学校教育的关系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家庭教育应当与学校教育相互配合，共同促进学生的全面发展。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家庭教育是学校教育的基础，对学生性格、习惯、价值观等方面有着深远的影响。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学校教育在家庭教育的支持下，能够更好地发挥其专业教育的作用，提高教育效果。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在初中教育中，家庭教育的重要性更加凸显，需要家长、学校和社会共同努力，为学生创造一个良好的成长环境。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亲子关系的建立和维护</a:t>
            </a:r>
            <a:endParaRPr altLang="en-US" dirty="0" lang="zh-CN"/>
          </a:p>
        </p:txBody>
      </p:sp>
      <p:sp>
        <p:nvSpPr>
          <p:cNvPr id="10491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亲子关系的定义和特点</a:t>
            </a:r>
            <a:endParaRPr altLang="en-US" lang="zh-CN"/>
          </a:p>
        </p:txBody>
      </p:sp>
      <p:sp>
        <p:nvSpPr>
          <p:cNvPr id="104915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影响因素：家庭环境、教育方式、父母与子女的性格等。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建立和维护：加强沟通、尊重彼此、关注情感表达、共同参与活动等。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亲子关系：父母与子女之间的相互关系，包括情感、责任和义务等方面。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特点：稳定性、亲密性、持久性。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建立良好亲子关系的方法和技巧</a:t>
            </a:r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沟通：建立有效的沟通渠道，倾听孩子的想法和感受，表达自己的关心和支持。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尊重：尊重孩子的个性和意愿，不强迫孩子接受自己的观点和要求。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信任：相信孩子的潜力和能力，鼓励孩子自主解决问题和承担责任。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陪伴：花时间陪伴孩子，共同参与活动和体验，增进亲子之间的感情和默契。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维护亲子关系的注意事项和策略</a:t>
            </a:r>
            <a:endParaRPr altLang="en-US" lang="zh-CN"/>
          </a:p>
        </p:txBody>
      </p:sp>
      <p:sp>
        <p:nvSpPr>
          <p:cNvPr id="10492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沟通：建立良好的沟通渠道，及时了解孩子的需求和想法。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尊重：尊重孩子的个性和意愿，不过度干涉或强制孩子。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陪伴：花时间陪伴孩子，共同参与活动，增进感情。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表扬：及时表扬孩子的优点和进步，增强孩子的自信心。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家庭教育中的常见问题和挑战</a:t>
            </a:r>
            <a:endParaRPr altLang="en-US" dirty="0" lang="zh-CN"/>
          </a:p>
        </p:txBody>
      </p:sp>
      <p:sp>
        <p:nvSpPr>
          <p:cNvPr id="10493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初中生常见的心理和行为问题</a:t>
            </a:r>
            <a:endParaRPr altLang="en-US" lang="zh-CN"/>
          </a:p>
        </p:txBody>
      </p:sp>
      <p:sp>
        <p:nvSpPr>
          <p:cNvPr id="104936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社交问题：与同龄人相处时可能遇到沟通障碍和矛盾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学习压力：由于学习任务繁重，初中生容易感到焦虑和压力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情绪波动：青春期情绪不稳定，容易受到外界影响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自我认同困惑：对自我价值、能力和定位的不确定性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家庭教育中的常见误区和挑战</a:t>
            </a:r>
            <a:endParaRPr altLang="en-US" lang="zh-CN"/>
          </a:p>
        </p:txBody>
      </p:sp>
      <p:sp>
        <p:nvSpPr>
          <p:cNvPr id="10494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过分溺爱：阻碍孩子独立成长和适应社会的能力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缺乏沟通：导致亲子关系疏远，影响家庭和谐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期望过高：给孩子带来巨大压力，导致心理问题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忽视品德教育：只关注成绩，忽略孩子的道德培养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应对家庭教育问题的策略和建议</a:t>
            </a:r>
            <a:endParaRPr altLang="en-US" lang="zh-CN"/>
          </a:p>
        </p:txBody>
      </p:sp>
      <p:sp>
        <p:nvSpPr>
          <p:cNvPr id="104948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建立良好的沟通渠道：与孩子建立信任，了解他们的需求和想法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设定明确的目标和期望：与孩子共同制定目标，明确期望，培养自主性和责任感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培养积极的学习态度：激发孩子的学习兴趣，培养自主学习的习惯和能力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关注孩子的心理健康：及时发现和解决孩子的心理问题，提供支持和帮助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家庭教育的未来发展趋势</a:t>
            </a:r>
            <a:endParaRPr altLang="en-US" dirty="0" lang="zh-CN"/>
          </a:p>
        </p:txBody>
      </p:sp>
      <p:sp>
        <p:nvSpPr>
          <p:cNvPr id="10495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家庭教育政策的发展趋势</a:t>
            </a:r>
            <a:endParaRPr altLang="en-US" lang="zh-CN"/>
          </a:p>
        </p:txBody>
      </p:sp>
      <p:sp>
        <p:nvSpPr>
          <p:cNvPr id="104957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家庭教育立法：保障家庭教育的权益和规范家庭教育行为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家庭教育信息化：利用信息技术手段提升家庭教育的质量和效率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家校共育：加强学校与家庭之间的合作与沟通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家庭教育公共服务：提供专业的家庭教育指导和支持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家庭教育方法的创新和发展</a:t>
            </a:r>
            <a:endParaRPr altLang="en-US" lang="zh-CN"/>
          </a:p>
        </p:txBody>
      </p:sp>
      <p:sp>
        <p:nvSpPr>
          <p:cNvPr id="104965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利用现代科技手段，如互联网、人工智能等，提高家庭教育的效果和效率。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注重培养孩子的综合素质，包括品德、知识、技能等方面的能力。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家庭教育将更加注重个性化，针对不同孩子的特点和需求，制定个性化的教育方案。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家庭教育将更加注重与学校的合作，共同促进孩子的全面发展。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家庭教育对未来的影响和价值</a:t>
            </a:r>
            <a:endParaRPr altLang="en-US" lang="zh-CN"/>
          </a:p>
        </p:txBody>
      </p:sp>
      <p:sp>
        <p:nvSpPr>
          <p:cNvPr id="104971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增强家庭凝聚力，促进家庭和谐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培养孩子良好的品德和价值观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促进孩子全面发展，提高综合素质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对社会稳定和发展具有积极意义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家庭教育与亲子关系的成功案例分享</a:t>
            </a:r>
            <a:endParaRPr altLang="en-US" dirty="0" lang="zh-CN"/>
          </a:p>
        </p:txBody>
      </p:sp>
      <p:sp>
        <p:nvSpPr>
          <p:cNvPr id="10497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成功案例的介绍和分析</a:t>
            </a:r>
            <a:endParaRPr altLang="en-US" lang="zh-CN"/>
          </a:p>
        </p:txBody>
      </p:sp>
      <p:sp>
        <p:nvSpPr>
          <p:cNvPr id="10498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案例名称：李先生的亲子沟通经验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分析：李先生的成功在于关注孩子的感受，给予支持和理解，促进了亲子关系的融洽。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启示：家长应尊重孩子的意见和感受，加强有效沟通，建立良好的亲子关系。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案例简介：李先生通过倾听和尊重，改善了与孩子的沟通，提高了家庭和谐度。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从成功案例中学习的经验和启示</a:t>
            </a:r>
            <a:endParaRPr altLang="en-US" lang="zh-CN"/>
          </a:p>
        </p:txBody>
      </p:sp>
      <p:sp>
        <p:nvSpPr>
          <p:cNvPr id="1049900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6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关注孩子的情感需求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2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培养孩子的独立性和责任感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8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创造和谐的家庭氛围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家庭教育与亲子关系的成功实践和探索</a:t>
            </a:r>
            <a:endParaRPr altLang="en-US" lang="zh-CN"/>
          </a:p>
        </p:txBody>
      </p:sp>
      <p:sp>
        <p:nvSpPr>
          <p:cNvPr id="104995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案例三：家长通过与孩子共同阅读、交流，培养孩子的阅读习惯和语言表达能力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案例一：家长与孩子共同制定学习计划，提高孩子的学习兴趣和成绩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案例二：家长积极参与孩子的课外活动，增强亲子间的沟通和信任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案例四：家长关注孩子的心理健康，及时发现和解决孩子的心理问题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02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0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2024-01-01T09:04:49Z</dcterms:created>
  <dcterms:modified xsi:type="dcterms:W3CDTF">2024-01-01T09:04:49Z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45eea43848f5436db82d36a265d4fc64_21</vt:lpwstr>
  </property>
</Properties>
</file>