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936" r:id="rId1"/>
    <p:sldMasterId id="2147486973" r:id="rId2"/>
  </p:sldMasterIdLst>
  <p:notesMasterIdLst>
    <p:notesMasterId r:id="rId3"/>
  </p:notesMasterIdLst>
  <p:sldIdLst>
    <p:sldId id="1693" r:id="rId4"/>
    <p:sldId id="1697" r:id="rId5"/>
    <p:sldId id="1700" r:id="rId6"/>
    <p:sldId id="1703" r:id="rId7"/>
    <p:sldId id="1706" r:id="rId8"/>
    <p:sldId id="1709" r:id="rId9"/>
    <p:sldId id="1712" r:id="rId10"/>
    <p:sldId id="1715" r:id="rId11"/>
    <p:sldId id="1718" r:id="rId12"/>
    <p:sldId id="1721" r:id="rId13"/>
    <p:sldId id="1724" r:id="rId14"/>
    <p:sldId id="1727" r:id="rId15"/>
    <p:sldId id="1730" r:id="rId16"/>
    <p:sldId id="1733" r:id="rId17"/>
    <p:sldId id="1736" r:id="rId18"/>
    <p:sldId id="1739" r:id="rId19"/>
    <p:sldId id="1742" r:id="rId20"/>
    <p:sldId id="1745" r:id="rId21"/>
    <p:sldId id="1748" r:id="rId22"/>
    <p:sldId id="1751" r:id="rId23"/>
    <p:sldId id="1754" r:id="rId24"/>
    <p:sldId id="1757" r:id="rId25"/>
    <p:sldId id="1760" r:id="rId26"/>
    <p:sldId id="1763" r:id="rId27"/>
    <p:sldId id="1766" r:id="rId28"/>
    <p:sldId id="1769"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937" r:id="rId1"/>
    <p:sldLayoutId id="2147486938" r:id="rId2"/>
    <p:sldLayoutId id="2147486939" r:id="rId3"/>
    <p:sldLayoutId id="2147486940" r:id="rId4"/>
    <p:sldLayoutId id="2147486941" r:id="rId5"/>
    <p:sldLayoutId id="2147486942" r:id="rId6"/>
    <p:sldLayoutId id="2147486943" r:id="rId7"/>
    <p:sldLayoutId id="2147486944" r:id="rId8"/>
    <p:sldLayoutId id="2147486945" r:id="rId9"/>
    <p:sldLayoutId id="2147486946" r:id="rId10"/>
    <p:sldLayoutId id="214748694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6974" r:id="rId1"/>
    <p:sldLayoutId id="2147486975" r:id="rId2"/>
    <p:sldLayoutId id="2147486976" r:id="rId3"/>
    <p:sldLayoutId id="2147486977" r:id="rId4"/>
    <p:sldLayoutId id="2147486978" r:id="rId5"/>
    <p:sldLayoutId id="2147486979" r:id="rId6"/>
    <p:sldLayoutId id="2147486980" r:id="rId7"/>
    <p:sldLayoutId id="2147486981" r:id="rId8"/>
    <p:sldLayoutId id="2147486982" r:id="rId9"/>
    <p:sldLayoutId id="2147486983" r:id="rId10"/>
    <p:sldLayoutId id="2147486984"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tags" Target="../tags/tag153.xml"/><Relationship Id="rId14" Type="http://schemas.openxmlformats.org/officeDocument/2006/relationships/tags" Target="../tags/tag154.xml"/><Relationship Id="rId15" Type="http://schemas.openxmlformats.org/officeDocument/2006/relationships/tags" Target="../tags/tag155.xml"/><Relationship Id="rId16" Type="http://schemas.openxmlformats.org/officeDocument/2006/relationships/tags" Target="../tags/tag156.xml"/><Relationship Id="rId17" Type="http://schemas.openxmlformats.org/officeDocument/2006/relationships/tags" Target="../tags/tag157.xml"/><Relationship Id="rId18" Type="http://schemas.openxmlformats.org/officeDocument/2006/relationships/tags" Target="../tags/tag158.xml"/><Relationship Id="rId19" Type="http://schemas.openxmlformats.org/officeDocument/2006/relationships/tags" Target="../tags/tag159.xml"/><Relationship Id="rId20" Type="http://schemas.openxmlformats.org/officeDocument/2006/relationships/tags" Target="../tags/tag160.xml"/><Relationship Id="rId21" Type="http://schemas.openxmlformats.org/officeDocument/2006/relationships/tags" Target="../tags/tag161.xml"/><Relationship Id="rId22" Type="http://schemas.openxmlformats.org/officeDocument/2006/relationships/tags" Target="../tags/tag162.xml"/><Relationship Id="rId23" Type="http://schemas.openxmlformats.org/officeDocument/2006/relationships/tags" Target="../tags/tag163.xml"/><Relationship Id="rId24" Type="http://schemas.openxmlformats.org/officeDocument/2006/relationships/tags" Target="../tags/tag164.xml"/><Relationship Id="rId25" Type="http://schemas.openxmlformats.org/officeDocument/2006/relationships/tags" Target="../tags/tag165.xml"/><Relationship Id="rId26" Type="http://schemas.openxmlformats.org/officeDocument/2006/relationships/tags" Target="../tags/tag166.xml"/><Relationship Id="rId27" Type="http://schemas.openxmlformats.org/officeDocument/2006/relationships/tags" Target="../tags/tag167.xml"/><Relationship Id="rId28" Type="http://schemas.openxmlformats.org/officeDocument/2006/relationships/tags" Target="../tags/tag168.xml"/><Relationship Id="rId29" Type="http://schemas.openxmlformats.org/officeDocument/2006/relationships/tags" Target="../tags/tag169.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tags" Target="../tags/tag182.xml"/><Relationship Id="rId14" Type="http://schemas.openxmlformats.org/officeDocument/2006/relationships/tags" Target="../tags/tag183.xml"/><Relationship Id="rId15" Type="http://schemas.openxmlformats.org/officeDocument/2006/relationships/tags" Target="../tags/tag184.xml"/><Relationship Id="rId16" Type="http://schemas.openxmlformats.org/officeDocument/2006/relationships/tags" Target="../tags/tag185.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小学教育的信息技术素养培养</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1"/>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2529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小学信息技术素养培养的重要性</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2529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小学信息技术素养培养的内容</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500120"/>
            <a:ext cx="4088130" cy="706755"/>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小学信息技术素养培养的方法和途径</a:t>
            </a:r>
            <a:endParaRPr altLang="en-US" b="1"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79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146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6050" y="3500120"/>
            <a:ext cx="4068445" cy="706755"/>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小学信息技术素养培养的挑战和对策</a:t>
            </a:r>
            <a:endParaRPr altLang="en-US" b="1" sz="2000" lang="zh-CN">
              <a:solidFill>
                <a:schemeClr val="accent1"/>
              </a:solidFill>
              <a:latin typeface="+mj-ea"/>
              <a:ea typeface="+mj-ea"/>
              <a:cs typeface="微软雅黑" panose="020B0503020204020204" charset="-122"/>
              <a:sym typeface="+mn-ea"/>
            </a:endParaRPr>
          </a:p>
        </p:txBody>
      </p:sp>
      <p:sp>
        <p:nvSpPr>
          <p:cNvPr id="1048848" name="圆角矩形 79"/>
          <p:cNvSpPr/>
          <p:nvPr>
            <p:custDataLst>
              <p:tags r:id="rId14"/>
            </p:custDataLst>
          </p:nvPr>
        </p:nvSpPr>
        <p:spPr>
          <a:xfrm>
            <a:off x="3969385"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0" name="对角圆角矩形 80"/>
          <p:cNvSpPr/>
          <p:nvPr>
            <p:custDataLst>
              <p:tags r:id="rId15"/>
            </p:custDataLst>
          </p:nvPr>
        </p:nvSpPr>
        <p:spPr>
          <a:xfrm flipH="1">
            <a:off x="3742055"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05</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2" name="TextBox 8"/>
          <p:cNvSpPr txBox="1"/>
          <p:nvPr>
            <p:custDataLst>
              <p:tags r:id="rId16"/>
            </p:custDataLst>
          </p:nvPr>
        </p:nvSpPr>
        <p:spPr>
          <a:xfrm>
            <a:off x="4866640" y="474853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小学信息技术素养培养的未来展望</a:t>
            </a:r>
            <a:endParaRPr altLang="en-US" b="1" sz="2000" lang="zh-CN">
              <a:solidFill>
                <a:schemeClr val="accent1"/>
              </a:solidFill>
              <a:latin typeface="+mj-ea"/>
              <a:ea typeface="+mj-ea"/>
              <a:cs typeface="微软雅黑" panose="020B0503020204020204" charset="-122"/>
              <a:sym typeface="+mn-ea"/>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8" name="标题 3"/>
          <p:cNvSpPr>
            <a:spLocks noGrp="1"/>
          </p:cNvSpPr>
          <p:nvPr>
            <p:ph type="title" idx="4"/>
            <p:custDataLst>
              <p:tags r:id="rId1"/>
            </p:custDataLst>
          </p:nvPr>
        </p:nvSpPr>
        <p:spPr/>
        <p:txBody>
          <a:bodyPr>
            <a:normAutofit fontScale="95556"/>
          </a:bodyPr>
          <a:p>
            <a:r>
              <a:rPr altLang="en-US" lang="zh-CN"/>
              <a:t>小学信息技术素养培养的重要性</a:t>
            </a:r>
            <a:endParaRPr altLang="en-US" lang="zh-CN"/>
          </a:p>
        </p:txBody>
      </p:sp>
      <p:sp>
        <p:nvSpPr>
          <p:cNvPr id="1048890"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4" name="标题 1"/>
          <p:cNvSpPr>
            <a:spLocks noGrp="1"/>
          </p:cNvSpPr>
          <p:nvPr>
            <p:ph type="title" idx="2"/>
          </p:nvPr>
        </p:nvSpPr>
        <p:spPr/>
        <p:txBody>
          <a:bodyPr/>
          <a:p>
            <a:r>
              <a:rPr altLang="en-US" lang="zh-CN"/>
              <a:t>适应信息化社会的发展需求</a:t>
            </a:r>
            <a:endParaRPr altLang="en-US" lang="zh-CN"/>
          </a:p>
        </p:txBody>
      </p:sp>
      <p:sp>
        <p:nvSpPr>
          <p:cNvPr id="10489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信息技术素养是现代社会必备的技能之一，对于小学生来说，培养信息技术素养能够更好地适应未来的社会发展。</a:t>
            </a:r>
            <a:endParaRPr altLang="en-US" dirty="0" sz="2000" lang="zh-CN" spc="150">
              <a:solidFill>
                <a:schemeClr val="tx1">
                  <a:lumMod val="85000"/>
                  <a:lumOff val="15000"/>
                </a:schemeClr>
              </a:solidFill>
              <a:latin typeface="+mn-ea"/>
              <a:sym typeface="+mn-ea"/>
            </a:endParaRPr>
          </a:p>
        </p:txBody>
      </p:sp>
      <p:sp>
        <p:nvSpPr>
          <p:cNvPr id="10489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随着信息技术的不断发展和普及，越来越多的工作和生活场景需要使用到信息技术，具备信息技术素养能够更好地应对这些挑战。</a:t>
            </a:r>
            <a:endParaRPr altLang="en-US" dirty="0" sz="2000" lang="zh-CN" spc="150">
              <a:solidFill>
                <a:schemeClr val="tx1">
                  <a:lumMod val="85000"/>
                  <a:lumOff val="15000"/>
                </a:schemeClr>
              </a:solidFill>
              <a:latin typeface="+mn-ea"/>
              <a:sym typeface="+mn-ea"/>
            </a:endParaRPr>
          </a:p>
        </p:txBody>
      </p:sp>
      <p:sp>
        <p:nvSpPr>
          <p:cNvPr id="10489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培养小学生的信息技术素养，有助于提高他们的创新能力和实践能力，为未来的学习和工作打下坚实的基础。</a:t>
            </a:r>
            <a:endParaRPr altLang="en-US" dirty="0" sz="2000" lang="zh-CN" spc="150">
              <a:solidFill>
                <a:schemeClr val="tx1">
                  <a:lumMod val="85000"/>
                  <a:lumOff val="15000"/>
                </a:schemeClr>
              </a:solidFill>
              <a:latin typeface="+mn-ea"/>
              <a:sym typeface="+mn-ea"/>
            </a:endParaRPr>
          </a:p>
        </p:txBody>
      </p:sp>
      <p:sp>
        <p:nvSpPr>
          <p:cNvPr id="10489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小学阶段是培养信息技术素养的关键时期，通过学校和家庭的教育，可以帮助学生更好地掌握信息技术知识和技能，适应信息化社会的发展需求。</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8" name="标题 1"/>
          <p:cNvSpPr>
            <a:spLocks noGrp="1"/>
          </p:cNvSpPr>
          <p:nvPr>
            <p:ph type="title" idx="2"/>
          </p:nvPr>
        </p:nvSpPr>
        <p:spPr/>
        <p:txBody>
          <a:bodyPr/>
          <a:p>
            <a:r>
              <a:rPr altLang="en-US" lang="zh-CN"/>
              <a:t>提升小学生综合素质和能力</a:t>
            </a:r>
            <a:endParaRPr altLang="en-US" lang="zh-CN"/>
          </a:p>
        </p:txBody>
      </p:sp>
      <p:sp>
        <p:nvSpPr>
          <p:cNvPr id="104900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0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0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0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0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1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1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2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2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培养信息技术素养有助于提高学生的创新能力和实践能力。</a:t>
            </a:r>
            <a:endParaRPr altLang="en-US" dirty="0" sz="1200" lang="zh-CN" spc="150">
              <a:solidFill>
                <a:schemeClr val="tx1">
                  <a:lumMod val="65000"/>
                  <a:lumOff val="35000"/>
                </a:schemeClr>
              </a:solidFill>
              <a:latin typeface="+mn-ea"/>
              <a:sym typeface="+mn-ea"/>
            </a:endParaRPr>
          </a:p>
        </p:txBody>
      </p:sp>
      <p:sp>
        <p:nvSpPr>
          <p:cNvPr id="104903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信息技术素养的培养有助于提升小学生的思维能力和解决问题的能力。</a:t>
            </a:r>
            <a:endParaRPr altLang="en-US" dirty="0" sz="1200" lang="zh-CN" spc="150">
              <a:solidFill>
                <a:schemeClr val="tx1">
                  <a:lumMod val="65000"/>
                  <a:lumOff val="35000"/>
                </a:schemeClr>
              </a:solidFill>
              <a:latin typeface="+mn-ea"/>
              <a:sym typeface="+mn-ea"/>
            </a:endParaRPr>
          </a:p>
        </p:txBody>
      </p:sp>
      <p:sp>
        <p:nvSpPr>
          <p:cNvPr id="104904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具备信息技术素养的小学生更容易适应未来社会的发展变化。</a:t>
            </a:r>
            <a:endParaRPr altLang="en-US" dirty="0" sz="1200" lang="zh-CN" spc="150">
              <a:solidFill>
                <a:schemeClr val="tx1">
                  <a:lumMod val="65000"/>
                  <a:lumOff val="35000"/>
                </a:schemeClr>
              </a:solidFill>
              <a:latin typeface="+mn-ea"/>
              <a:sym typeface="+mn-ea"/>
            </a:endParaRPr>
          </a:p>
        </p:txBody>
      </p:sp>
      <p:sp>
        <p:nvSpPr>
          <p:cNvPr id="104904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信息技术素养是现代社会必备的技能之一，对小学生的未来发展具有重要意义。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2" name="标题 1"/>
          <p:cNvSpPr>
            <a:spLocks noGrp="1"/>
          </p:cNvSpPr>
          <p:nvPr>
            <p:ph type="title" idx="2"/>
          </p:nvPr>
        </p:nvSpPr>
        <p:spPr/>
        <p:txBody>
          <a:bodyPr/>
          <a:p>
            <a:r>
              <a:rPr altLang="en-US" lang="zh-CN"/>
              <a:t>为未来学习和职业生涯奠定基础</a:t>
            </a:r>
            <a:endParaRPr altLang="en-US" lang="zh-CN"/>
          </a:p>
        </p:txBody>
      </p:sp>
      <p:sp>
        <p:nvSpPr>
          <p:cNvPr id="10490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信息技术素养是现代人必备的素质之一，对于个人发展和社会进步具有重要意义。</a:t>
            </a:r>
            <a:endParaRPr altLang="zh-CN" dirty="0" sz="1600" lang="en-US">
              <a:solidFill>
                <a:schemeClr val="dk1">
                  <a:lumMod val="80000"/>
                  <a:lumOff val="20000"/>
                </a:schemeClr>
              </a:solidFill>
              <a:latin typeface="+mn-ea"/>
              <a:sym typeface="+mn-ea"/>
            </a:endParaRPr>
          </a:p>
        </p:txBody>
      </p:sp>
      <p:sp>
        <p:nvSpPr>
          <p:cNvPr id="10490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适应未来社会发展的需要，小学阶段是培养信息技术素养的黄金时期。</a:t>
            </a:r>
            <a:endParaRPr altLang="en-US" dirty="0" sz="1600" lang="zh-CN">
              <a:solidFill>
                <a:schemeClr val="dk1">
                  <a:lumMod val="80000"/>
                  <a:lumOff val="20000"/>
                </a:schemeClr>
              </a:solidFill>
              <a:latin typeface="+mn-ea"/>
              <a:sym typeface="+mn-ea"/>
            </a:endParaRPr>
          </a:p>
        </p:txBody>
      </p:sp>
      <p:sp>
        <p:nvSpPr>
          <p:cNvPr id="10491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具备信息技术素养能够更好地适应未来学习和职业生涯的变化和挑战。</a:t>
            </a:r>
            <a:endParaRPr altLang="en-US" dirty="0" sz="1600" lang="zh-CN">
              <a:solidFill>
                <a:schemeClr val="dk1">
                  <a:lumMod val="80000"/>
                  <a:lumOff val="20000"/>
                </a:schemeClr>
              </a:solidFill>
              <a:latin typeface="+mn-ea"/>
              <a:sym typeface="+mn-ea"/>
            </a:endParaRPr>
          </a:p>
        </p:txBody>
      </p:sp>
      <p:sp>
        <p:nvSpPr>
          <p:cNvPr id="10491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小学阶段的信息技术教育应该注重培养学生的信息素养和技能，为未来的学习和职业生涯奠定坚实的基础。</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54" name="标题 3"/>
          <p:cNvSpPr>
            <a:spLocks noGrp="1"/>
          </p:cNvSpPr>
          <p:nvPr>
            <p:ph type="title" idx="4"/>
            <p:custDataLst>
              <p:tags r:id="rId1"/>
            </p:custDataLst>
          </p:nvPr>
        </p:nvSpPr>
        <p:spPr/>
        <p:txBody>
          <a:bodyPr>
            <a:normAutofit fontScale="95556"/>
          </a:bodyPr>
          <a:p>
            <a:r>
              <a:rPr altLang="en-US" lang="zh-CN"/>
              <a:t>小学信息技术素养培养的内容</a:t>
            </a:r>
            <a:endParaRPr altLang="en-US" lang="zh-CN"/>
          </a:p>
        </p:txBody>
      </p:sp>
      <p:sp>
        <p:nvSpPr>
          <p:cNvPr id="1049156"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00" name="标题 1"/>
          <p:cNvSpPr>
            <a:spLocks noGrp="1"/>
          </p:cNvSpPr>
          <p:nvPr>
            <p:ph type="title" idx="2"/>
          </p:nvPr>
        </p:nvSpPr>
        <p:spPr/>
        <p:txBody>
          <a:bodyPr/>
          <a:p>
            <a:r>
              <a:rPr altLang="en-US" lang="zh-CN"/>
              <a:t>基础计算机操作和办公软件应用</a:t>
            </a:r>
            <a:endParaRPr altLang="en-US" lang="zh-CN"/>
          </a:p>
        </p:txBody>
      </p:sp>
      <p:sp>
        <p:nvSpPr>
          <p:cNvPr id="104920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掌握基础计算机操作，如开关机、文件管理等</a:t>
            </a:r>
            <a:endParaRPr altLang="en-US" dirty="0" sz="2000" lang="zh-CN" spc="150">
              <a:solidFill>
                <a:schemeClr val="tx1">
                  <a:lumMod val="85000"/>
                  <a:lumOff val="15000"/>
                </a:schemeClr>
              </a:solidFill>
              <a:latin typeface="+mn-ea"/>
              <a:sym typeface="+mn-ea"/>
            </a:endParaRPr>
          </a:p>
        </p:txBody>
      </p:sp>
      <p:sp>
        <p:nvSpPr>
          <p:cNvPr id="104920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熟悉办公软件应用，如Word、Excel、PowerPoint等</a:t>
            </a:r>
            <a:endParaRPr altLang="en-US" dirty="0" sz="2000" lang="zh-CN" spc="150">
              <a:solidFill>
                <a:schemeClr val="tx1">
                  <a:lumMod val="85000"/>
                  <a:lumOff val="15000"/>
                </a:schemeClr>
              </a:solidFill>
              <a:latin typeface="+mn-ea"/>
              <a:sym typeface="+mn-ea"/>
            </a:endParaRPr>
          </a:p>
        </p:txBody>
      </p:sp>
      <p:sp>
        <p:nvSpPr>
          <p:cNvPr id="104921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学会使用常用软件和工具，如浏览器、播放器等</a:t>
            </a:r>
            <a:endParaRPr altLang="en-US" dirty="0" sz="2000" lang="zh-CN" spc="150">
              <a:solidFill>
                <a:schemeClr val="tx1">
                  <a:lumMod val="85000"/>
                  <a:lumOff val="15000"/>
                </a:schemeClr>
              </a:solidFill>
              <a:latin typeface="+mn-ea"/>
              <a:sym typeface="+mn-ea"/>
            </a:endParaRPr>
          </a:p>
        </p:txBody>
      </p:sp>
      <p:sp>
        <p:nvSpPr>
          <p:cNvPr id="104922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了解计算机硬件和软件基础知识</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64" name="标题 1"/>
          <p:cNvSpPr>
            <a:spLocks noGrp="1"/>
          </p:cNvSpPr>
          <p:nvPr>
            <p:ph type="title" idx="2"/>
          </p:nvPr>
        </p:nvSpPr>
        <p:spPr/>
        <p:txBody>
          <a:bodyPr/>
          <a:p>
            <a:r>
              <a:rPr altLang="en-US" lang="zh-CN"/>
              <a:t>网络素养和信息安全意识</a:t>
            </a:r>
            <a:endParaRPr altLang="en-US" lang="zh-CN"/>
          </a:p>
        </p:txBody>
      </p:sp>
      <p:sp>
        <p:nvSpPr>
          <p:cNvPr id="1049266" name="矩形: 圆角 4"/>
          <p:cNvSpPr/>
          <p:nvPr>
            <p:custDataLst>
              <p:tags r:id="rId1"/>
            </p:custDataLst>
          </p:nvPr>
        </p:nvSpPr>
        <p:spPr>
          <a:xfrm>
            <a:off x="608400" y="337024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68" name="正文"/>
          <p:cNvSpPr txBox="1"/>
          <p:nvPr>
            <p:custDataLst>
              <p:tags r:id="rId2"/>
            </p:custDataLst>
          </p:nvPr>
        </p:nvSpPr>
        <p:spPr>
          <a:xfrm>
            <a:off x="1134190" y="3504868"/>
            <a:ext cx="4208861" cy="671208"/>
          </a:xfrm>
          <a:prstGeom prst="rect"/>
          <a:noFill/>
        </p:spPr>
        <p:txBody>
          <a:bodyPr anchor="t" anchorCtr="0" bIns="0" lIns="0" rIns="0" rtlCol="0" tIns="0" wrap="square">
            <a:normAutofit/>
          </a:bodyPr>
          <a:p>
            <a:pPr algn="l" fontAlgn="auto" indent="0">
              <a:lnSpc>
                <a:spcPct val="130000"/>
              </a:lnSpc>
            </a:pPr>
            <a:r>
              <a:rPr altLang="en-US" dirty="0" sz="1400" lang="zh-CN" spc="150">
                <a:solidFill>
                  <a:schemeClr val="tx1"/>
                </a:solidFill>
                <a:latin typeface="+mn-ea"/>
              </a:rPr>
              <a:t>网络素养：能够正确使用网络资源，具备信息检索、筛选和评价的能力。</a:t>
            </a:r>
            <a:endParaRPr altLang="en-US" dirty="0" sz="1400" lang="zh-CN" spc="150">
              <a:solidFill>
                <a:schemeClr val="tx1"/>
              </a:solidFill>
              <a:latin typeface="+mn-ea"/>
            </a:endParaRPr>
          </a:p>
        </p:txBody>
      </p:sp>
      <p:sp>
        <p:nvSpPr>
          <p:cNvPr id="1049270" name="矩形: 圆角 4"/>
          <p:cNvSpPr/>
          <p:nvPr>
            <p:custDataLst>
              <p:tags r:id="rId3"/>
            </p:custDataLst>
          </p:nvPr>
        </p:nvSpPr>
        <p:spPr>
          <a:xfrm>
            <a:off x="6474642" y="337024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72" name="正文"/>
          <p:cNvSpPr txBox="1"/>
          <p:nvPr>
            <p:custDataLst>
              <p:tags r:id="rId4"/>
            </p:custDataLst>
          </p:nvPr>
        </p:nvSpPr>
        <p:spPr>
          <a:xfrm>
            <a:off x="6921691" y="3504868"/>
            <a:ext cx="4208861" cy="671208"/>
          </a:xfrm>
          <a:prstGeom prst="rect"/>
          <a:noFill/>
        </p:spPr>
        <p:txBody>
          <a:bodyPr anchor="t" anchorCtr="0" bIns="0" lIns="0" rIns="0" rtlCol="0" tIns="0" wrap="square">
            <a:normAutofit fontScale="90000"/>
          </a:bodyPr>
          <a:p>
            <a:pPr algn="l" fontAlgn="auto" indent="0">
              <a:lnSpc>
                <a:spcPct val="130000"/>
              </a:lnSpc>
            </a:pPr>
            <a:r>
              <a:rPr altLang="en-US" dirty="0" sz="1600" lang="zh-CN" spc="150">
                <a:solidFill>
                  <a:schemeClr val="tx1"/>
                </a:solidFill>
                <a:latin typeface="+mn-ea"/>
              </a:rPr>
              <a:t>信息安全意识：了解网络安全风险，掌握基本的安全防护技能，如设置密码、保护个人信息等。</a:t>
            </a:r>
            <a:endParaRPr altLang="en-US" dirty="0" sz="1600" lang="zh-CN" spc="150">
              <a:solidFill>
                <a:schemeClr val="tx1"/>
              </a:solidFill>
              <a:latin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2" name="标题 1"/>
          <p:cNvSpPr>
            <a:spLocks noGrp="1"/>
          </p:cNvSpPr>
          <p:nvPr>
            <p:ph type="title" idx="2"/>
          </p:nvPr>
        </p:nvSpPr>
        <p:spPr/>
        <p:txBody>
          <a:bodyPr/>
          <a:p>
            <a:r>
              <a:rPr altLang="en-US" lang="zh-CN"/>
              <a:t>编程思维和简单编程技能</a:t>
            </a:r>
            <a:endParaRPr altLang="en-US" lang="zh-CN"/>
          </a:p>
        </p:txBody>
      </p:sp>
      <p:sp>
        <p:nvSpPr>
          <p:cNvPr id="104931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编程思维：培养逻辑思维、问题解决能力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2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简单编程技能：掌握基本编程概念，如变量、循环、条件语句</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2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实践应用：将编程思维和技能应用于实际生活和问题解决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3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创新创造：鼓励学生发挥想象力，创造自己的程序和游戏</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6" name="标题 1"/>
          <p:cNvSpPr>
            <a:spLocks noGrp="1"/>
          </p:cNvSpPr>
          <p:nvPr>
            <p:ph type="title" idx="2"/>
          </p:nvPr>
        </p:nvSpPr>
        <p:spPr/>
        <p:txBody>
          <a:bodyPr/>
          <a:p>
            <a:r>
              <a:rPr altLang="en-US" lang="zh-CN"/>
              <a:t>多媒体制作和设计思维</a:t>
            </a:r>
            <a:endParaRPr altLang="en-US" lang="zh-CN"/>
          </a:p>
        </p:txBody>
      </p:sp>
      <p:sp>
        <p:nvSpPr>
          <p:cNvPr id="1049378"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内容：掌握多媒体制作软件，如PPT、Flash等，能够制作简单的多媒体作品。</a:t>
            </a:r>
            <a:endParaRPr altLang="en-US" dirty="0" sz="1200" lang="zh-CN" spc="150">
              <a:solidFill>
                <a:schemeClr val="tx1">
                  <a:lumMod val="65000"/>
                  <a:lumOff val="35000"/>
                </a:schemeClr>
              </a:solidFill>
              <a:latin typeface="+mn-ea"/>
              <a:sym typeface="+mn-ea"/>
            </a:endParaRPr>
          </a:p>
        </p:txBody>
      </p:sp>
      <p:sp>
        <p:nvSpPr>
          <p:cNvPr id="1049380"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内容：培养设计思维，引导学生思考如何将创意转化为多媒体作品，提高作品的审美和设计感。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20" name="标题 3"/>
          <p:cNvSpPr>
            <a:spLocks noGrp="1"/>
          </p:cNvSpPr>
          <p:nvPr>
            <p:ph type="title" idx="4"/>
            <p:custDataLst>
              <p:tags r:id="rId1"/>
            </p:custDataLst>
          </p:nvPr>
        </p:nvSpPr>
        <p:spPr/>
        <p:txBody>
          <a:bodyPr>
            <a:normAutofit fontScale="90000"/>
          </a:bodyPr>
          <a:p>
            <a:r>
              <a:rPr altLang="en-US" lang="zh-CN"/>
              <a:t>小学信息技术素养培养的方法和途径</a:t>
            </a:r>
            <a:endParaRPr altLang="en-US" lang="zh-CN"/>
          </a:p>
        </p:txBody>
      </p:sp>
      <p:sp>
        <p:nvSpPr>
          <p:cNvPr id="1049422"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6" name="标题 1"/>
          <p:cNvSpPr>
            <a:spLocks noGrp="1"/>
          </p:cNvSpPr>
          <p:nvPr>
            <p:ph type="title" idx="2"/>
          </p:nvPr>
        </p:nvSpPr>
        <p:spPr/>
        <p:txBody>
          <a:bodyPr/>
          <a:p>
            <a:r>
              <a:rPr altLang="en-US" lang="zh-CN"/>
              <a:t>结合课程教材，融入信息技术教学内容</a:t>
            </a:r>
            <a:endParaRPr altLang="en-US" lang="zh-CN"/>
          </a:p>
        </p:txBody>
      </p:sp>
      <p:sp>
        <p:nvSpPr>
          <p:cNvPr id="1049468" name="矩形: 圆角 2"/>
          <p:cNvSpPr/>
          <p:nvPr>
            <p:custDataLst>
              <p:tags r:id="rId1"/>
            </p:custDataLst>
          </p:nvPr>
        </p:nvSpPr>
        <p:spPr>
          <a:xfrm>
            <a:off x="608400" y="1902933"/>
            <a:ext cx="10969098" cy="1736815"/>
          </a:xfrm>
          <a:prstGeom prst="roundRect">
            <a:avLst>
              <a:gd name="adj" fmla="val 6894"/>
            </a:avLst>
          </a:prstGeom>
          <a:gradFill>
            <a:gsLst>
              <a:gs pos="0">
                <a:schemeClr val="accent1">
                  <a:lumMod val="5000"/>
                  <a:lumOff val="95000"/>
                  <a:alpha val="0"/>
                </a:schemeClr>
              </a:gs>
              <a:gs pos="100000">
                <a:schemeClr val="accent1">
                  <a:lumMod val="20000"/>
                  <a:lumOff val="80000"/>
                </a:schemeClr>
              </a:gs>
            </a:gsLst>
            <a:lin ang="10800000" scaled="1"/>
          </a:gradFill>
          <a:ln w="9525">
            <a:gradFill flip="none" rotWithShape="1">
              <a:gsLst>
                <a:gs pos="0">
                  <a:schemeClr val="accent1">
                    <a:lumMod val="5000"/>
                    <a:lumOff val="95000"/>
                    <a:alpha val="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sp>
        <p:nvSpPr>
          <p:cNvPr id="1049470" name="Freeform 6"/>
          <p:cNvSpPr/>
          <p:nvPr>
            <p:custDataLst>
              <p:tags r:id="rId2"/>
            </p:custDataLst>
          </p:nvPr>
        </p:nvSpPr>
        <p:spPr bwMode="auto">
          <a:xfrm>
            <a:off x="608400" y="2054540"/>
            <a:ext cx="1235716" cy="1432650"/>
          </a:xfrm>
          <a:custGeom>
            <a:avLst/>
            <a:ahLst/>
            <a:cxnLst>
              <a:cxn ang="0">
                <a:pos x="0" y="377"/>
              </a:cxn>
              <a:cxn ang="0">
                <a:pos x="155" y="377"/>
              </a:cxn>
              <a:cxn ang="0">
                <a:pos x="192" y="356"/>
              </a:cxn>
              <a:cxn ang="0">
                <a:pos x="276" y="210"/>
              </a:cxn>
              <a:cxn ang="0">
                <a:pos x="276" y="167"/>
              </a:cxn>
              <a:cxn ang="0">
                <a:pos x="192" y="22"/>
              </a:cxn>
              <a:cxn ang="0">
                <a:pos x="155" y="0"/>
              </a:cxn>
              <a:cxn ang="0">
                <a:pos x="0" y="0"/>
              </a:cxn>
              <a:cxn ang="0">
                <a:pos x="0" y="377"/>
              </a:cxn>
            </a:cxnLst>
            <a:rect l="0" t="0" r="r" b="b"/>
            <a:pathLst>
              <a:path w="283" h="377">
                <a:moveTo>
                  <a:pt x="0" y="377"/>
                </a:moveTo>
                <a:cubicBezTo>
                  <a:pt x="155" y="377"/>
                  <a:pt x="155" y="377"/>
                  <a:pt x="155" y="377"/>
                </a:cubicBezTo>
                <a:cubicBezTo>
                  <a:pt x="169" y="377"/>
                  <a:pt x="186" y="367"/>
                  <a:pt x="192" y="356"/>
                </a:cubicBezTo>
                <a:cubicBezTo>
                  <a:pt x="276" y="210"/>
                  <a:pt x="276" y="210"/>
                  <a:pt x="276" y="210"/>
                </a:cubicBezTo>
                <a:cubicBezTo>
                  <a:pt x="283" y="198"/>
                  <a:pt x="283" y="179"/>
                  <a:pt x="276" y="167"/>
                </a:cubicBezTo>
                <a:cubicBezTo>
                  <a:pt x="192" y="22"/>
                  <a:pt x="192" y="22"/>
                  <a:pt x="192" y="22"/>
                </a:cubicBezTo>
                <a:cubicBezTo>
                  <a:pt x="186" y="10"/>
                  <a:pt x="169" y="0"/>
                  <a:pt x="155" y="0"/>
                </a:cubicBezTo>
                <a:cubicBezTo>
                  <a:pt x="0" y="0"/>
                  <a:pt x="0" y="0"/>
                  <a:pt x="0" y="0"/>
                </a:cubicBezTo>
                <a:lnTo>
                  <a:pt x="0" y="377"/>
                </a:lnTo>
                <a:close/>
              </a:path>
            </a:pathLst>
          </a:custGeom>
          <a:gradFill>
            <a:gsLst>
              <a:gs pos="16000">
                <a:schemeClr val="accent1">
                  <a:lumMod val="60000"/>
                  <a:lumOff val="40000"/>
                </a:schemeClr>
              </a:gs>
              <a:gs pos="100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r>
              <a:rPr altLang="en-US" b="1" dirty="0" sz="2400" lang="zh-CN" spc="300">
                <a:solidFill>
                  <a:schemeClr val="lt1">
                    <a:lumMod val="100000"/>
                  </a:schemeClr>
                </a:solidFill>
                <a:latin typeface="+mj-ea"/>
                <a:ea typeface="+mj-ea"/>
              </a:rPr>
              <a:t>添加</a:t>
            </a:r>
            <a:endParaRPr altLang="en-US" b="1" dirty="0" sz="2400" lang="zh-CN" spc="300">
              <a:solidFill>
                <a:schemeClr val="lt1">
                  <a:lumMod val="100000"/>
                </a:schemeClr>
              </a:solidFill>
              <a:latin typeface="+mj-ea"/>
              <a:ea typeface="+mj-ea"/>
            </a:endParaRPr>
          </a:p>
          <a:p>
            <a:r>
              <a:rPr altLang="en-US" b="1" dirty="0" sz="2400" lang="zh-CN" spc="300">
                <a:solidFill>
                  <a:schemeClr val="lt1">
                    <a:lumMod val="100000"/>
                  </a:schemeClr>
                </a:solidFill>
                <a:latin typeface="+mj-ea"/>
                <a:ea typeface="+mj-ea"/>
              </a:rPr>
              <a:t>标题</a:t>
            </a:r>
            <a:endParaRPr altLang="en-US" b="1" dirty="0" sz="2400" lang="zh-CN" spc="300">
              <a:solidFill>
                <a:schemeClr val="lt1">
                  <a:lumMod val="100000"/>
                </a:schemeClr>
              </a:solidFill>
              <a:latin typeface="+mj-ea"/>
              <a:ea typeface="+mj-ea"/>
            </a:endParaRPr>
          </a:p>
        </p:txBody>
      </p:sp>
      <p:sp>
        <p:nvSpPr>
          <p:cNvPr id="1049472" name="正文"/>
          <p:cNvSpPr txBox="1"/>
          <p:nvPr>
            <p:custDataLst>
              <p:tags r:id="rId3"/>
            </p:custDataLst>
          </p:nvPr>
        </p:nvSpPr>
        <p:spPr>
          <a:xfrm>
            <a:off x="1868393" y="1902933"/>
            <a:ext cx="9518582" cy="1736815"/>
          </a:xfrm>
          <a:prstGeom prst="rect"/>
          <a:noFill/>
        </p:spPr>
        <p:txBody>
          <a:bodyPr anchor="ctr" anchorCtr="0" bIns="46800" lIns="90000" rIns="90000" rtlCol="0" tIns="46800" wrap="square">
            <a:normAutofit/>
          </a:bodyPr>
          <a:p>
            <a:pPr>
              <a:lnSpc>
                <a:spcPct val="150000"/>
              </a:lnSpc>
              <a:spcAft>
                <a:spcPts val="1000"/>
              </a:spcAft>
            </a:pPr>
            <a:r>
              <a:rPr altLang="en-US" dirty="0" lang="zh-CN" spc="150">
                <a:solidFill>
                  <a:schemeClr val="tx1">
                    <a:lumMod val="65000"/>
                    <a:lumOff val="35000"/>
                  </a:schemeClr>
                </a:solidFill>
                <a:latin typeface="+mn-ea"/>
              </a:rPr>
              <a:t>结合课程教材：根据小学教育的课程教材，将信息技术素养培养的内容融入其中，使学生在学习其他学科知识的同时，潜移默化地提高信息技术素养。</a:t>
            </a:r>
            <a:endParaRPr altLang="en-US" dirty="0" lang="zh-CN" spc="150">
              <a:solidFill>
                <a:schemeClr val="tx1">
                  <a:lumMod val="65000"/>
                  <a:lumOff val="35000"/>
                </a:schemeClr>
              </a:solidFill>
              <a:latin typeface="+mn-ea"/>
            </a:endParaRPr>
          </a:p>
        </p:txBody>
      </p:sp>
      <p:sp>
        <p:nvSpPr>
          <p:cNvPr id="1049474" name="矩形: 圆角 118"/>
          <p:cNvSpPr/>
          <p:nvPr>
            <p:custDataLst>
              <p:tags r:id="rId4"/>
            </p:custDataLst>
          </p:nvPr>
        </p:nvSpPr>
        <p:spPr>
          <a:xfrm>
            <a:off x="608400" y="4100595"/>
            <a:ext cx="10969098" cy="1736815"/>
          </a:xfrm>
          <a:prstGeom prst="roundRect">
            <a:avLst>
              <a:gd name="adj" fmla="val 6894"/>
            </a:avLst>
          </a:prstGeom>
          <a:gradFill>
            <a:gsLst>
              <a:gs pos="0">
                <a:schemeClr val="accent1">
                  <a:lumMod val="5000"/>
                  <a:lumOff val="95000"/>
                  <a:alpha val="0"/>
                </a:schemeClr>
              </a:gs>
              <a:gs pos="100000">
                <a:schemeClr val="accent1">
                  <a:lumMod val="20000"/>
                  <a:lumOff val="80000"/>
                </a:schemeClr>
              </a:gs>
            </a:gsLst>
            <a:lin ang="10800000" scaled="1"/>
          </a:gradFill>
          <a:ln w="9525">
            <a:gradFill flip="none" rotWithShape="1">
              <a:gsLst>
                <a:gs pos="0">
                  <a:schemeClr val="accent1">
                    <a:lumMod val="5000"/>
                    <a:lumOff val="95000"/>
                    <a:alpha val="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sp>
        <p:nvSpPr>
          <p:cNvPr id="1049476" name="正文"/>
          <p:cNvSpPr txBox="1"/>
          <p:nvPr>
            <p:custDataLst>
              <p:tags r:id="rId5"/>
            </p:custDataLst>
          </p:nvPr>
        </p:nvSpPr>
        <p:spPr>
          <a:xfrm>
            <a:off x="1868393" y="4100595"/>
            <a:ext cx="9518582" cy="1736815"/>
          </a:xfrm>
          <a:prstGeom prst="rect"/>
          <a:noFill/>
        </p:spPr>
        <p:txBody>
          <a:bodyPr anchor="ctr" anchorCtr="0" bIns="46800" lIns="90000" rIns="90000" rtlCol="0" tIns="46800" wrap="square">
            <a:normAutofit/>
          </a:bodyPr>
          <a:p>
            <a:pPr>
              <a:lnSpc>
                <a:spcPct val="150000"/>
              </a:lnSpc>
              <a:spcAft>
                <a:spcPts val="1000"/>
              </a:spcAft>
            </a:pPr>
            <a:r>
              <a:rPr altLang="en-US" lang="zh-CN" spc="150">
                <a:solidFill>
                  <a:schemeClr val="tx1">
                    <a:lumMod val="65000"/>
                    <a:lumOff val="35000"/>
                  </a:schemeClr>
                </a:solidFill>
                <a:latin typeface="+mn-ea"/>
              </a:rPr>
              <a:t>融入信息技术教学内容：在信息技术课程中，除了教授学生基本技能外，还需要注重培养学生的信息素养、创新能力和解决问题的能力。通过将信息技术素养培养的内容融入信息技术课程中，使学生在学习信息技术的同时，提高自身的素养水平。</a:t>
            </a:r>
            <a:endParaRPr altLang="en-US" lang="zh-CN" spc="150">
              <a:solidFill>
                <a:schemeClr val="tx1">
                  <a:lumMod val="65000"/>
                  <a:lumOff val="35000"/>
                </a:schemeClr>
              </a:solidFill>
              <a:latin typeface="+mn-ea"/>
            </a:endParaRPr>
          </a:p>
        </p:txBody>
      </p:sp>
      <p:sp>
        <p:nvSpPr>
          <p:cNvPr id="1049478" name="Freeform 6"/>
          <p:cNvSpPr/>
          <p:nvPr>
            <p:custDataLst>
              <p:tags r:id="rId6"/>
            </p:custDataLst>
          </p:nvPr>
        </p:nvSpPr>
        <p:spPr bwMode="auto">
          <a:xfrm>
            <a:off x="608400" y="4252202"/>
            <a:ext cx="1235716" cy="1432650"/>
          </a:xfrm>
          <a:custGeom>
            <a:avLst/>
            <a:ahLst/>
            <a:cxnLst>
              <a:cxn ang="0">
                <a:pos x="0" y="377"/>
              </a:cxn>
              <a:cxn ang="0">
                <a:pos x="155" y="377"/>
              </a:cxn>
              <a:cxn ang="0">
                <a:pos x="192" y="356"/>
              </a:cxn>
              <a:cxn ang="0">
                <a:pos x="276" y="210"/>
              </a:cxn>
              <a:cxn ang="0">
                <a:pos x="276" y="167"/>
              </a:cxn>
              <a:cxn ang="0">
                <a:pos x="192" y="22"/>
              </a:cxn>
              <a:cxn ang="0">
                <a:pos x="155" y="0"/>
              </a:cxn>
              <a:cxn ang="0">
                <a:pos x="0" y="0"/>
              </a:cxn>
              <a:cxn ang="0">
                <a:pos x="0" y="377"/>
              </a:cxn>
            </a:cxnLst>
            <a:rect l="0" t="0" r="r" b="b"/>
            <a:pathLst>
              <a:path w="283" h="377">
                <a:moveTo>
                  <a:pt x="0" y="377"/>
                </a:moveTo>
                <a:cubicBezTo>
                  <a:pt x="155" y="377"/>
                  <a:pt x="155" y="377"/>
                  <a:pt x="155" y="377"/>
                </a:cubicBezTo>
                <a:cubicBezTo>
                  <a:pt x="169" y="377"/>
                  <a:pt x="186" y="367"/>
                  <a:pt x="192" y="356"/>
                </a:cubicBezTo>
                <a:cubicBezTo>
                  <a:pt x="276" y="210"/>
                  <a:pt x="276" y="210"/>
                  <a:pt x="276" y="210"/>
                </a:cubicBezTo>
                <a:cubicBezTo>
                  <a:pt x="283" y="198"/>
                  <a:pt x="283" y="179"/>
                  <a:pt x="276" y="167"/>
                </a:cubicBezTo>
                <a:cubicBezTo>
                  <a:pt x="192" y="22"/>
                  <a:pt x="192" y="22"/>
                  <a:pt x="192" y="22"/>
                </a:cubicBezTo>
                <a:cubicBezTo>
                  <a:pt x="186" y="10"/>
                  <a:pt x="169" y="0"/>
                  <a:pt x="155" y="0"/>
                </a:cubicBezTo>
                <a:cubicBezTo>
                  <a:pt x="0" y="0"/>
                  <a:pt x="0" y="0"/>
                  <a:pt x="0" y="0"/>
                </a:cubicBezTo>
                <a:lnTo>
                  <a:pt x="0" y="377"/>
                </a:lnTo>
                <a:close/>
              </a:path>
            </a:pathLst>
          </a:custGeom>
          <a:gradFill>
            <a:gsLst>
              <a:gs pos="16000">
                <a:schemeClr val="accent1">
                  <a:lumMod val="60000"/>
                  <a:lumOff val="40000"/>
                </a:schemeClr>
              </a:gs>
              <a:gs pos="100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r>
              <a:rPr altLang="en-US" b="1" dirty="0" sz="2400" lang="zh-CN" spc="300">
                <a:solidFill>
                  <a:schemeClr val="lt1">
                    <a:lumMod val="100000"/>
                  </a:schemeClr>
                </a:solidFill>
                <a:latin typeface="+mj-ea"/>
                <a:ea typeface="+mj-ea"/>
              </a:rPr>
              <a:t>添加</a:t>
            </a:r>
            <a:endParaRPr altLang="en-US" b="1" dirty="0" sz="2400" lang="zh-CN" spc="300">
              <a:solidFill>
                <a:schemeClr val="lt1">
                  <a:lumMod val="100000"/>
                </a:schemeClr>
              </a:solidFill>
              <a:latin typeface="+mj-ea"/>
              <a:ea typeface="+mj-ea"/>
            </a:endParaRPr>
          </a:p>
          <a:p>
            <a:r>
              <a:rPr altLang="en-US" b="1" dirty="0" sz="2400" lang="zh-CN" spc="300">
                <a:solidFill>
                  <a:schemeClr val="lt1">
                    <a:lumMod val="100000"/>
                  </a:schemeClr>
                </a:solidFill>
                <a:latin typeface="+mj-ea"/>
                <a:ea typeface="+mj-ea"/>
              </a:rPr>
              <a:t>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8" name="标题 1"/>
          <p:cNvSpPr>
            <a:spLocks noGrp="1"/>
          </p:cNvSpPr>
          <p:nvPr>
            <p:ph type="title" idx="2"/>
          </p:nvPr>
        </p:nvSpPr>
        <p:spPr/>
        <p:txBody>
          <a:bodyPr/>
          <a:p>
            <a:r>
              <a:rPr altLang="en-US" lang="zh-CN"/>
              <a:t>开展信息技术兴趣小组和社团活动</a:t>
            </a:r>
            <a:endParaRPr altLang="en-US" lang="zh-CN"/>
          </a:p>
        </p:txBody>
      </p:sp>
      <p:sp>
        <p:nvSpPr>
          <p:cNvPr id="104952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组织学生参加信息技术兴趣小组，激发学生对信息技术的兴趣和热情。</a:t>
            </a:r>
            <a:endParaRPr altLang="en-US" dirty="0" sz="1200" lang="zh-CN" spc="150">
              <a:solidFill>
                <a:schemeClr val="tx1">
                  <a:lumMod val="85000"/>
                  <a:lumOff val="15000"/>
                </a:schemeClr>
              </a:solidFill>
              <a:latin typeface="+mn-ea"/>
              <a:sym typeface="+mn-ea"/>
            </a:endParaRPr>
          </a:p>
        </p:txBody>
      </p:sp>
      <p:sp>
        <p:nvSpPr>
          <p:cNvPr id="104952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开展多样化的信息技术社团活动，如编程、网页制作、动画制作等，提供学生更多实践机会。</a:t>
            </a:r>
            <a:endParaRPr altLang="en-US" dirty="0" sz="1200" lang="zh-CN" spc="150">
              <a:solidFill>
                <a:schemeClr val="tx1">
                  <a:lumMod val="85000"/>
                  <a:lumOff val="15000"/>
                </a:schemeClr>
              </a:solidFill>
              <a:latin typeface="+mn-ea"/>
              <a:sym typeface="+mn-ea"/>
            </a:endParaRPr>
          </a:p>
        </p:txBody>
      </p:sp>
      <p:sp>
        <p:nvSpPr>
          <p:cNvPr id="104952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通过竞赛和展示活动，提高学生的自信心和创造力，同时也可以促进学校之间的交流与合作。</a:t>
            </a:r>
            <a:endParaRPr altLang="en-US" dirty="0" sz="1200" lang="zh-CN" spc="150">
              <a:solidFill>
                <a:schemeClr val="tx1">
                  <a:lumMod val="85000"/>
                  <a:lumOff val="15000"/>
                </a:schemeClr>
              </a:solidFill>
              <a:latin typeface="+mn-ea"/>
              <a:sym typeface="+mn-ea"/>
            </a:endParaRPr>
          </a:p>
        </p:txBody>
      </p:sp>
      <p:sp>
        <p:nvSpPr>
          <p:cNvPr id="104953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定期举办信息技术讲座和分享会，邀请专家和优秀学生分享经验和技巧，开拓学生的视野和思路。</a:t>
            </a:r>
            <a:endParaRPr altLang="en-US" dirty="0" sz="1200" lang="zh-CN" spc="150">
              <a:solidFill>
                <a:schemeClr val="tx1">
                  <a:lumMod val="85000"/>
                  <a:lumOff val="15000"/>
                </a:schemeClr>
              </a:solidFill>
              <a:latin typeface="+mn-ea"/>
              <a:sym typeface="+mn-ea"/>
            </a:endParaRPr>
          </a:p>
        </p:txBody>
      </p:sp>
      <p:sp>
        <p:nvSpPr>
          <p:cNvPr id="104954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2" name="标题 1"/>
          <p:cNvSpPr>
            <a:spLocks noGrp="1"/>
          </p:cNvSpPr>
          <p:nvPr>
            <p:ph type="title" idx="2"/>
          </p:nvPr>
        </p:nvSpPr>
        <p:spPr/>
        <p:txBody>
          <a:bodyPr>
            <a:normAutofit fontScale="92778"/>
          </a:bodyPr>
          <a:p>
            <a:r>
              <a:rPr altLang="en-US" lang="zh-CN"/>
              <a:t>举办信息技术竞赛和活动，激发学生的兴趣和创造力</a:t>
            </a:r>
            <a:endParaRPr altLang="en-US" lang="zh-CN"/>
          </a:p>
        </p:txBody>
      </p:sp>
      <p:sp>
        <p:nvSpPr>
          <p:cNvPr id="104958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组织信息技术沙龙，让学生分享学习心得和经验，促进交流与合作</a:t>
            </a:r>
            <a:endParaRPr altLang="en-US" dirty="0" sz="2400" lang="zh-CN">
              <a:latin typeface="+mn-ea"/>
              <a:ea typeface="+mn-ea"/>
            </a:endParaRPr>
          </a:p>
        </p:txBody>
      </p:sp>
      <p:sp>
        <p:nvSpPr>
          <p:cNvPr id="104960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通过竞赛和活动，引导学生自主学习和探索，培养他们的自主学习能力</a:t>
            </a:r>
            <a:endParaRPr altLang="en-US" dirty="0" sz="2400" lang="zh-CN">
              <a:latin typeface="+mn-ea"/>
              <a:ea typeface="+mn-ea"/>
            </a:endParaRPr>
          </a:p>
        </p:txBody>
      </p:sp>
      <p:sp>
        <p:nvSpPr>
          <p:cNvPr id="104960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定期举办信息技术竞赛，鼓励学生参与，提高他们的技能和兴趣</a:t>
            </a:r>
            <a:endParaRPr altLang="en-US" dirty="0" sz="2400" lang="zh-CN">
              <a:latin typeface="+mn-ea"/>
              <a:ea typeface="+mn-ea"/>
            </a:endParaRPr>
          </a:p>
        </p:txBody>
      </p:sp>
      <p:sp>
        <p:nvSpPr>
          <p:cNvPr id="104960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开展创意编程、机器人制作等活动，激发学生的创造力</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6" name="标题 1"/>
          <p:cNvSpPr>
            <a:spLocks noGrp="1"/>
          </p:cNvSpPr>
          <p:nvPr>
            <p:ph type="title" idx="2"/>
          </p:nvPr>
        </p:nvSpPr>
        <p:spPr/>
        <p:txBody>
          <a:bodyPr/>
          <a:p>
            <a:r>
              <a:rPr altLang="en-US" lang="zh-CN"/>
              <a:t>家校合作，共同推进小学生信息技术素养的培养</a:t>
            </a:r>
            <a:endParaRPr altLang="en-US" lang="zh-CN"/>
          </a:p>
        </p:txBody>
      </p:sp>
      <p:sp>
        <p:nvSpPr>
          <p:cNvPr id="104964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家庭与学校共同参与：家长和教师需要共同参与小学生的信息技术素养培养，形成教育合力。</a:t>
            </a:r>
            <a:endParaRPr altLang="en-US" dirty="0" lang="zh-CN" spc="150">
              <a:solidFill>
                <a:schemeClr val="tx1">
                  <a:lumMod val="75000"/>
                  <a:lumOff val="25000"/>
                </a:schemeClr>
              </a:solidFill>
              <a:latin typeface="+mn-ea"/>
              <a:sym typeface="+mn-ea"/>
            </a:endParaRPr>
          </a:p>
        </p:txBody>
      </p:sp>
      <p:sp>
        <p:nvSpPr>
          <p:cNvPr id="104965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定期沟通交流：家长和教师需要定期沟通交流，了解学生的信息技术学习情况，制定个性化的培养计划。</a:t>
            </a:r>
            <a:endParaRPr altLang="en-US" dirty="0" lang="zh-CN" spc="150">
              <a:solidFill>
                <a:schemeClr val="tx1">
                  <a:lumMod val="75000"/>
                  <a:lumOff val="25000"/>
                </a:schemeClr>
              </a:solidFill>
              <a:latin typeface="+mn-ea"/>
              <a:sym typeface="+mn-ea"/>
            </a:endParaRPr>
          </a:p>
        </p:txBody>
      </p:sp>
      <p:sp>
        <p:nvSpPr>
          <p:cNvPr id="104965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开展家校合作活动：学校可以组织各种家校合作活动，如家长会、亲子活动等，促进家长、学生和教师之间的互动交流。</a:t>
            </a:r>
            <a:endParaRPr altLang="en-US" dirty="0" sz="2000" lang="zh-CN" spc="150">
              <a:solidFill>
                <a:schemeClr val="tx1">
                  <a:lumMod val="75000"/>
                  <a:lumOff val="25000"/>
                </a:schemeClr>
              </a:solidFill>
              <a:latin typeface="+mn-ea"/>
              <a:sym typeface="+mn-ea"/>
            </a:endParaRPr>
          </a:p>
        </p:txBody>
      </p:sp>
      <p:sp>
        <p:nvSpPr>
          <p:cNvPr id="104966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建立评价机制：学校需要建立科学的评价机制，对小学生的信息技术素养进行评价，同时也要对家校合作的效果进行评价。</a:t>
            </a:r>
            <a:endParaRPr altLang="en-US" dirty="0" sz="2000" lang="zh-CN" spc="150">
              <a:solidFill>
                <a:schemeClr val="tx1">
                  <a:lumMod val="75000"/>
                  <a:lumOff val="25000"/>
                </a:schemeClr>
              </a:solidFill>
              <a:latin typeface="+mn-ea"/>
              <a:sym typeface="+mn-ea"/>
            </a:endParaRPr>
          </a:p>
        </p:txBody>
      </p:sp>
      <p:sp>
        <p:nvSpPr>
          <p:cNvPr id="104967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3"/>
          <p:cNvSpPr>
            <a:spLocks noGrp="1"/>
          </p:cNvSpPr>
          <p:nvPr>
            <p:ph type="title" idx="4"/>
            <p:custDataLst>
              <p:tags r:id="rId1"/>
            </p:custDataLst>
          </p:nvPr>
        </p:nvSpPr>
        <p:spPr/>
        <p:txBody>
          <a:bodyPr>
            <a:normAutofit fontScale="90000"/>
          </a:bodyPr>
          <a:p>
            <a:r>
              <a:rPr altLang="en-US" lang="zh-CN"/>
              <a:t>小学信息技术素养培养的挑战和对策</a:t>
            </a:r>
            <a:endParaRPr altLang="en-US" lang="zh-CN"/>
          </a:p>
        </p:txBody>
      </p:sp>
      <p:sp>
        <p:nvSpPr>
          <p:cNvPr id="1049712"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6" name="标题 1"/>
          <p:cNvSpPr>
            <a:spLocks noGrp="1"/>
          </p:cNvSpPr>
          <p:nvPr>
            <p:ph type="title" idx="2"/>
          </p:nvPr>
        </p:nvSpPr>
        <p:spPr/>
        <p:txBody>
          <a:bodyPr/>
          <a:p>
            <a:r>
              <a:rPr altLang="en-US" lang="zh-CN"/>
              <a:t>师资力量薄弱，需要提升教师信息技术教学能力</a:t>
            </a:r>
            <a:endParaRPr altLang="en-US" lang="zh-CN"/>
          </a:p>
        </p:txBody>
      </p:sp>
      <p:sp>
        <p:nvSpPr>
          <p:cNvPr id="104975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6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教师培训机会较少，缺乏系统性和针对性，难以提升教师的信息技术教学能力</a:t>
            </a:r>
            <a:endParaRPr altLang="en-US" dirty="0" sz="2400" lang="zh-CN">
              <a:latin typeface="+mn-ea"/>
              <a:ea typeface="+mn-ea"/>
            </a:endParaRPr>
          </a:p>
        </p:txBody>
      </p:sp>
      <p:sp>
        <p:nvSpPr>
          <p:cNvPr id="104977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教师对信息技术教育的重视程度不够，缺乏创新意识和实践能力</a:t>
            </a:r>
            <a:endParaRPr altLang="en-US" dirty="0" sz="2400" lang="zh-CN">
              <a:latin typeface="+mn-ea"/>
              <a:ea typeface="+mn-ea"/>
            </a:endParaRPr>
          </a:p>
        </p:txBody>
      </p:sp>
      <p:sp>
        <p:nvSpPr>
          <p:cNvPr id="104977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小学信息技术教师数量不足，缺乏专业背景和教学经验</a:t>
            </a:r>
            <a:endParaRPr altLang="en-US" dirty="0" sz="2400" lang="zh-CN">
              <a:latin typeface="+mn-ea"/>
              <a:ea typeface="+mn-ea"/>
            </a:endParaRPr>
          </a:p>
        </p:txBody>
      </p:sp>
      <p:sp>
        <p:nvSpPr>
          <p:cNvPr id="104978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教师信息技术教学能力有限，难以满足学生需求和提高教学质量</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20" name="标题 1"/>
          <p:cNvSpPr>
            <a:spLocks noGrp="1"/>
          </p:cNvSpPr>
          <p:nvPr>
            <p:ph type="title" idx="2"/>
          </p:nvPr>
        </p:nvSpPr>
        <p:spPr/>
        <p:txBody>
          <a:bodyPr>
            <a:normAutofit fontScale="90000"/>
          </a:bodyPr>
          <a:p>
            <a:r>
              <a:rPr altLang="en-US" lang="zh-CN"/>
              <a:t>家庭和社会对信息技术的认知偏差，需要加强宣传和引导</a:t>
            </a:r>
            <a:endParaRPr altLang="en-US" lang="zh-CN"/>
          </a:p>
        </p:txBody>
      </p:sp>
      <p:sp>
        <p:nvSpPr>
          <p:cNvPr id="104982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2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3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3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3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社会上存在对信息技术教育的偏见和误解</a:t>
            </a:r>
            <a:endParaRPr altLang="en-US" dirty="0" sz="2400" lang="zh-CN">
              <a:latin typeface="+mn-ea"/>
              <a:ea typeface="+mn-ea"/>
            </a:endParaRPr>
          </a:p>
        </p:txBody>
      </p:sp>
      <p:sp>
        <p:nvSpPr>
          <p:cNvPr id="104984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需要加强宣传和引导，提高家庭和社会的认知水平</a:t>
            </a:r>
            <a:endParaRPr altLang="en-US" dirty="0" sz="2400" lang="zh-CN">
              <a:latin typeface="+mn-ea"/>
              <a:ea typeface="+mn-ea"/>
            </a:endParaRPr>
          </a:p>
        </p:txBody>
      </p:sp>
      <p:sp>
        <p:nvSpPr>
          <p:cNvPr id="104984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家庭和社会对信息技术的重要性认识不足</a:t>
            </a:r>
            <a:endParaRPr altLang="en-US" dirty="0" sz="2400" lang="zh-CN">
              <a:latin typeface="+mn-ea"/>
              <a:ea typeface="+mn-ea"/>
            </a:endParaRPr>
          </a:p>
        </p:txBody>
      </p:sp>
      <p:sp>
        <p:nvSpPr>
          <p:cNvPr id="104984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家长缺乏对孩子的正确引导和监督</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84" name="标题 1"/>
          <p:cNvSpPr>
            <a:spLocks noGrp="1"/>
          </p:cNvSpPr>
          <p:nvPr>
            <p:ph type="title" idx="2"/>
          </p:nvPr>
        </p:nvSpPr>
        <p:spPr/>
        <p:txBody>
          <a:bodyPr>
            <a:normAutofit fontScale="98333"/>
          </a:bodyPr>
          <a:p>
            <a:r>
              <a:rPr altLang="en-US" lang="zh-CN"/>
              <a:t>小学生自控能力差，需要加强网络监管和教育引导</a:t>
            </a:r>
            <a:endParaRPr altLang="en-US" lang="zh-CN"/>
          </a:p>
        </p:txBody>
      </p:sp>
      <p:sp>
        <p:nvSpPr>
          <p:cNvPr id="104988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挑战：小学生自控能力差，容易沉迷于网络游戏和不良信息</a:t>
            </a:r>
            <a:endParaRPr altLang="en-US" dirty="0" sz="2000" lang="zh-CN" spc="150">
              <a:solidFill>
                <a:schemeClr val="tx1">
                  <a:lumMod val="85000"/>
                  <a:lumOff val="15000"/>
                </a:schemeClr>
              </a:solidFill>
              <a:latin typeface="+mn-ea"/>
              <a:sym typeface="+mn-ea"/>
            </a:endParaRPr>
          </a:p>
        </p:txBody>
      </p:sp>
      <p:sp>
        <p:nvSpPr>
          <p:cNvPr id="104989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对策：加强网络监管，限制小学生的上网时间和内容</a:t>
            </a:r>
            <a:endParaRPr altLang="en-US" dirty="0" sz="2000" lang="zh-CN" spc="150">
              <a:solidFill>
                <a:schemeClr val="tx1">
                  <a:lumMod val="85000"/>
                  <a:lumOff val="15000"/>
                </a:schemeClr>
              </a:solidFill>
              <a:latin typeface="+mn-ea"/>
              <a:sym typeface="+mn-ea"/>
            </a:endParaRPr>
          </a:p>
        </p:txBody>
      </p:sp>
      <p:sp>
        <p:nvSpPr>
          <p:cNvPr id="104989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对策：教育引导小学生正确使用网络，培养良好的上网习惯</a:t>
            </a:r>
            <a:endParaRPr altLang="en-US" dirty="0" sz="2000" lang="zh-CN" spc="150">
              <a:solidFill>
                <a:schemeClr val="tx1">
                  <a:lumMod val="85000"/>
                  <a:lumOff val="15000"/>
                </a:schemeClr>
              </a:solidFill>
              <a:latin typeface="+mn-ea"/>
              <a:sym typeface="+mn-ea"/>
            </a:endParaRPr>
          </a:p>
        </p:txBody>
      </p:sp>
      <p:sp>
        <p:nvSpPr>
          <p:cNvPr id="104990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对策：提高小学生的信息素养，使其具备辨别网络信息的能力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48" name="标题 1"/>
          <p:cNvSpPr>
            <a:spLocks noGrp="1"/>
          </p:cNvSpPr>
          <p:nvPr>
            <p:ph type="title" idx="2"/>
          </p:nvPr>
        </p:nvSpPr>
        <p:spPr/>
        <p:txBody>
          <a:bodyPr>
            <a:normAutofit fontScale="90000"/>
          </a:bodyPr>
          <a:p>
            <a:r>
              <a:rPr altLang="en-US" lang="zh-CN"/>
              <a:t>缺乏系统完善的信息技术教学评估体系，需要建立科学合理的评估机制</a:t>
            </a:r>
            <a:endParaRPr altLang="en-US" lang="zh-CN"/>
          </a:p>
        </p:txBody>
      </p:sp>
      <p:sp>
        <p:nvSpPr>
          <p:cNvPr id="104995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5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95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挑战：当前小学信息技术素养培养缺乏系统完善的教学评估体系，无法全面客观地评价学生的学习成果。</a:t>
            </a:r>
            <a:endParaRPr altLang="en-US" dirty="0" sz="2000" lang="zh-CN" spc="200">
              <a:solidFill>
                <a:schemeClr val="tx1">
                  <a:lumMod val="85000"/>
                  <a:lumOff val="15000"/>
                </a:schemeClr>
              </a:solidFill>
              <a:latin typeface="+mn-ea"/>
              <a:sym typeface="+mn-ea"/>
            </a:endParaRPr>
          </a:p>
        </p:txBody>
      </p:sp>
      <p:sp>
        <p:nvSpPr>
          <p:cNvPr id="104995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5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6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对策：需要建立科学合理的教学评估机制，制定明确的评估标准和指标，确保评估结果客观、公正、有效。</a:t>
            </a:r>
            <a:endParaRPr altLang="en-US" dirty="0" sz="2000" lang="zh-CN" spc="200">
              <a:solidFill>
                <a:schemeClr val="tx1">
                  <a:lumMod val="85000"/>
                  <a:lumOff val="15000"/>
                </a:schemeClr>
              </a:solidFill>
              <a:latin typeface="+mn-ea"/>
              <a:sym typeface="+mn-ea"/>
            </a:endParaRPr>
          </a:p>
        </p:txBody>
      </p:sp>
      <p:sp>
        <p:nvSpPr>
          <p:cNvPr id="104996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66" name="文本框 5"/>
          <p:cNvSpPr txBox="1"/>
          <p:nvPr>
            <p:custDataLst>
              <p:tags r:id="rId9"/>
            </p:custDataLst>
          </p:nvPr>
        </p:nvSpPr>
        <p:spPr>
          <a:xfrm>
            <a:off x="6349604" y="2290359"/>
            <a:ext cx="2280103" cy="3406519"/>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实施建议：在评估机制的建立过程中，应充分考虑学生的实际情况和个性差异，采用多种评估方式相结合的方式，全面评价学生的学习成果。</a:t>
            </a:r>
            <a:endParaRPr altLang="en-US" dirty="0" sz="2000" lang="zh-CN" spc="200">
              <a:solidFill>
                <a:schemeClr val="tx1">
                  <a:lumMod val="85000"/>
                  <a:lumOff val="15000"/>
                </a:schemeClr>
              </a:solidFill>
              <a:latin typeface="+mn-ea"/>
              <a:sym typeface="+mn-ea"/>
            </a:endParaRPr>
          </a:p>
        </p:txBody>
      </p:sp>
      <p:sp>
        <p:nvSpPr>
          <p:cNvPr id="104996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7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总结：建立科学合理的教学评估机制是小学信息技术素养培养的重要保障，有助于提高教学质量和学生的学习效果。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12" name="标题 3"/>
          <p:cNvSpPr>
            <a:spLocks noGrp="1"/>
          </p:cNvSpPr>
          <p:nvPr>
            <p:ph type="title" idx="4"/>
            <p:custDataLst>
              <p:tags r:id="rId1"/>
            </p:custDataLst>
          </p:nvPr>
        </p:nvSpPr>
        <p:spPr/>
        <p:txBody>
          <a:bodyPr>
            <a:normAutofit fontScale="90000"/>
          </a:bodyPr>
          <a:p>
            <a:r>
              <a:rPr altLang="en-US" lang="zh-CN"/>
              <a:t>小学信息技术素养培养的未来展望</a:t>
            </a:r>
            <a:endParaRPr altLang="en-US" lang="zh-CN"/>
          </a:p>
        </p:txBody>
      </p:sp>
      <p:sp>
        <p:nvSpPr>
          <p:cNvPr id="1050014" name="文本占位符 8"/>
          <p:cNvSpPr>
            <a:spLocks noGrp="1"/>
          </p:cNvSpPr>
          <p:nvPr>
            <p:ph type="body" idx="3"/>
            <p:custDataLst>
              <p:tags r:id="rId2"/>
            </p:custDataLst>
          </p:nvPr>
        </p:nvSpPr>
        <p:spPr/>
        <p:txBody>
          <a:bodyPr/>
          <a:p>
            <a:r>
              <a:rPr altLang="en-US" lang="zh-CN"/>
              <a:t>05</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58" name="标题 1"/>
          <p:cNvSpPr>
            <a:spLocks noGrp="1"/>
          </p:cNvSpPr>
          <p:nvPr>
            <p:ph type="title" idx="2"/>
          </p:nvPr>
        </p:nvSpPr>
        <p:spPr/>
        <p:txBody>
          <a:bodyPr>
            <a:normAutofit fontScale="90000"/>
          </a:bodyPr>
          <a:p>
            <a:r>
              <a:rPr altLang="en-US" lang="zh-CN"/>
              <a:t>信息技术素养将更加重要，成为未来人才的核心竞争力之一</a:t>
            </a:r>
            <a:endParaRPr altLang="en-US" lang="zh-CN"/>
          </a:p>
        </p:txBody>
      </p:sp>
      <p:sp>
        <p:nvSpPr>
          <p:cNvPr id="105006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信息技术素养将更加重要，成为未来人才的核心竞争力之一</a:t>
            </a:r>
            <a:endParaRPr altLang="en-US" dirty="0" sz="2000" lang="zh-CN" spc="150">
              <a:solidFill>
                <a:schemeClr val="tx1">
                  <a:lumMod val="75000"/>
                  <a:lumOff val="25000"/>
                </a:schemeClr>
              </a:solidFill>
              <a:latin typeface="+mn-ea"/>
              <a:sym typeface="+mn-ea"/>
            </a:endParaRPr>
          </a:p>
        </p:txBody>
      </p:sp>
      <p:sp>
        <p:nvSpPr>
          <p:cNvPr id="105006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小学教育将更加注重信息技术素养的培养，以适应未来社会的发展需求</a:t>
            </a:r>
            <a:endParaRPr altLang="en-US" dirty="0" sz="2000" lang="zh-CN" spc="150">
              <a:solidFill>
                <a:schemeClr val="tx1">
                  <a:lumMod val="75000"/>
                  <a:lumOff val="25000"/>
                </a:schemeClr>
              </a:solidFill>
              <a:latin typeface="+mn-ea"/>
              <a:sym typeface="+mn-ea"/>
            </a:endParaRPr>
          </a:p>
        </p:txBody>
      </p:sp>
      <p:sp>
        <p:nvSpPr>
          <p:cNvPr id="105007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7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随着科技的不断进步，信息技术素养将成为小学教育的重要内容之一</a:t>
            </a:r>
            <a:endParaRPr altLang="en-US" dirty="0" sz="2000" lang="zh-CN" spc="150">
              <a:solidFill>
                <a:schemeClr val="tx1">
                  <a:lumMod val="75000"/>
                  <a:lumOff val="25000"/>
                </a:schemeClr>
              </a:solidFill>
              <a:latin typeface="+mn-ea"/>
              <a:sym typeface="+mn-ea"/>
            </a:endParaRPr>
          </a:p>
        </p:txBody>
      </p:sp>
      <p:sp>
        <p:nvSpPr>
          <p:cNvPr id="105007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7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未来社会将需要更多具备信息技术素养的人才，小学教育将肩负起培养人才的重任</a:t>
            </a:r>
            <a:endParaRPr altLang="en-US" dirty="0" sz="2000" lang="zh-CN" spc="150">
              <a:solidFill>
                <a:schemeClr val="tx1">
                  <a:lumMod val="75000"/>
                  <a:lumOff val="25000"/>
                </a:schemeClr>
              </a:solidFill>
              <a:latin typeface="+mn-ea"/>
              <a:sym typeface="+mn-ea"/>
            </a:endParaRPr>
          </a:p>
        </p:txBody>
      </p:sp>
      <p:sp>
        <p:nvSpPr>
          <p:cNvPr id="105008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22" name="标题 1"/>
          <p:cNvSpPr>
            <a:spLocks noGrp="1"/>
          </p:cNvSpPr>
          <p:nvPr>
            <p:ph type="title" idx="2"/>
          </p:nvPr>
        </p:nvSpPr>
        <p:spPr/>
        <p:txBody>
          <a:bodyPr>
            <a:normAutofit fontScale="90000"/>
          </a:bodyPr>
          <a:p>
            <a:r>
              <a:rPr altLang="en-US" lang="zh-CN"/>
              <a:t>随着技术的不断进步，小学信息技术素养培养的内容和方法将不断更新和完善</a:t>
            </a:r>
            <a:endParaRPr altLang="en-US" lang="zh-CN"/>
          </a:p>
        </p:txBody>
      </p:sp>
      <p:sp>
        <p:nvSpPr>
          <p:cNvPr id="1050124"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技术发展将带来更多教育资源的共享和交互方式的变革，为小学信息技术素养培养提供更多可能性。</a:t>
            </a:r>
            <a:endParaRPr altLang="en-US" dirty="0" sz="1200" lang="zh-CN" spc="150">
              <a:solidFill>
                <a:schemeClr val="tx1">
                  <a:lumMod val="65000"/>
                  <a:lumOff val="35000"/>
                </a:schemeClr>
              </a:solidFill>
              <a:latin typeface="+mn-ea"/>
              <a:sym typeface="+mn-ea"/>
            </a:endParaRPr>
          </a:p>
        </p:txBody>
      </p:sp>
      <p:sp>
        <p:nvSpPr>
          <p:cNvPr id="1050126"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128"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未来教育将更加注重学生的实践能力和创新思维培养，小学信息技术素养培养将更加注重项目式学习和探究式学习。</a:t>
            </a:r>
            <a:endParaRPr altLang="en-US" dirty="0" sz="1200" lang="zh-CN" spc="150">
              <a:solidFill>
                <a:schemeClr val="tx1">
                  <a:lumMod val="65000"/>
                  <a:lumOff val="35000"/>
                </a:schemeClr>
              </a:solidFill>
              <a:latin typeface="+mn-ea"/>
              <a:sym typeface="+mn-ea"/>
            </a:endParaRPr>
          </a:p>
        </p:txBody>
      </p:sp>
      <p:sp>
        <p:nvSpPr>
          <p:cNvPr id="1050130"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132"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随着人工智能、大数据等技术的普及，小学信息技术素养培养将更加注重数据分析和信息处理能力的培养。</a:t>
            </a:r>
            <a:endParaRPr altLang="en-US" dirty="0" sz="1200" lang="zh-CN" spc="150">
              <a:solidFill>
                <a:schemeClr val="tx1">
                  <a:lumMod val="65000"/>
                  <a:lumOff val="35000"/>
                </a:schemeClr>
              </a:solidFill>
              <a:latin typeface="+mn-ea"/>
              <a:sym typeface="+mn-ea"/>
            </a:endParaRPr>
          </a:p>
        </p:txBody>
      </p:sp>
      <p:sp>
        <p:nvSpPr>
          <p:cNvPr id="1050134"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136"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网络安全和隐私保护将成为小学信息技术素养培养的重要内容，学生将学习如何保障自己的网络安全和隐私。</a:t>
            </a:r>
            <a:endParaRPr altLang="en-US" dirty="0" sz="1200" lang="zh-CN" spc="150">
              <a:solidFill>
                <a:schemeClr val="tx1">
                  <a:lumMod val="65000"/>
                  <a:lumOff val="35000"/>
                </a:schemeClr>
              </a:solidFill>
              <a:latin typeface="+mn-ea"/>
              <a:sym typeface="+mn-ea"/>
            </a:endParaRPr>
          </a:p>
        </p:txBody>
      </p:sp>
      <p:sp>
        <p:nvSpPr>
          <p:cNvPr id="1050138"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78" name="标题 1"/>
          <p:cNvSpPr>
            <a:spLocks noGrp="1"/>
          </p:cNvSpPr>
          <p:nvPr>
            <p:ph type="title" idx="2"/>
          </p:nvPr>
        </p:nvSpPr>
        <p:spPr/>
        <p:txBody>
          <a:bodyPr>
            <a:normAutofit fontScale="90000"/>
          </a:bodyPr>
          <a:p>
            <a:r>
              <a:rPr altLang="en-US" lang="zh-CN"/>
              <a:t>教育信息化将进一步推进，为小学信息技术素养培养提供更多的资源和平台</a:t>
            </a:r>
            <a:endParaRPr altLang="en-US" lang="zh-CN"/>
          </a:p>
        </p:txBody>
      </p:sp>
      <p:sp>
        <p:nvSpPr>
          <p:cNvPr id="105018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教育信息化将进一步推进，为小学信息技术素养培养提供更多的资源和平台。</a:t>
            </a:r>
            <a:endParaRPr altLang="en-US" dirty="0" sz="1200" lang="zh-CN" spc="150">
              <a:solidFill>
                <a:schemeClr val="tx1">
                  <a:lumMod val="85000"/>
                  <a:lumOff val="15000"/>
                </a:schemeClr>
              </a:solidFill>
              <a:latin typeface="+mn-ea"/>
              <a:sym typeface="+mn-ea"/>
            </a:endParaRPr>
          </a:p>
        </p:txBody>
      </p:sp>
      <p:sp>
        <p:nvSpPr>
          <p:cNvPr id="105018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人工智能、大数据等新兴技术的发展，将为小学信息技术素养培养提供更智能化的教学辅助工具。</a:t>
            </a:r>
            <a:endParaRPr altLang="en-US" dirty="0" sz="1200" lang="zh-CN" spc="150">
              <a:solidFill>
                <a:schemeClr val="tx1">
                  <a:lumMod val="85000"/>
                  <a:lumOff val="15000"/>
                </a:schemeClr>
              </a:solidFill>
              <a:latin typeface="+mn-ea"/>
              <a:sym typeface="+mn-ea"/>
            </a:endParaRPr>
          </a:p>
        </p:txBody>
      </p:sp>
      <p:sp>
        <p:nvSpPr>
          <p:cNvPr id="105018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未来小学信息技术素养培养将更加注重实践应用和创新能力的培养，以适应社会发展的需求。</a:t>
            </a:r>
            <a:endParaRPr altLang="en-US" dirty="0" sz="1200" lang="zh-CN" spc="150">
              <a:solidFill>
                <a:schemeClr val="tx1">
                  <a:lumMod val="85000"/>
                  <a:lumOff val="15000"/>
                </a:schemeClr>
              </a:solidFill>
              <a:latin typeface="+mn-ea"/>
              <a:sym typeface="+mn-ea"/>
            </a:endParaRPr>
          </a:p>
        </p:txBody>
      </p:sp>
      <p:sp>
        <p:nvSpPr>
          <p:cNvPr id="105019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未来小学信息技术素养培养将更加注重与学科教学的融合，以提高教育教学的整体质量。</a:t>
            </a:r>
            <a:endParaRPr altLang="en-US" dirty="0" sz="1200" lang="zh-CN" spc="150">
              <a:solidFill>
                <a:schemeClr val="tx1">
                  <a:lumMod val="85000"/>
                  <a:lumOff val="15000"/>
                </a:schemeClr>
              </a:solidFill>
              <a:latin typeface="+mn-ea"/>
              <a:sym typeface="+mn-ea"/>
            </a:endParaRPr>
          </a:p>
        </p:txBody>
      </p:sp>
      <p:sp>
        <p:nvSpPr>
          <p:cNvPr id="105020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42"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244"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1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1_2"/>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5*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2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2_2"/>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5*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3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3_2"/>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5*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4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4_2"/>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5*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1"/>
  <p:tag name="KSO_WM_TEMPLATE_CATEGORY" val="custom"/>
  <p:tag name="KSO_WM_TEMPLATE_INDEX" val="20230915"/>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5*l_h_i*1_5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5_2"/>
  <p:tag name="KSO_WM_DIAGRAM_VERSION" val="3"/>
  <p:tag name="KSO_WM_UNIT_PRESET_TEXT" val="05"/>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5_1"/>
  <p:tag name="KSO_WM_UNIT_TYPE" val="l_h_a"/>
  <p:tag name="KSO_WM_UNIT_ID" val="custom20230915_5*l_h_a*1_5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SLIDE_ID" val="custom2023091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8.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8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88.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2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2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1_1*l_h_i*1_1_1"/>
  <p:tag name="KSO_WM_TEMPLATE_CATEGORY" val="diagram"/>
  <p:tag name="KSO_WM_TEMPLATE_INDEX" val="20231671"/>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7401428222656,&quot;width&quot;:861.360290527343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949999988079071,&quot;colorType&quot;:1,&quot;foreColorIndex&quot;:5,&quot;pos&quot;:0,&quot;transparency&quot;:1},{&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1_1*l_h_a*1_1_1"/>
  <p:tag name="KSO_WM_TEMPLATE_CATEGORY" val="diagram"/>
  <p:tag name="KSO_WM_TEMPLATE_INDEX" val="20231671"/>
  <p:tag name="KSO_WM_UNIT_LAYERLEVEL" val="1_1_1"/>
  <p:tag name="KSO_WM_TAG_VERSION" val="3.0"/>
  <p:tag name="KSO_WM_DIAGRAM_VERSION" val="3"/>
  <p:tag name="KSO_WM_DIAGRAM_COLOR_TRICK" val="1"/>
  <p:tag name="KSO_WM_DIAGRAM_COLOR_TEXT_CAN_REMOVE" val="n"/>
  <p:tag name="KSO_WM_DIAGRAM_GROUP_CODE" val="l1-1"/>
  <p:tag name="KSO_WM_BEAUTIFY_FLAG" val="#wm#"/>
  <p:tag name="KSO_WM_UNIT_PRESET_TEXT" val="添加 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3.7401428222656,&quot;width&quot;:861.3602905273438}"/>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1_1*l_h_f*1_1_1"/>
  <p:tag name="KSO_WM_TEMPLATE_CATEGORY" val="diagram"/>
  <p:tag name="KSO_WM_TEMPLATE_INDEX" val="2023167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3.7401428222656,&quot;width&quot;:861.3602905273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1_1*l_h_i*1_2_1"/>
  <p:tag name="KSO_WM_TEMPLATE_CATEGORY" val="diagram"/>
  <p:tag name="KSO_WM_TEMPLATE_INDEX" val="20231671"/>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7401428222656,&quot;width&quot;:861.360290527343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949999988079071,&quot;colorType&quot;:1,&quot;foreColorIndex&quot;:5,&quot;pos&quot;:0,&quot;transparency&quot;:1},{&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1_1*l_h_f*1_2_1"/>
  <p:tag name="KSO_WM_TEMPLATE_CATEGORY" val="diagram"/>
  <p:tag name="KSO_WM_TEMPLATE_INDEX" val="2023167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3.7401428222656,&quot;width&quot;:861.3602905273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1_1*l_h_a*1_2_1"/>
  <p:tag name="KSO_WM_TEMPLATE_CATEGORY" val="diagram"/>
  <p:tag name="KSO_WM_TEMPLATE_INDEX" val="20231671"/>
  <p:tag name="KSO_WM_UNIT_LAYERLEVEL" val="1_1_1"/>
  <p:tag name="KSO_WM_TAG_VERSION" val="3.0"/>
  <p:tag name="KSO_WM_DIAGRAM_VERSION" val="3"/>
  <p:tag name="KSO_WM_DIAGRAM_COLOR_TRICK" val="1"/>
  <p:tag name="KSO_WM_DIAGRAM_COLOR_TEXT_CAN_REMOVE" val="n"/>
  <p:tag name="KSO_WM_DIAGRAM_GROUP_CODE" val="l1-1"/>
  <p:tag name="KSO_WM_BEAUTIFY_FLAG" val="#wm#"/>
  <p:tag name="KSO_WM_UNIT_PRESET_TEXT" val="添加 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3.7401428222656,&quot;width&quot;:861.3602905273438}"/>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6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66.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1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5"/>
</p:tagLst>
</file>

<file path=ppt/tags/tag317.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5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52.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2024-01-04T23:41:24Z</dcterms:created>
  <dcterms:modified xsi:type="dcterms:W3CDTF">2024-01-04T23:41:24Z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ba349148669a43aca194a8281f5ab763_21</vt:lpwstr>
  </property>
</Properties>
</file>