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01" r:id="rId1"/>
    <p:sldMasterId id="2147487638" r:id="rId2"/>
  </p:sldMasterIdLst>
  <p:notesMasterIdLst>
    <p:notesMasterId r:id="rId3"/>
  </p:notesMasterIdLst>
  <p:sldIdLst>
    <p:sldId id="2079" r:id="rId4"/>
    <p:sldId id="2082" r:id="rId5"/>
    <p:sldId id="2085" r:id="rId6"/>
    <p:sldId id="2088" r:id="rId7"/>
    <p:sldId id="2094" r:id="rId9"/>
    <p:sldId id="2097" r:id="rId10"/>
    <p:sldId id="2100" r:id="rId11"/>
    <p:sldId id="2106" r:id="rId13"/>
    <p:sldId id="2109" r:id="rId14"/>
    <p:sldId id="2112" r:id="rId15"/>
    <p:sldId id="2115" r:id="rId16"/>
    <p:sldId id="2118" r:id="rId17"/>
    <p:sldId id="2121" r:id="rId18"/>
    <p:sldId id="2127" r:id="rId20"/>
    <p:sldId id="2130" r:id="rId21"/>
    <p:sldId id="2133" r:id="rId22"/>
    <p:sldId id="2136" r:id="rId23"/>
    <p:sldId id="2139" r:id="rId24"/>
    <p:sldId id="2142" r:id="rId25"/>
    <p:sldId id="2148" r:id="rId27"/>
    <p:sldId id="2151" r:id="rId28"/>
    <p:sldId id="2154" r:id="rId29"/>
    <p:sldId id="2157" r:id="rId30"/>
    <p:sldId id="2160" r:id="rId31"/>
    <p:sldId id="2163" r:id="rId32"/>
    <p:sldId id="2169" r:id="rId34"/>
    <p:sldId id="2172" r:id="rId35"/>
    <p:sldId id="2175" r:id="rId36"/>
    <p:sldId id="2178" r:id="rId37"/>
    <p:sldId id="2181"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02" r:id="rId1"/>
    <p:sldLayoutId id="2147487603" r:id="rId2"/>
    <p:sldLayoutId id="2147487604" r:id="rId3"/>
    <p:sldLayoutId id="2147487605" r:id="rId4"/>
    <p:sldLayoutId id="2147487606" r:id="rId5"/>
    <p:sldLayoutId id="2147487607" r:id="rId6"/>
    <p:sldLayoutId id="2147487608" r:id="rId7"/>
    <p:sldLayoutId id="2147487609" r:id="rId8"/>
    <p:sldLayoutId id="2147487610" r:id="rId9"/>
    <p:sldLayoutId id="2147487611" r:id="rId10"/>
    <p:sldLayoutId id="21474876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639" r:id="rId1"/>
    <p:sldLayoutId id="2147487640" r:id="rId2"/>
    <p:sldLayoutId id="2147487641" r:id="rId3"/>
    <p:sldLayoutId id="2147487642" r:id="rId4"/>
    <p:sldLayoutId id="2147487643" r:id="rId5"/>
    <p:sldLayoutId id="2147487644" r:id="rId6"/>
    <p:sldLayoutId id="2147487645" r:id="rId7"/>
    <p:sldLayoutId id="2147487646" r:id="rId8"/>
    <p:sldLayoutId id="2147487647" r:id="rId9"/>
    <p:sldLayoutId id="2147487648" r:id="rId10"/>
    <p:sldLayoutId id="214748764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tags" Target="../tags/tag178.xml"/><Relationship Id="rId18" Type="http://schemas.openxmlformats.org/officeDocument/2006/relationships/tags" Target="../tags/tag179.xml"/><Relationship Id="rId19" Type="http://schemas.openxmlformats.org/officeDocument/2006/relationships/tags" Target="../tags/tag180.xml"/><Relationship Id="rId20" Type="http://schemas.openxmlformats.org/officeDocument/2006/relationships/tags" Target="../tags/tag181.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tags" Target="../tags/tag245.xml"/><Relationship Id="rId18" Type="http://schemas.openxmlformats.org/officeDocument/2006/relationships/tags" Target="../tags/tag246.xml"/><Relationship Id="rId19" Type="http://schemas.openxmlformats.org/officeDocument/2006/relationships/tags" Target="../tags/tag247.xml"/><Relationship Id="rId20" Type="http://schemas.openxmlformats.org/officeDocument/2006/relationships/tags" Target="../tags/tag248.xml"/><Relationship Id="rId21" Type="http://schemas.openxmlformats.org/officeDocument/2006/relationships/tags" Target="../tags/tag249.xml"/><Relationship Id="rId22" Type="http://schemas.openxmlformats.org/officeDocument/2006/relationships/tags" Target="../tags/tag250.xml"/><Relationship Id="rId23" Type="http://schemas.openxmlformats.org/officeDocument/2006/relationships/tags" Target="../tags/tag251.xml"/><Relationship Id="rId24" Type="http://schemas.openxmlformats.org/officeDocument/2006/relationships/tags" Target="../tags/tag252.xml"/><Relationship Id="rId25" Type="http://schemas.openxmlformats.org/officeDocument/2006/relationships/tags" Target="../tags/tag253.xml"/><Relationship Id="rId26" Type="http://schemas.openxmlformats.org/officeDocument/2006/relationships/tags" Target="../tags/tag254.xml"/><Relationship Id="rId27" Type="http://schemas.openxmlformats.org/officeDocument/2006/relationships/tags" Target="../tags/tag255.xml"/><Relationship Id="rId28" Type="http://schemas.openxmlformats.org/officeDocument/2006/relationships/tags" Target="../tags/tag256.xml"/><Relationship Id="rId29" Type="http://schemas.openxmlformats.org/officeDocument/2006/relationships/tags" Target="../tags/tag257.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tags" Target="../tags/tag362.xml"/><Relationship Id="rId14" Type="http://schemas.openxmlformats.org/officeDocument/2006/relationships/tags" Target="../tags/tag363.xml"/><Relationship Id="rId15" Type="http://schemas.openxmlformats.org/officeDocument/2006/relationships/tags" Target="../tags/tag364.xml"/><Relationship Id="rId16" Type="http://schemas.openxmlformats.org/officeDocument/2006/relationships/tags" Target="../tags/tag365.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tags" Target="../tags/tag398.xml"/><Relationship Id="rId14" Type="http://schemas.openxmlformats.org/officeDocument/2006/relationships/tags" Target="../tags/tag399.xml"/><Relationship Id="rId15" Type="http://schemas.openxmlformats.org/officeDocument/2006/relationships/tags" Target="../tags/tag400.xml"/><Relationship Id="rId16" Type="http://schemas.openxmlformats.org/officeDocument/2006/relationships/tags" Target="../tags/tag401.xml"/><Relationship Id="rId17" Type="http://schemas.openxmlformats.org/officeDocument/2006/relationships/tags" Target="../tags/tag402.xml"/><Relationship Id="rId18" Type="http://schemas.openxmlformats.org/officeDocument/2006/relationships/tags" Target="../tags/tag403.xml"/><Relationship Id="rId19" Type="http://schemas.openxmlformats.org/officeDocument/2006/relationships/tags" Target="../tags/tag404.xml"/><Relationship Id="rId20" Type="http://schemas.openxmlformats.org/officeDocument/2006/relationships/tags" Target="../tags/tag405.xml"/><Relationship Id="rId21" Type="http://schemas.openxmlformats.org/officeDocument/2006/relationships/tags" Target="../tags/tag406.xml"/><Relationship Id="rId22" Type="http://schemas.openxmlformats.org/officeDocument/2006/relationships/tags" Target="../tags/tag407.xml"/><Relationship Id="rId23" Type="http://schemas.openxmlformats.org/officeDocument/2006/relationships/tags" Target="../tags/tag408.xml"/><Relationship Id="rId24" Type="http://schemas.openxmlformats.org/officeDocument/2006/relationships/tags" Target="../tags/tag409.xml"/><Relationship Id="rId25" Type="http://schemas.openxmlformats.org/officeDocument/2006/relationships/tags" Target="../tags/tag410.xml"/><Relationship Id="rId26" Type="http://schemas.openxmlformats.org/officeDocument/2006/relationships/tags" Target="../tags/tag411.xml"/><Relationship Id="rId27" Type="http://schemas.openxmlformats.org/officeDocument/2006/relationships/tags" Target="../tags/tag412.xml"/><Relationship Id="rId28" Type="http://schemas.openxmlformats.org/officeDocument/2006/relationships/tags" Target="../tags/tag413.xml"/><Relationship Id="rId29" Type="http://schemas.openxmlformats.org/officeDocument/2006/relationships/tags" Target="../tags/tag414.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数字校园教育平台的功能与特色</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数字校园教育平台的概述</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数字校园教育平台的功能</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数字校园教育平台的特色</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数字校园教育平台的应用场景与优势</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数字校园教育平台的挑战与未来发展</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数字校园教育平台的概述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0000"/>
          </a:bodyPr>
          <a:p>
            <a:r>
              <a:rPr altLang="en-US" lang="zh-CN"/>
              <a:t>定义与背景</a:t>
            </a:r>
            <a:endParaRPr altLang="en-US" lang="zh-CN"/>
          </a:p>
        </p:txBody>
      </p:sp>
      <p:sp>
        <p:nvSpPr>
          <p:cNvPr id="10489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数字校园教育平台的发展历程</a:t>
            </a:r>
            <a:endParaRPr altLang="zh-CN" dirty="0" lang="en-US">
              <a:solidFill>
                <a:schemeClr val="dk1">
                  <a:lumMod val="80000"/>
                  <a:lumOff val="20000"/>
                </a:schemeClr>
              </a:solidFill>
              <a:latin typeface="+mn-ea"/>
              <a:sym typeface="+mn-ea"/>
            </a:endParaRPr>
          </a:p>
        </p:txBody>
      </p:sp>
      <p:sp>
        <p:nvSpPr>
          <p:cNvPr id="10489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数字校园教育平台的定义</a:t>
            </a:r>
            <a:endParaRPr altLang="en-US" dirty="0" lang="zh-CN">
              <a:solidFill>
                <a:schemeClr val="dk1">
                  <a:lumMod val="80000"/>
                  <a:lumOff val="20000"/>
                </a:schemeClr>
              </a:solidFill>
              <a:latin typeface="+mn-ea"/>
              <a:sym typeface="+mn-ea"/>
            </a:endParaRPr>
          </a:p>
        </p:txBody>
      </p:sp>
      <p:sp>
        <p:nvSpPr>
          <p:cNvPr id="10489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数字校园教育平台的背景</a:t>
            </a:r>
            <a:endParaRPr altLang="en-US" dirty="0" lang="zh-CN">
              <a:solidFill>
                <a:schemeClr val="dk1">
                  <a:lumMod val="80000"/>
                  <a:lumOff val="20000"/>
                </a:schemeClr>
              </a:solidFill>
              <a:latin typeface="+mn-ea"/>
              <a:sym typeface="+mn-ea"/>
            </a:endParaRPr>
          </a:p>
        </p:txBody>
      </p:sp>
      <p:sp>
        <p:nvSpPr>
          <p:cNvPr id="10490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数字校园教育平台的意义与价值</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0" name="标题 2"/>
          <p:cNvSpPr>
            <a:spLocks noGrp="1"/>
          </p:cNvSpPr>
          <p:nvPr>
            <p:ph type="title" idx="3"/>
          </p:nvPr>
        </p:nvSpPr>
        <p:spPr/>
        <p:txBody>
          <a:bodyPr>
            <a:normAutofit fontScale="91667"/>
          </a:bodyPr>
          <a:p>
            <a:r>
              <a:rPr altLang="en-US" lang="zh-CN"/>
              <a:t>平台的发展历程</a:t>
            </a:r>
            <a:endParaRPr altLang="en-US" lang="zh-CN"/>
          </a:p>
        </p:txBody>
      </p:sp>
      <p:sp>
        <p:nvSpPr>
          <p:cNvPr id="104904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平台的发展阶段</a:t>
            </a:r>
            <a:endParaRPr altLang="en-US" sz="1400" lang="zh-CN" spc="150">
              <a:solidFill>
                <a:schemeClr val="tx1"/>
              </a:solidFill>
              <a:effectLst/>
              <a:latin typeface="+mn-ea"/>
              <a:sym typeface="+mn-ea"/>
            </a:endParaRPr>
          </a:p>
        </p:txBody>
      </p:sp>
      <p:sp>
        <p:nvSpPr>
          <p:cNvPr id="104905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数字校园教育平台的起源</a:t>
            </a:r>
            <a:endParaRPr altLang="en-US" dirty="0" sz="1400" lang="zh-CN" spc="150">
              <a:solidFill>
                <a:schemeClr val="tx1"/>
              </a:solidFill>
              <a:effectLst/>
              <a:latin typeface="+mn-ea"/>
              <a:sym typeface="+mn-ea"/>
            </a:endParaRPr>
          </a:p>
        </p:txBody>
      </p:sp>
      <p:sp>
        <p:nvSpPr>
          <p:cNvPr id="104905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当前数字校园教育平台的现状</a:t>
            </a:r>
            <a:endParaRPr altLang="en-US" sz="1400" lang="zh-CN" spc="150">
              <a:solidFill>
                <a:schemeClr val="tx1"/>
              </a:solidFill>
              <a:effectLst/>
              <a:latin typeface="+mn-ea"/>
              <a:sym typeface="+mn-ea"/>
            </a:endParaRPr>
          </a:p>
        </p:txBody>
      </p:sp>
      <p:sp>
        <p:nvSpPr>
          <p:cNvPr id="104905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未来数字校园教育平台的发展趋势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05" name=""/>
        <p:cNvGrpSpPr/>
        <p:nvPr/>
      </p:nvGrpSpPr>
      <p:grpSpPr>
        <a:xfrm>
          <a:off x="0" y="0"/>
          <a:ext cx="0" cy="0"/>
          <a:chOff x="0" y="0"/>
          <a:chExt cx="0" cy="0"/>
        </a:xfrm>
      </p:grpSpPr>
      <p:sp>
        <p:nvSpPr>
          <p:cNvPr id="104909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092" name="标题 2"/>
          <p:cNvSpPr>
            <a:spLocks noGrp="1"/>
          </p:cNvSpPr>
          <p:nvPr>
            <p:ph type="title" idx="1"/>
            <p:custDataLst>
              <p:tags r:id="rId2"/>
            </p:custDataLst>
          </p:nvPr>
        </p:nvSpPr>
        <p:spPr/>
        <p:txBody>
          <a:bodyPr>
            <a:normAutofit fontScale="90000"/>
          </a:bodyPr>
          <a:p>
            <a:r>
              <a:rPr altLang="en-US" lang="zh-CN"/>
              <a:t>数字校园教育平台的功能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2" name="标题 2"/>
          <p:cNvSpPr>
            <a:spLocks noGrp="1"/>
          </p:cNvSpPr>
          <p:nvPr>
            <p:ph type="title" idx="3"/>
          </p:nvPr>
        </p:nvSpPr>
        <p:spPr/>
        <p:txBody>
          <a:bodyPr>
            <a:normAutofit fontScale="94444"/>
          </a:bodyPr>
          <a:p>
            <a:r>
              <a:rPr altLang="en-US" lang="zh-CN"/>
              <a:t>教务管理功能</a:t>
            </a:r>
            <a:endParaRPr altLang="en-US" lang="zh-CN"/>
          </a:p>
        </p:txBody>
      </p:sp>
      <p:sp>
        <p:nvSpPr>
          <p:cNvPr id="10491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8"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学生信息管理：记录学生基本信息、成绩、考勤等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课程管理：安排课程、发布课程表、选课等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考试管理：组织考试、监考、阅卷等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教学质量监控：评估教师教学水平，提高教学质量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0" name="标题 2"/>
          <p:cNvSpPr>
            <a:spLocks noGrp="1"/>
          </p:cNvSpPr>
          <p:nvPr>
            <p:ph type="title" idx="3"/>
          </p:nvPr>
        </p:nvSpPr>
        <p:spPr/>
        <p:txBody>
          <a:bodyPr>
            <a:normAutofit fontScale="91667"/>
          </a:bodyPr>
          <a:p>
            <a:r>
              <a:rPr altLang="en-US" lang="zh-CN"/>
              <a:t>资源共享功能</a:t>
            </a:r>
            <a:endParaRPr altLang="en-US" lang="zh-CN"/>
          </a:p>
        </p:txBody>
      </p:sp>
      <p:sp>
        <p:nvSpPr>
          <p:cNvPr id="10492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实现优质教育资源的共享</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方便教师和学生之间的交流与合作</a:t>
            </a:r>
            <a:endParaRPr dirty="0" sz="2000" err="1">
              <a:solidFill>
                <a:schemeClr val="tx1">
                  <a:lumMod val="75000"/>
                  <a:lumOff val="25000"/>
                </a:schemeClr>
              </a:solidFill>
              <a:latin typeface="+mn-ea"/>
              <a:ea typeface="+mn-ea"/>
              <a:cs typeface="+mn-ea"/>
              <a:sym typeface="+mn-lt"/>
            </a:endParaRPr>
          </a:p>
        </p:txBody>
      </p:sp>
      <p:sp>
        <p:nvSpPr>
          <p:cNvPr id="10492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提高教育资源的利用效率</a:t>
            </a:r>
            <a:endParaRPr dirty="0" sz="2000" err="1">
              <a:solidFill>
                <a:schemeClr val="tx1">
                  <a:lumMod val="75000"/>
                  <a:lumOff val="25000"/>
                </a:schemeClr>
              </a:solidFill>
              <a:latin typeface="+mn-ea"/>
              <a:ea typeface="+mn-ea"/>
              <a:cs typeface="+mn-ea"/>
              <a:sym typeface="+mn-lt"/>
            </a:endParaRPr>
          </a:p>
        </p:txBody>
      </p:sp>
      <p:sp>
        <p:nvSpPr>
          <p:cNvPr id="1049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打破地域限制，促进教育公平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4" name="标题 2"/>
          <p:cNvSpPr>
            <a:spLocks noGrp="1"/>
          </p:cNvSpPr>
          <p:nvPr>
            <p:ph type="title" idx="3"/>
          </p:nvPr>
        </p:nvSpPr>
        <p:spPr/>
        <p:txBody>
          <a:bodyPr>
            <a:normAutofit fontScale="91667"/>
          </a:bodyPr>
          <a:p>
            <a:r>
              <a:rPr altLang="en-US" lang="zh-CN"/>
              <a:t>在线学习功能</a:t>
            </a:r>
            <a:endParaRPr altLang="en-US" lang="zh-CN"/>
          </a:p>
        </p:txBody>
      </p:sp>
      <p:sp>
        <p:nvSpPr>
          <p:cNvPr id="10492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课程资源：提供丰富多样的在线课程资源，满足不同学科和层次的需求</a:t>
            </a:r>
            <a:endParaRPr altLang="en-US" dirty="0" sz="1200" lang="zh-CN" spc="150">
              <a:solidFill>
                <a:schemeClr val="tx1">
                  <a:lumMod val="65000"/>
                  <a:lumOff val="35000"/>
                </a:schemeClr>
              </a:solidFill>
              <a:latin typeface="+mn-ea"/>
              <a:sym typeface="+mn-ea"/>
            </a:endParaRPr>
          </a:p>
        </p:txBody>
      </p:sp>
      <p:sp>
        <p:nvSpPr>
          <p:cNvPr id="10492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学习方式：支持多种学习方式，如自主学习、合作学习、探究学习等</a:t>
            </a:r>
            <a:endParaRPr altLang="en-US" dirty="0" sz="1200" lang="zh-CN" spc="150">
              <a:solidFill>
                <a:schemeClr val="tx1">
                  <a:lumMod val="65000"/>
                  <a:lumOff val="35000"/>
                </a:schemeClr>
              </a:solidFill>
              <a:latin typeface="+mn-ea"/>
              <a:sym typeface="+mn-ea"/>
            </a:endParaRPr>
          </a:p>
        </p:txBody>
      </p:sp>
      <p:sp>
        <p:nvSpPr>
          <p:cNvPr id="10493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学习进度：学生可以根据自身情况灵活安排学习进度，实现个性化学习</a:t>
            </a:r>
            <a:endParaRPr altLang="en-US" dirty="0" sz="1200" lang="zh-CN" spc="150">
              <a:solidFill>
                <a:schemeClr val="tx1">
                  <a:lumMod val="65000"/>
                  <a:lumOff val="35000"/>
                </a:schemeClr>
              </a:solidFill>
              <a:latin typeface="+mn-ea"/>
              <a:sym typeface="+mn-ea"/>
            </a:endParaRPr>
          </a:p>
        </p:txBody>
      </p:sp>
      <p:sp>
        <p:nvSpPr>
          <p:cNvPr id="10493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学习效果：通过在线测试、作业提交等方式，及时评估学生的学习效果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6" name="标题 2"/>
          <p:cNvSpPr>
            <a:spLocks noGrp="1"/>
          </p:cNvSpPr>
          <p:nvPr>
            <p:ph type="title" idx="3"/>
          </p:nvPr>
        </p:nvSpPr>
        <p:spPr/>
        <p:txBody>
          <a:bodyPr>
            <a:normAutofit fontScale="91667"/>
          </a:bodyPr>
          <a:p>
            <a:r>
              <a:rPr altLang="en-US" lang="zh-CN"/>
              <a:t>互动教学功能</a:t>
            </a:r>
            <a:endParaRPr altLang="en-US" lang="zh-CN"/>
          </a:p>
        </p:txBody>
      </p:sp>
      <p:sp>
        <p:nvSpPr>
          <p:cNvPr id="104933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实时互动：支持多人同时在线，实现实时语音、文字交流</a:t>
            </a:r>
            <a:endParaRPr altLang="en-US" dirty="0" sz="2000" lang="zh-CN" spc="150">
              <a:solidFill>
                <a:schemeClr val="tx1">
                  <a:lumMod val="85000"/>
                  <a:lumOff val="15000"/>
                </a:schemeClr>
              </a:solidFill>
              <a:latin typeface="+mn-ea"/>
              <a:sym typeface="+mn-ea"/>
            </a:endParaRPr>
          </a:p>
        </p:txBody>
      </p:sp>
      <p:sp>
        <p:nvSpPr>
          <p:cNvPr id="104934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多媒体教学：支持PPT、PDF、图片等多种格式的课件展示</a:t>
            </a:r>
            <a:endParaRPr altLang="en-US" dirty="0" sz="2000" lang="zh-CN" spc="150">
              <a:solidFill>
                <a:schemeClr val="tx1">
                  <a:lumMod val="85000"/>
                  <a:lumOff val="15000"/>
                </a:schemeClr>
              </a:solidFill>
              <a:latin typeface="+mn-ea"/>
              <a:sym typeface="+mn-ea"/>
            </a:endParaRPr>
          </a:p>
        </p:txBody>
      </p:sp>
      <p:sp>
        <p:nvSpPr>
          <p:cNvPr id="104935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实时反馈：学生可随时向老师提问，老师可及时回答和指导</a:t>
            </a:r>
            <a:endParaRPr altLang="en-US" dirty="0" sz="2000" lang="zh-CN" spc="150">
              <a:solidFill>
                <a:schemeClr val="tx1">
                  <a:lumMod val="85000"/>
                  <a:lumOff val="15000"/>
                </a:schemeClr>
              </a:solidFill>
              <a:latin typeface="+mn-ea"/>
              <a:sym typeface="+mn-ea"/>
            </a:endParaRPr>
          </a:p>
        </p:txBody>
      </p:sp>
      <p:sp>
        <p:nvSpPr>
          <p:cNvPr id="104935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作业管理：老师可在线布置作业、批改作业，学生可在线提交作业</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4" name="标题 2"/>
          <p:cNvSpPr>
            <a:spLocks noGrp="1"/>
          </p:cNvSpPr>
          <p:nvPr>
            <p:ph type="title" idx="3"/>
          </p:nvPr>
        </p:nvSpPr>
        <p:spPr/>
        <p:txBody>
          <a:bodyPr>
            <a:normAutofit fontScale="91667"/>
          </a:bodyPr>
          <a:p>
            <a:r>
              <a:rPr altLang="en-US" lang="zh-CN"/>
              <a:t>数据分析功能</a:t>
            </a:r>
            <a:endParaRPr altLang="en-US" lang="zh-CN"/>
          </a:p>
        </p:txBody>
      </p:sp>
      <p:sp>
        <p:nvSpPr>
          <p:cNvPr id="10493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个性化教学：根据数据分析结果，为每个学生制定个性化的教学方案</a:t>
            </a:r>
            <a:endParaRPr altLang="zh-CN" dirty="0" lang="en-US">
              <a:solidFill>
                <a:schemeClr val="dk1">
                  <a:lumMod val="80000"/>
                  <a:lumOff val="20000"/>
                </a:schemeClr>
              </a:solidFill>
              <a:latin typeface="+mn-ea"/>
              <a:sym typeface="+mn-ea"/>
            </a:endParaRPr>
          </a:p>
        </p:txBody>
      </p:sp>
      <p:sp>
        <p:nvSpPr>
          <p:cNvPr id="10494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收集学生数据：记录学生的学习进度、成绩等</a:t>
            </a:r>
            <a:endParaRPr altLang="en-US" dirty="0" lang="zh-CN">
              <a:solidFill>
                <a:schemeClr val="dk1">
                  <a:lumMod val="80000"/>
                  <a:lumOff val="20000"/>
                </a:schemeClr>
              </a:solidFill>
              <a:latin typeface="+mn-ea"/>
              <a:sym typeface="+mn-ea"/>
            </a:endParaRPr>
          </a:p>
        </p:txBody>
      </p:sp>
      <p:sp>
        <p:nvSpPr>
          <p:cNvPr id="10494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数据分析：对收集到的数据进行整理、分析，为教学提供参考</a:t>
            </a:r>
            <a:endParaRPr altLang="en-US" dirty="0" lang="zh-CN">
              <a:solidFill>
                <a:schemeClr val="dk1">
                  <a:lumMod val="80000"/>
                  <a:lumOff val="20000"/>
                </a:schemeClr>
              </a:solidFill>
              <a:latin typeface="+mn-ea"/>
              <a:sym typeface="+mn-ea"/>
            </a:endParaRPr>
          </a:p>
        </p:txBody>
      </p:sp>
      <p:sp>
        <p:nvSpPr>
          <p:cNvPr id="10494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教学效果评估：通过数据分析，评估教学效果，及时调整教学策略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1" name=""/>
        <p:cNvGrpSpPr/>
        <p:nvPr/>
      </p:nvGrpSpPr>
      <p:grpSpPr>
        <a:xfrm>
          <a:off x="0" y="0"/>
          <a:ext cx="0" cy="0"/>
          <a:chOff x="0" y="0"/>
          <a:chExt cx="0" cy="0"/>
        </a:xfrm>
      </p:grpSpPr>
      <p:sp>
        <p:nvSpPr>
          <p:cNvPr id="104946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62" name="标题 2"/>
          <p:cNvSpPr>
            <a:spLocks noGrp="1"/>
          </p:cNvSpPr>
          <p:nvPr>
            <p:ph type="title" idx="1"/>
            <p:custDataLst>
              <p:tags r:id="rId2"/>
            </p:custDataLst>
          </p:nvPr>
        </p:nvSpPr>
        <p:spPr/>
        <p:txBody>
          <a:bodyPr>
            <a:normAutofit fontScale="90000"/>
          </a:bodyPr>
          <a:p>
            <a:r>
              <a:rPr altLang="en-US" lang="zh-CN"/>
              <a:t>数字校园教育平台的特色</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2" name="标题 2"/>
          <p:cNvSpPr>
            <a:spLocks noGrp="1"/>
          </p:cNvSpPr>
          <p:nvPr>
            <p:ph type="title" idx="3"/>
          </p:nvPr>
        </p:nvSpPr>
        <p:spPr/>
        <p:txBody>
          <a:bodyPr>
            <a:normAutofit fontScale="91667"/>
          </a:bodyPr>
          <a:p>
            <a:r>
              <a:rPr altLang="en-US" lang="zh-CN"/>
              <a:t>个性化学习体验</a:t>
            </a:r>
            <a:endParaRPr altLang="en-US" lang="zh-CN"/>
          </a:p>
        </p:txBody>
      </p:sp>
      <p:sp>
        <p:nvSpPr>
          <p:cNvPr id="10495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在线互动交流：学生可以在平台上与老师、同学进行在线交流，分享学习心得和经验</a:t>
            </a:r>
            <a:endParaRPr altLang="en-US" dirty="0" sz="2400" lang="zh-CN">
              <a:latin typeface="+mn-ea"/>
              <a:ea typeface="+mn-ea"/>
            </a:endParaRPr>
          </a:p>
        </p:txBody>
      </p:sp>
      <p:sp>
        <p:nvSpPr>
          <p:cNvPr id="10495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实时反馈与评估：老师可以及时了解学生的学习情况，为学生提供反馈和评估，帮助学生更好地掌握知识和技能</a:t>
            </a:r>
            <a:endParaRPr altLang="en-US" dirty="0" sz="2400" lang="zh-CN">
              <a:latin typeface="+mn-ea"/>
              <a:ea typeface="+mn-ea"/>
            </a:endParaRPr>
          </a:p>
        </p:txBody>
      </p:sp>
      <p:sp>
        <p:nvSpPr>
          <p:cNvPr id="10495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定制化学习计划：根据学生的需求和兴趣，制定个性化的学习计划</a:t>
            </a:r>
            <a:endParaRPr altLang="en-US" dirty="0" sz="2400" lang="zh-CN">
              <a:latin typeface="+mn-ea"/>
              <a:ea typeface="+mn-ea"/>
            </a:endParaRPr>
          </a:p>
        </p:txBody>
      </p:sp>
      <p:sp>
        <p:nvSpPr>
          <p:cNvPr id="10495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智能推荐学习资源：根据学生的学习进度和成绩，推荐适合的学习资源</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0" name="标题 2"/>
          <p:cNvSpPr>
            <a:spLocks noGrp="1"/>
          </p:cNvSpPr>
          <p:nvPr>
            <p:ph type="title" idx="3"/>
          </p:nvPr>
        </p:nvSpPr>
        <p:spPr/>
        <p:txBody>
          <a:bodyPr>
            <a:normAutofit fontScale="91667"/>
          </a:bodyPr>
          <a:p>
            <a:r>
              <a:rPr altLang="en-US" lang="zh-CN"/>
              <a:t>多元化的学习资源</a:t>
            </a:r>
            <a:endParaRPr altLang="en-US" lang="zh-CN"/>
          </a:p>
        </p:txBody>
      </p:sp>
      <p:sp>
        <p:nvSpPr>
          <p:cNvPr id="10495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丰富的课程资源：提供多种学科和课程，满足不同学习需求</a:t>
            </a:r>
            <a:endParaRPr altLang="en-US" dirty="0" sz="1200" lang="zh-CN" spc="150">
              <a:solidFill>
                <a:schemeClr val="tx1">
                  <a:lumMod val="65000"/>
                  <a:lumOff val="35000"/>
                </a:schemeClr>
              </a:solidFill>
              <a:latin typeface="+mn-ea"/>
              <a:sym typeface="+mn-ea"/>
            </a:endParaRPr>
          </a:p>
        </p:txBody>
      </p:sp>
      <p:sp>
        <p:nvSpPr>
          <p:cNvPr id="10496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互动式的学习体验：提供在线讨论、作业提交等功能，增强学习互动性</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个性化的学习推荐：根据学习者的兴趣和能力，推荐适合的学习资源</a:t>
            </a:r>
            <a:endParaRPr altLang="en-US" dirty="0" sz="1200" lang="zh-CN" spc="150">
              <a:solidFill>
                <a:schemeClr val="tx1">
                  <a:lumMod val="65000"/>
                  <a:lumOff val="35000"/>
                </a:schemeClr>
              </a:solidFill>
              <a:latin typeface="+mn-ea"/>
              <a:sym typeface="+mn-ea"/>
            </a:endParaRPr>
          </a:p>
        </p:txBody>
      </p:sp>
      <p:sp>
        <p:nvSpPr>
          <p:cNvPr id="10496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多样化的学习方式：支持在线视频、音频、文本等多种学习方式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8" name="标题 2"/>
          <p:cNvSpPr>
            <a:spLocks noGrp="1"/>
          </p:cNvSpPr>
          <p:nvPr>
            <p:ph type="title" idx="3"/>
          </p:nvPr>
        </p:nvSpPr>
        <p:spPr/>
        <p:txBody>
          <a:bodyPr>
            <a:normAutofit fontScale="91667"/>
          </a:bodyPr>
          <a:p>
            <a:r>
              <a:rPr altLang="en-US" lang="zh-CN"/>
              <a:t>实时互动的教学环境</a:t>
            </a:r>
            <a:endParaRPr altLang="en-US" lang="zh-CN"/>
          </a:p>
        </p:txBody>
      </p:sp>
      <p:sp>
        <p:nvSpPr>
          <p:cNvPr id="10496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实时在线教学：教师和学生可以在任何时间、任何地点进行在线互动教学</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实时反馈：教师和学生可以通过平台实时反馈教学和学习情况，及时调整教学策略</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6"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实时评估：平台可以对学生的学习情况进行实时评估，帮助教师及时了解学生的学习进度和掌握情况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2"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实时资源共享：教师可以将教学资源实时共享给学生，学生也可以将学习成果实时提交给教师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6" name="标题 2"/>
          <p:cNvSpPr>
            <a:spLocks noGrp="1"/>
          </p:cNvSpPr>
          <p:nvPr>
            <p:ph type="title" idx="3"/>
          </p:nvPr>
        </p:nvSpPr>
        <p:spPr/>
        <p:txBody>
          <a:bodyPr>
            <a:normAutofit fontScale="91667"/>
          </a:bodyPr>
          <a:p>
            <a:r>
              <a:rPr altLang="en-US" lang="zh-CN"/>
              <a:t>精准的学习评估与反馈</a:t>
            </a:r>
            <a:endParaRPr altLang="en-US" lang="zh-CN"/>
          </a:p>
        </p:txBody>
      </p:sp>
      <p:sp>
        <p:nvSpPr>
          <p:cNvPr id="10497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及时反馈学习成果和问题</a:t>
            </a:r>
            <a:endParaRPr altLang="zh-CN" dirty="0" lang="en-US">
              <a:solidFill>
                <a:schemeClr val="dk1">
                  <a:lumMod val="80000"/>
                  <a:lumOff val="20000"/>
                </a:schemeClr>
              </a:solidFill>
              <a:latin typeface="+mn-ea"/>
              <a:sym typeface="+mn-ea"/>
            </a:endParaRPr>
          </a:p>
        </p:txBody>
      </p:sp>
      <p:sp>
        <p:nvSpPr>
          <p:cNvPr id="10497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实时监测学习进度和能力水平</a:t>
            </a:r>
            <a:endParaRPr altLang="en-US" dirty="0" lang="zh-CN">
              <a:solidFill>
                <a:schemeClr val="dk1">
                  <a:lumMod val="80000"/>
                  <a:lumOff val="20000"/>
                </a:schemeClr>
              </a:solidFill>
              <a:latin typeface="+mn-ea"/>
              <a:sym typeface="+mn-ea"/>
            </a:endParaRPr>
          </a:p>
        </p:txBody>
      </p:sp>
      <p:sp>
        <p:nvSpPr>
          <p:cNvPr id="10497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个性化推荐学习资源和路径</a:t>
            </a:r>
            <a:endParaRPr altLang="en-US" dirty="0" lang="zh-CN">
              <a:solidFill>
                <a:schemeClr val="dk1">
                  <a:lumMod val="80000"/>
                  <a:lumOff val="20000"/>
                </a:schemeClr>
              </a:solidFill>
              <a:latin typeface="+mn-ea"/>
              <a:sym typeface="+mn-ea"/>
            </a:endParaRPr>
          </a:p>
        </p:txBody>
      </p:sp>
      <p:sp>
        <p:nvSpPr>
          <p:cNvPr id="10497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促进师生互动和教学相长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92" name="标题 2"/>
          <p:cNvSpPr>
            <a:spLocks noGrp="1"/>
          </p:cNvSpPr>
          <p:nvPr>
            <p:ph type="title" idx="3"/>
          </p:nvPr>
        </p:nvSpPr>
        <p:spPr/>
        <p:txBody>
          <a:bodyPr>
            <a:normAutofit fontScale="91667"/>
          </a:bodyPr>
          <a:p>
            <a:r>
              <a:rPr altLang="en-US" lang="zh-CN"/>
              <a:t>跨平台的学习支持</a:t>
            </a:r>
            <a:endParaRPr altLang="en-US" lang="zh-CN"/>
          </a:p>
        </p:txBody>
      </p:sp>
      <p:sp>
        <p:nvSpPr>
          <p:cNvPr id="104979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支持多种终端设备：如手机、电脑、平板等</a:t>
            </a:r>
            <a:endParaRPr altLang="en-US" dirty="0" sz="1200" lang="zh-CN" spc="150">
              <a:solidFill>
                <a:schemeClr val="tx1">
                  <a:lumMod val="85000"/>
                  <a:lumOff val="15000"/>
                </a:schemeClr>
              </a:solidFill>
              <a:latin typeface="+mn-ea"/>
              <a:sym typeface="+mn-ea"/>
            </a:endParaRPr>
          </a:p>
        </p:txBody>
      </p:sp>
      <p:sp>
        <p:nvSpPr>
          <p:cNvPr id="104979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跨平台数据同步：无论使用哪种设备，数据都能保持同步</a:t>
            </a:r>
            <a:endParaRPr altLang="en-US" dirty="0" sz="1200" lang="zh-CN" spc="150">
              <a:solidFill>
                <a:schemeClr val="tx1">
                  <a:lumMod val="85000"/>
                  <a:lumOff val="15000"/>
                </a:schemeClr>
              </a:solidFill>
              <a:latin typeface="+mn-ea"/>
              <a:sym typeface="+mn-ea"/>
            </a:endParaRPr>
          </a:p>
        </p:txBody>
      </p:sp>
      <p:sp>
        <p:nvSpPr>
          <p:cNvPr id="104980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适应不同操作系统：如iOS、Android、Windows等</a:t>
            </a:r>
            <a:endParaRPr altLang="en-US" dirty="0" sz="1200" lang="zh-CN" spc="150">
              <a:solidFill>
                <a:schemeClr val="tx1">
                  <a:lumMod val="85000"/>
                  <a:lumOff val="15000"/>
                </a:schemeClr>
              </a:solidFill>
              <a:latin typeface="+mn-ea"/>
              <a:sym typeface="+mn-ea"/>
            </a:endParaRPr>
          </a:p>
        </p:txBody>
      </p:sp>
      <p:sp>
        <p:nvSpPr>
          <p:cNvPr id="104980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提供个性化学习体验：根据不同用户的需求和偏好，提供定制化的学习内容和功能</a:t>
            </a:r>
            <a:endParaRPr altLang="en-US" dirty="0" sz="1200" lang="zh-CN" spc="150">
              <a:solidFill>
                <a:schemeClr val="tx1">
                  <a:lumMod val="85000"/>
                  <a:lumOff val="15000"/>
                </a:schemeClr>
              </a:solidFill>
              <a:latin typeface="+mn-ea"/>
              <a:sym typeface="+mn-ea"/>
            </a:endParaRPr>
          </a:p>
        </p:txBody>
      </p:sp>
      <p:sp>
        <p:nvSpPr>
          <p:cNvPr id="104981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50"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52" name="标题 2"/>
          <p:cNvSpPr>
            <a:spLocks noGrp="1"/>
          </p:cNvSpPr>
          <p:nvPr>
            <p:ph type="title" idx="1"/>
            <p:custDataLst>
              <p:tags r:id="rId2"/>
            </p:custDataLst>
          </p:nvPr>
        </p:nvSpPr>
        <p:spPr/>
        <p:txBody>
          <a:bodyPr>
            <a:normAutofit fontScale="90000"/>
          </a:bodyPr>
          <a:p>
            <a:r>
              <a:rPr altLang="en-US" lang="zh-CN"/>
              <a:t>数字校园教育平台的应用场景与优势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2" name="标题 2"/>
          <p:cNvSpPr>
            <a:spLocks noGrp="1"/>
          </p:cNvSpPr>
          <p:nvPr>
            <p:ph type="title" idx="3"/>
          </p:nvPr>
        </p:nvSpPr>
        <p:spPr/>
        <p:txBody>
          <a:bodyPr>
            <a:normAutofit fontScale="90000"/>
          </a:bodyPr>
          <a:p>
            <a:r>
              <a:rPr altLang="en-US" lang="zh-CN"/>
              <a:t>在线课程学习</a:t>
            </a:r>
            <a:endParaRPr altLang="en-US" lang="zh-CN"/>
          </a:p>
        </p:txBody>
      </p:sp>
      <p:sp>
        <p:nvSpPr>
          <p:cNvPr id="10499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课程资源丰富：数字校园教育平台提供海量在线课程资源，满足不同学科和层次的需求。</a:t>
            </a:r>
            <a:endParaRPr altLang="en-US" dirty="0" sz="2000" lang="zh-CN" spc="150">
              <a:solidFill>
                <a:schemeClr val="tx1">
                  <a:lumMod val="75000"/>
                  <a:lumOff val="25000"/>
                </a:schemeClr>
              </a:solidFill>
              <a:latin typeface="+mn-ea"/>
              <a:sym typeface="+mn-ea"/>
            </a:endParaRPr>
          </a:p>
        </p:txBody>
      </p:sp>
      <p:sp>
        <p:nvSpPr>
          <p:cNvPr id="10499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灵活学习方式：学生可随时随地在线学习，不受时间和地点的限制，学习方式更加灵活。</a:t>
            </a:r>
            <a:endParaRPr altLang="en-US" dirty="0" sz="2000" lang="zh-CN" spc="150">
              <a:solidFill>
                <a:schemeClr val="tx1">
                  <a:lumMod val="75000"/>
                  <a:lumOff val="25000"/>
                </a:schemeClr>
              </a:solidFill>
              <a:latin typeface="+mn-ea"/>
              <a:sym typeface="+mn-ea"/>
            </a:endParaRPr>
          </a:p>
        </p:txBody>
      </p:sp>
      <p:sp>
        <p:nvSpPr>
          <p:cNvPr id="10499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个性化学习体验：平台提供个性化学习推荐，根据学生的学习情况和兴趣，推荐适合的课程和学习资源。</a:t>
            </a:r>
            <a:endParaRPr altLang="en-US" dirty="0" sz="2000" lang="zh-CN" spc="150">
              <a:solidFill>
                <a:schemeClr val="tx1">
                  <a:lumMod val="75000"/>
                  <a:lumOff val="25000"/>
                </a:schemeClr>
              </a:solidFill>
              <a:latin typeface="+mn-ea"/>
              <a:sym typeface="+mn-ea"/>
            </a:endParaRPr>
          </a:p>
        </p:txBody>
      </p:sp>
      <p:sp>
        <p:nvSpPr>
          <p:cNvPr id="10499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互动交流：在线课程学习过程中，学生可以通过平台与老师、同学进行互动交流，及时解决学习中的问题。</a:t>
            </a:r>
            <a:endParaRPr altLang="en-US" dirty="0" sz="2000" lang="zh-CN" spc="150">
              <a:solidFill>
                <a:schemeClr val="tx1">
                  <a:lumMod val="75000"/>
                  <a:lumOff val="25000"/>
                </a:schemeClr>
              </a:solidFill>
              <a:latin typeface="+mn-ea"/>
              <a:sym typeface="+mn-ea"/>
            </a:endParaRPr>
          </a:p>
        </p:txBody>
      </p:sp>
      <p:sp>
        <p:nvSpPr>
          <p:cNvPr id="10499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0" name="标题 2"/>
          <p:cNvSpPr>
            <a:spLocks noGrp="1"/>
          </p:cNvSpPr>
          <p:nvPr>
            <p:ph type="title" idx="3"/>
          </p:nvPr>
        </p:nvSpPr>
        <p:spPr/>
        <p:txBody>
          <a:bodyPr>
            <a:normAutofit fontScale="91667"/>
          </a:bodyPr>
          <a:p>
            <a:r>
              <a:rPr altLang="en-US" lang="zh-CN"/>
              <a:t>实践教学活动</a:t>
            </a:r>
            <a:endParaRPr altLang="en-US" lang="zh-CN"/>
          </a:p>
        </p:txBody>
      </p:sp>
      <p:sp>
        <p:nvSpPr>
          <p:cNvPr id="104998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实验课程：提供虚拟实验室，模拟真实实验环境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实习实训：与企业合作，提供实习实训机会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8"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创新创业：鼓励学生创新创业，提供技术支持和指导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4"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社会实践：组织社会实践活动，增强学生社会责任感和实践能力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8" name="标题 2"/>
          <p:cNvSpPr>
            <a:spLocks noGrp="1"/>
          </p:cNvSpPr>
          <p:nvPr>
            <p:ph type="title" idx="3"/>
          </p:nvPr>
        </p:nvSpPr>
        <p:spPr/>
        <p:txBody>
          <a:bodyPr>
            <a:normAutofit fontScale="91667"/>
          </a:bodyPr>
          <a:p>
            <a:r>
              <a:rPr altLang="en-US" lang="zh-CN"/>
              <a:t>混合式教学</a:t>
            </a:r>
            <a:endParaRPr altLang="en-US" lang="zh-CN"/>
          </a:p>
        </p:txBody>
      </p:sp>
      <p:sp>
        <p:nvSpPr>
          <p:cNvPr id="10500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定义：结合线上与线下的教学方式，实现个性化教学</a:t>
            </a:r>
            <a:endParaRPr altLang="en-US" dirty="0" sz="2000" lang="zh-CN" spc="150">
              <a:solidFill>
                <a:schemeClr val="tx1">
                  <a:lumMod val="75000"/>
                  <a:lumOff val="25000"/>
                </a:schemeClr>
              </a:solidFill>
              <a:latin typeface="+mn-ea"/>
              <a:sym typeface="+mn-ea"/>
            </a:endParaRPr>
          </a:p>
        </p:txBody>
      </p:sp>
      <p:sp>
        <p:nvSpPr>
          <p:cNvPr id="10500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应用场景：适用于各种课程类型，如理论课、实践课等</a:t>
            </a:r>
            <a:endParaRPr altLang="en-US" dirty="0" sz="2000" lang="zh-CN" spc="150">
              <a:solidFill>
                <a:schemeClr val="tx1">
                  <a:lumMod val="75000"/>
                  <a:lumOff val="25000"/>
                </a:schemeClr>
              </a:solidFill>
              <a:latin typeface="+mn-ea"/>
              <a:sym typeface="+mn-ea"/>
            </a:endParaRPr>
          </a:p>
        </p:txBody>
      </p:sp>
      <p:sp>
        <p:nvSpPr>
          <p:cNvPr id="10500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优势：提高教学效果，增强学生自主学习能力</a:t>
            </a:r>
            <a:endParaRPr altLang="en-US" dirty="0" sz="2000" lang="zh-CN" spc="150">
              <a:solidFill>
                <a:schemeClr val="tx1">
                  <a:lumMod val="75000"/>
                  <a:lumOff val="25000"/>
                </a:schemeClr>
              </a:solidFill>
              <a:latin typeface="+mn-ea"/>
              <a:sym typeface="+mn-ea"/>
            </a:endParaRPr>
          </a:p>
        </p:txBody>
      </p:sp>
      <p:sp>
        <p:nvSpPr>
          <p:cNvPr id="10500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与传统教学的区别：更加灵活、个性化，注重学生主体地位</a:t>
            </a:r>
            <a:endParaRPr altLang="en-US" dirty="0" sz="2000" lang="zh-CN" spc="150">
              <a:solidFill>
                <a:schemeClr val="tx1">
                  <a:lumMod val="75000"/>
                  <a:lumOff val="25000"/>
                </a:schemeClr>
              </a:solidFill>
              <a:latin typeface="+mn-ea"/>
              <a:sym typeface="+mn-ea"/>
            </a:endParaRPr>
          </a:p>
        </p:txBody>
      </p:sp>
      <p:sp>
        <p:nvSpPr>
          <p:cNvPr id="10500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6" name="标题 2"/>
          <p:cNvSpPr>
            <a:spLocks noGrp="1"/>
          </p:cNvSpPr>
          <p:nvPr>
            <p:ph type="title" idx="3"/>
          </p:nvPr>
        </p:nvSpPr>
        <p:spPr/>
        <p:txBody>
          <a:bodyPr>
            <a:normAutofit fontScale="91667"/>
          </a:bodyPr>
          <a:p>
            <a:r>
              <a:rPr altLang="en-US" lang="zh-CN"/>
              <a:t>移动学习与碎片化学习</a:t>
            </a:r>
            <a:endParaRPr altLang="en-US" lang="zh-CN"/>
          </a:p>
        </p:txBody>
      </p:sp>
      <p:sp>
        <p:nvSpPr>
          <p:cNvPr id="1050098" name="矩形 5"/>
          <p:cNvSpPr/>
          <p:nvPr>
            <p:custDataLst>
              <p:tags r:id="rId1"/>
            </p:custDataLst>
          </p:nvPr>
        </p:nvSpPr>
        <p:spPr>
          <a:xfrm>
            <a:off x="1074809"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0" name="矩形 10"/>
          <p:cNvSpPr/>
          <p:nvPr>
            <p:custDataLst>
              <p:tags r:id="rId2"/>
            </p:custDataLst>
          </p:nvPr>
        </p:nvSpPr>
        <p:spPr>
          <a:xfrm>
            <a:off x="1717418"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2" name="TextBox 2"/>
          <p:cNvSpPr txBox="1"/>
          <p:nvPr>
            <p:custDataLst>
              <p:tags r:id="rId3"/>
            </p:custDataLst>
          </p:nvPr>
        </p:nvSpPr>
        <p:spPr>
          <a:xfrm>
            <a:off x="1355870" y="2805476"/>
            <a:ext cx="4134927" cy="2508579"/>
          </a:xfrm>
          <a:prstGeom prst="rect"/>
          <a:noFill/>
        </p:spPr>
        <p:txBody>
          <a:bodyPr rtlCol="0" wrap="square">
            <a:normAutofit fontScale="9166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移动学习：数字校园教育平台支持移动终端设备，学生可以在任何时间、任何地点进行学习，提高学习效率和便捷性。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4" name="矩形 6"/>
          <p:cNvSpPr/>
          <p:nvPr>
            <p:custDataLst>
              <p:tags r:id="rId4"/>
            </p:custDataLst>
          </p:nvPr>
        </p:nvSpPr>
        <p:spPr>
          <a:xfrm>
            <a:off x="6414304"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6" name="矩形 11"/>
          <p:cNvSpPr/>
          <p:nvPr>
            <p:custDataLst>
              <p:tags r:id="rId5"/>
            </p:custDataLst>
          </p:nvPr>
        </p:nvSpPr>
        <p:spPr>
          <a:xfrm>
            <a:off x="7093263"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8" name="TextBox 2"/>
          <p:cNvSpPr txBox="1"/>
          <p:nvPr>
            <p:custDataLst>
              <p:tags r:id="rId6"/>
            </p:custDataLst>
          </p:nvPr>
        </p:nvSpPr>
        <p:spPr>
          <a:xfrm>
            <a:off x="6695365" y="2805476"/>
            <a:ext cx="4134927" cy="2508579"/>
          </a:xfrm>
          <a:prstGeom prst="rect"/>
          <a:noFill/>
        </p:spPr>
        <p:txBody>
          <a:bodyPr rtlCol="0" wrap="square">
            <a:normAutofit fontScale="875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碎片化学习：数字校园教育平台可以将课程内容进行碎片化处理，学生可以在短时间内快速获取知识点，充分利用碎片时间进行学习。</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2" name="标题 2"/>
          <p:cNvSpPr>
            <a:spLocks noGrp="1"/>
          </p:cNvSpPr>
          <p:nvPr>
            <p:ph type="title" idx="3"/>
          </p:nvPr>
        </p:nvSpPr>
        <p:spPr/>
        <p:txBody>
          <a:bodyPr>
            <a:normAutofit fontScale="91667"/>
          </a:bodyPr>
          <a:p>
            <a:r>
              <a:rPr altLang="en-US" lang="zh-CN"/>
              <a:t>提高教学效率与质量</a:t>
            </a:r>
            <a:endParaRPr altLang="en-US" lang="zh-CN"/>
          </a:p>
        </p:txBody>
      </p:sp>
      <p:sp>
        <p:nvSpPr>
          <p:cNvPr id="105014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数字校园教育平台的应用场景：在线课程、远程教学、互动课堂等</a:t>
            </a:r>
            <a:endParaRPr altLang="en-US" dirty="0" sz="1200" lang="zh-CN" spc="150">
              <a:solidFill>
                <a:schemeClr val="tx1">
                  <a:lumMod val="65000"/>
                  <a:lumOff val="35000"/>
                </a:schemeClr>
              </a:solidFill>
              <a:latin typeface="+mn-ea"/>
              <a:sym typeface="+mn-ea"/>
            </a:endParaRPr>
          </a:p>
        </p:txBody>
      </p:sp>
      <p:sp>
        <p:nvSpPr>
          <p:cNvPr id="105014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数字校园教育平台的教学优势：个性化教学、实时反馈、多元化评估等</a:t>
            </a:r>
            <a:endParaRPr altLang="en-US" dirty="0" sz="1200" lang="zh-CN" spc="150">
              <a:solidFill>
                <a:schemeClr val="tx1">
                  <a:lumMod val="65000"/>
                  <a:lumOff val="35000"/>
                </a:schemeClr>
              </a:solidFill>
              <a:latin typeface="+mn-ea"/>
              <a:sym typeface="+mn-ea"/>
            </a:endParaRPr>
          </a:p>
        </p:txBody>
      </p:sp>
      <p:sp>
        <p:nvSpPr>
          <p:cNvPr id="105014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数字校园教育平台的应用效果：提高教学效率、提升教学质量、增强学生学习体验等</a:t>
            </a:r>
            <a:endParaRPr altLang="en-US" dirty="0" sz="1200" lang="zh-CN" spc="150">
              <a:solidFill>
                <a:schemeClr val="tx1">
                  <a:lumMod val="65000"/>
                  <a:lumOff val="35000"/>
                </a:schemeClr>
              </a:solidFill>
              <a:latin typeface="+mn-ea"/>
              <a:sym typeface="+mn-ea"/>
            </a:endParaRPr>
          </a:p>
        </p:txBody>
      </p:sp>
      <p:sp>
        <p:nvSpPr>
          <p:cNvPr id="105015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数字校园教育平台的发展前景：拓展应用领域、推动教育信息化发展、促进教育公平等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73" name=""/>
        <p:cNvGrpSpPr/>
        <p:nvPr/>
      </p:nvGrpSpPr>
      <p:grpSpPr>
        <a:xfrm>
          <a:off x="0" y="0"/>
          <a:ext cx="0" cy="0"/>
          <a:chOff x="0" y="0"/>
          <a:chExt cx="0" cy="0"/>
        </a:xfrm>
      </p:grpSpPr>
      <p:sp>
        <p:nvSpPr>
          <p:cNvPr id="1050184" name="文本占位符 1"/>
          <p:cNvSpPr>
            <a:spLocks noGrp="1"/>
          </p:cNvSpPr>
          <p:nvPr>
            <p:ph type="body" idx="2"/>
            <p:custDataLst>
              <p:tags r:id="rId1"/>
            </p:custDataLst>
          </p:nvPr>
        </p:nvSpPr>
        <p:spPr/>
        <p:txBody>
          <a:bodyPr/>
          <a:p>
            <a:r>
              <a:rPr altLang="en-US" lang="zh-CN"/>
              <a:t>PART SIX</a:t>
            </a:r>
            <a:endParaRPr altLang="en-US" lang="zh-CN"/>
          </a:p>
        </p:txBody>
      </p:sp>
      <p:sp>
        <p:nvSpPr>
          <p:cNvPr id="1050186" name="标题 2"/>
          <p:cNvSpPr>
            <a:spLocks noGrp="1"/>
          </p:cNvSpPr>
          <p:nvPr>
            <p:ph type="title" idx="1"/>
            <p:custDataLst>
              <p:tags r:id="rId2"/>
            </p:custDataLst>
          </p:nvPr>
        </p:nvSpPr>
        <p:spPr/>
        <p:txBody>
          <a:bodyPr>
            <a:normAutofit fontScale="90000"/>
          </a:bodyPr>
          <a:p>
            <a:r>
              <a:rPr altLang="en-US" lang="zh-CN"/>
              <a:t>数字校园教育平台的挑战与未来发展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56" name="标题 2"/>
          <p:cNvSpPr>
            <a:spLocks noGrp="1"/>
          </p:cNvSpPr>
          <p:nvPr>
            <p:ph type="title" idx="3"/>
          </p:nvPr>
        </p:nvSpPr>
        <p:spPr/>
        <p:txBody>
          <a:bodyPr>
            <a:normAutofit fontScale="91667"/>
          </a:bodyPr>
          <a:p>
            <a:r>
              <a:rPr altLang="en-US" lang="zh-CN"/>
              <a:t>技术更新与升级的挑战</a:t>
            </a:r>
            <a:endParaRPr altLang="en-US" lang="zh-CN"/>
          </a:p>
        </p:txBody>
      </p:sp>
      <p:sp>
        <p:nvSpPr>
          <p:cNvPr id="10502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保持技术领先的优势</a:t>
            </a:r>
            <a:endParaRPr altLang="zh-CN" dirty="0" lang="en-US">
              <a:solidFill>
                <a:schemeClr val="dk1">
                  <a:lumMod val="80000"/>
                  <a:lumOff val="20000"/>
                </a:schemeClr>
              </a:solidFill>
              <a:latin typeface="+mn-ea"/>
              <a:sym typeface="+mn-ea"/>
            </a:endParaRPr>
          </a:p>
        </p:txBody>
      </p:sp>
      <p:sp>
        <p:nvSpPr>
          <p:cNvPr id="10502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不断更新的技术要求</a:t>
            </a:r>
            <a:endParaRPr altLang="en-US" dirty="0" lang="zh-CN">
              <a:solidFill>
                <a:schemeClr val="dk1">
                  <a:lumMod val="80000"/>
                  <a:lumOff val="20000"/>
                </a:schemeClr>
              </a:solidFill>
              <a:latin typeface="+mn-ea"/>
              <a:sym typeface="+mn-ea"/>
            </a:endParaRPr>
          </a:p>
        </p:txBody>
      </p:sp>
      <p:sp>
        <p:nvSpPr>
          <p:cNvPr id="10502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平台升级的挑战</a:t>
            </a:r>
            <a:endParaRPr altLang="en-US" dirty="0" lang="zh-CN">
              <a:solidFill>
                <a:schemeClr val="dk1">
                  <a:lumMod val="80000"/>
                  <a:lumOff val="20000"/>
                </a:schemeClr>
              </a:solidFill>
              <a:latin typeface="+mn-ea"/>
              <a:sym typeface="+mn-ea"/>
            </a:endParaRPr>
          </a:p>
        </p:txBody>
      </p:sp>
      <p:sp>
        <p:nvSpPr>
          <p:cNvPr id="10502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应对未来发展的策略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22" name="标题 2"/>
          <p:cNvSpPr>
            <a:spLocks noGrp="1"/>
          </p:cNvSpPr>
          <p:nvPr>
            <p:ph type="title" idx="3"/>
          </p:nvPr>
        </p:nvSpPr>
        <p:spPr/>
        <p:txBody>
          <a:bodyPr>
            <a:normAutofit fontScale="91667"/>
          </a:bodyPr>
          <a:p>
            <a:r>
              <a:rPr altLang="en-US" lang="zh-CN"/>
              <a:t>数据安全与隐私保护的挑战</a:t>
            </a:r>
            <a:endParaRPr altLang="en-US" lang="zh-CN"/>
          </a:p>
        </p:txBody>
      </p:sp>
      <p:sp>
        <p:nvSpPr>
          <p:cNvPr id="105032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2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数据泄露风险：数字校园教育平台涉及大量学生和教师的个人信息，一旦泄露将造成严重后果</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3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隐私保护问题：平台需要收集用户信息以提供个性化服务，但如何在保证用户体验的同时保护用户隐私是一大挑战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3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法律法规要求：各国对数据安全与隐私保护有不同的法律法规要求，平台需要遵守相关规定并应对可能的法律风险</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技术更新迅速：随着技术的不断发展，如何及时更新平台以适应新的安全威胁和保护用户隐私是一项持续的挑战</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80" name="标题 2"/>
          <p:cNvSpPr>
            <a:spLocks noGrp="1"/>
          </p:cNvSpPr>
          <p:nvPr>
            <p:ph type="title" idx="3"/>
          </p:nvPr>
        </p:nvSpPr>
        <p:spPr/>
        <p:txBody>
          <a:bodyPr>
            <a:normAutofit fontScale="91667"/>
          </a:bodyPr>
          <a:p>
            <a:r>
              <a:rPr altLang="en-US" lang="zh-CN"/>
              <a:t>教育资源整合与共享的挑战</a:t>
            </a:r>
            <a:endParaRPr altLang="en-US" lang="zh-CN"/>
          </a:p>
        </p:txBody>
      </p:sp>
      <p:sp>
        <p:nvSpPr>
          <p:cNvPr id="105038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资源更新不及时：教材、课件等更新速度跟不上教育发展需求</a:t>
            </a:r>
            <a:endParaRPr altLang="en-US" sz="1400" lang="zh-CN" spc="150">
              <a:solidFill>
                <a:schemeClr val="tx1"/>
              </a:solidFill>
              <a:effectLst/>
              <a:latin typeface="+mn-ea"/>
              <a:sym typeface="+mn-ea"/>
            </a:endParaRPr>
          </a:p>
        </p:txBody>
      </p:sp>
      <p:sp>
        <p:nvSpPr>
          <p:cNvPr id="105039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资源分布不均：不同地区、学校之间的教育资源差距较大</a:t>
            </a:r>
            <a:endParaRPr altLang="en-US" dirty="0" sz="1400" lang="zh-CN" spc="150">
              <a:solidFill>
                <a:schemeClr val="tx1"/>
              </a:solidFill>
              <a:effectLst/>
              <a:latin typeface="+mn-ea"/>
              <a:sym typeface="+mn-ea"/>
            </a:endParaRPr>
          </a:p>
        </p:txBody>
      </p:sp>
      <p:sp>
        <p:nvSpPr>
          <p:cNvPr id="105039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资源共享难度大：缺乏统一的标准和平台，导致资源共享难度较大</a:t>
            </a:r>
            <a:endParaRPr altLang="en-US" sz="1400" lang="zh-CN" spc="150">
              <a:solidFill>
                <a:schemeClr val="tx1"/>
              </a:solidFill>
              <a:effectLst/>
              <a:latin typeface="+mn-ea"/>
              <a:sym typeface="+mn-ea"/>
            </a:endParaRPr>
          </a:p>
        </p:txBody>
      </p:sp>
      <p:sp>
        <p:nvSpPr>
          <p:cNvPr id="105039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资源整合成本高：需要投入大量人力、物力、财力进行资源整合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30" name="标题 2"/>
          <p:cNvSpPr>
            <a:spLocks noGrp="1"/>
          </p:cNvSpPr>
          <p:nvPr>
            <p:ph type="title" idx="3"/>
          </p:nvPr>
        </p:nvSpPr>
        <p:spPr/>
        <p:txBody>
          <a:bodyPr>
            <a:normAutofit fontScale="91667"/>
          </a:bodyPr>
          <a:p>
            <a:r>
              <a:rPr altLang="en-US" lang="zh-CN"/>
              <a:t>未来发展趋势与展望</a:t>
            </a:r>
            <a:endParaRPr altLang="en-US" lang="zh-CN"/>
          </a:p>
        </p:txBody>
      </p:sp>
      <p:sp>
        <p:nvSpPr>
          <p:cNvPr id="10504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3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3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3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13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4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4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4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数字化教育资源共享：实现优质教育资源普及和共享</a:t>
            </a:r>
            <a:endParaRPr altLang="en-US" dirty="0" sz="1200" lang="zh-CN" spc="150">
              <a:solidFill>
                <a:schemeClr val="tx1">
                  <a:lumMod val="65000"/>
                  <a:lumOff val="35000"/>
                </a:schemeClr>
              </a:solidFill>
              <a:latin typeface="+mn-ea"/>
              <a:sym typeface="+mn-ea"/>
            </a:endParaRPr>
          </a:p>
        </p:txBody>
      </p:sp>
      <p:sp>
        <p:nvSpPr>
          <p:cNvPr id="10504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跨界合作与创新：加强与其他领域的合作，推动教育创新发展</a:t>
            </a:r>
            <a:endParaRPr altLang="en-US" dirty="0" sz="1200" lang="zh-CN" spc="150">
              <a:solidFill>
                <a:schemeClr val="tx1">
                  <a:lumMod val="65000"/>
                  <a:lumOff val="35000"/>
                </a:schemeClr>
              </a:solidFill>
              <a:latin typeface="+mn-ea"/>
              <a:sym typeface="+mn-ea"/>
            </a:endParaRPr>
          </a:p>
        </p:txBody>
      </p:sp>
      <p:sp>
        <p:nvSpPr>
          <p:cNvPr id="10504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智能化教学管理：提高教学管理效率和教学质量</a:t>
            </a:r>
            <a:endParaRPr altLang="en-US" dirty="0" sz="1200" lang="zh-CN" spc="150">
              <a:solidFill>
                <a:schemeClr val="tx1">
                  <a:lumMod val="65000"/>
                  <a:lumOff val="35000"/>
                </a:schemeClr>
              </a:solidFill>
              <a:latin typeface="+mn-ea"/>
              <a:sym typeface="+mn-ea"/>
            </a:endParaRPr>
          </a:p>
        </p:txBody>
      </p:sp>
      <p:sp>
        <p:nvSpPr>
          <p:cNvPr id="10504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个性化学习体验：利用大数据和人工智能技术提供个性化学习方案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21" name=""/>
        <p:cNvGrpSpPr/>
        <p:nvPr/>
      </p:nvGrpSpPr>
      <p:grpSpPr>
        <a:xfrm>
          <a:off x="0" y="0"/>
          <a:ext cx="0" cy="0"/>
          <a:chOff x="0" y="0"/>
          <a:chExt cx="0" cy="0"/>
        </a:xfrm>
      </p:grpSpPr>
      <p:sp>
        <p:nvSpPr>
          <p:cNvPr id="1050508" name="标题 2"/>
          <p:cNvSpPr>
            <a:spLocks noGrp="1"/>
          </p:cNvSpPr>
          <p:nvPr>
            <p:ph type="title" idx="2"/>
            <p:custDataLst>
              <p:tags r:id="rId1"/>
            </p:custDataLst>
          </p:nvPr>
        </p:nvSpPr>
        <p:spPr/>
        <p:txBody>
          <a:bodyPr/>
          <a:p>
            <a:r>
              <a:rPr altLang="en-US" lang="zh-CN"/>
              <a:t>THANK YOU</a:t>
            </a:r>
            <a:endParaRPr altLang="en-US" lang="zh-CN"/>
          </a:p>
        </p:txBody>
      </p:sp>
      <p:sp>
        <p:nvSpPr>
          <p:cNvPr id="1050510"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4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1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00.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4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41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417.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2023-12-15T16:26:56Z</dcterms:created>
  <dcterms:modified xsi:type="dcterms:W3CDTF">2023-12-15T16:26:56Z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cac266b6ba154b8ba1e884fe1b3cf51f_21</vt:lpwstr>
  </property>
</Properties>
</file>