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896" r:id="rId1"/>
    <p:sldMasterId id="2147485933" r:id="rId2"/>
  </p:sldMasterIdLst>
  <p:notesMasterIdLst>
    <p:notesMasterId r:id="rId3"/>
  </p:notesMasterIdLst>
  <p:sldIdLst>
    <p:sldId id="1250" r:id="rId4"/>
    <p:sldId id="1255" r:id="rId5"/>
    <p:sldId id="1259" r:id="rId6"/>
    <p:sldId id="1262" r:id="rId7"/>
    <p:sldId id="1268" r:id="rId9"/>
    <p:sldId id="1271" r:id="rId10"/>
    <p:sldId id="1274" r:id="rId11"/>
    <p:sldId id="1277" r:id="rId12"/>
    <p:sldId id="1280" r:id="rId13"/>
    <p:sldId id="1286" r:id="rId15"/>
    <p:sldId id="1289" r:id="rId16"/>
    <p:sldId id="1292" r:id="rId17"/>
    <p:sldId id="1295" r:id="rId18"/>
    <p:sldId id="1298" r:id="rId19"/>
    <p:sldId id="1304" r:id="rId21"/>
    <p:sldId id="1307" r:id="rId22"/>
    <p:sldId id="1310" r:id="rId23"/>
    <p:sldId id="1313" r:id="rId24"/>
    <p:sldId id="1316" r:id="rId25"/>
    <p:sldId id="1322" r:id="rId27"/>
    <p:sldId id="1325" r:id="rId28"/>
    <p:sldId id="1328" r:id="rId29"/>
    <p:sldId id="1331" r:id="rId30"/>
    <p:sldId id="1334" r:id="rId31"/>
    <p:sldId id="1340" r:id="rId33"/>
    <p:sldId id="1343" r:id="rId34"/>
    <p:sldId id="1346" r:id="rId35"/>
    <p:sldId id="1349" r:id="rId36"/>
    <p:sldId id="1352"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897" r:id="rId1"/>
    <p:sldLayoutId id="2147485898" r:id="rId2"/>
    <p:sldLayoutId id="2147485899" r:id="rId3"/>
    <p:sldLayoutId id="2147485900" r:id="rId4"/>
    <p:sldLayoutId id="2147485901" r:id="rId5"/>
    <p:sldLayoutId id="2147485902" r:id="rId6"/>
    <p:sldLayoutId id="2147485903" r:id="rId7"/>
    <p:sldLayoutId id="2147485904" r:id="rId8"/>
    <p:sldLayoutId id="2147485905" r:id="rId9"/>
    <p:sldLayoutId id="2147485906" r:id="rId10"/>
    <p:sldLayoutId id="21474859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934" r:id="rId1"/>
    <p:sldLayoutId id="2147485935" r:id="rId2"/>
    <p:sldLayoutId id="2147485936" r:id="rId3"/>
    <p:sldLayoutId id="2147485937" r:id="rId4"/>
    <p:sldLayoutId id="2147485938" r:id="rId5"/>
    <p:sldLayoutId id="2147485939" r:id="rId6"/>
    <p:sldLayoutId id="2147485940" r:id="rId7"/>
    <p:sldLayoutId id="2147485941" r:id="rId8"/>
    <p:sldLayoutId id="2147485942" r:id="rId9"/>
    <p:sldLayoutId id="2147485943" r:id="rId10"/>
    <p:sldLayoutId id="21474859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tags" Target="../tags/tag232.xml"/><Relationship Id="rId18" Type="http://schemas.openxmlformats.org/officeDocument/2006/relationships/tags" Target="../tags/tag233.xml"/><Relationship Id="rId19" Type="http://schemas.openxmlformats.org/officeDocument/2006/relationships/tags" Target="../tags/tag234.xml"/><Relationship Id="rId20" Type="http://schemas.openxmlformats.org/officeDocument/2006/relationships/tags" Target="../tags/tag235.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tags" Target="../tags/tag251.xml"/><Relationship Id="rId17" Type="http://schemas.openxmlformats.org/officeDocument/2006/relationships/tags" Target="../tags/tag252.xml"/><Relationship Id="rId18" Type="http://schemas.openxmlformats.org/officeDocument/2006/relationships/tags" Target="../tags/tag253.xml"/><Relationship Id="rId19" Type="http://schemas.openxmlformats.org/officeDocument/2006/relationships/tags" Target="../tags/tag254.xml"/><Relationship Id="rId20" Type="http://schemas.openxmlformats.org/officeDocument/2006/relationships/tags" Target="../tags/tag255.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tags" Target="../tags/tag349.xml"/><Relationship Id="rId17" Type="http://schemas.openxmlformats.org/officeDocument/2006/relationships/tags" Target="../tags/tag350.xml"/><Relationship Id="rId18" Type="http://schemas.openxmlformats.org/officeDocument/2006/relationships/tags" Target="../tags/tag351.xml"/><Relationship Id="rId19" Type="http://schemas.openxmlformats.org/officeDocument/2006/relationships/tags" Target="../tags/tag352.xml"/><Relationship Id="rId20" Type="http://schemas.openxmlformats.org/officeDocument/2006/relationships/tags" Target="../tags/tag353.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tags" Target="../tags/tag369.xml"/><Relationship Id="rId14" Type="http://schemas.openxmlformats.org/officeDocument/2006/relationships/tags" Target="../tags/tag370.xml"/><Relationship Id="rId15" Type="http://schemas.openxmlformats.org/officeDocument/2006/relationships/tags" Target="../tags/tag371.xml"/><Relationship Id="rId16" Type="http://schemas.openxmlformats.org/officeDocument/2006/relationships/tags" Target="../tags/tag372.xml"/><Relationship Id="rId17" Type="http://schemas.openxmlformats.org/officeDocument/2006/relationships/tags" Target="../tags/tag373.xml"/><Relationship Id="rId18"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tags" Target="../tags/tag398.xml"/><Relationship Id="rId14" Type="http://schemas.openxmlformats.org/officeDocument/2006/relationships/tags" Target="../tags/tag399.xml"/><Relationship Id="rId15" Type="http://schemas.openxmlformats.org/officeDocument/2006/relationships/tags" Target="../tags/tag400.xml"/><Relationship Id="rId16" Type="http://schemas.openxmlformats.org/officeDocument/2006/relationships/tags" Target="../tags/tag401.xml"/><Relationship Id="rId17" Type="http://schemas.openxmlformats.org/officeDocument/2006/relationships/tags" Target="../tags/tag402.xml"/><Relationship Id="rId18" Type="http://schemas.openxmlformats.org/officeDocument/2006/relationships/tags" Target="../tags/tag403.xml"/><Relationship Id="rId19" Type="http://schemas.openxmlformats.org/officeDocument/2006/relationships/tags" Target="../tags/tag404.xml"/><Relationship Id="rId20" Type="http://schemas.openxmlformats.org/officeDocument/2006/relationships/tags" Target="../tags/tag405.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6.xml"/><Relationship Id="rId2" Type="http://schemas.openxmlformats.org/officeDocument/2006/relationships/tags" Target="../tags/tag407.xml"/><Relationship Id="rId3" Type="http://schemas.openxmlformats.org/officeDocument/2006/relationships/tags" Target="../tags/tag408.xml"/><Relationship Id="rId4" Type="http://schemas.openxmlformats.org/officeDocument/2006/relationships/tags" Target="../tags/tag409.xml"/><Relationship Id="rId5" Type="http://schemas.openxmlformats.org/officeDocument/2006/relationships/tags" Target="../tags/tag410.xml"/><Relationship Id="rId6" Type="http://schemas.openxmlformats.org/officeDocument/2006/relationships/tags" Target="../tags/tag411.xml"/><Relationship Id="rId7" Type="http://schemas.openxmlformats.org/officeDocument/2006/relationships/tags" Target="../tags/tag412.xml"/><Relationship Id="rId8" Type="http://schemas.openxmlformats.org/officeDocument/2006/relationships/tags" Target="../tags/tag413.xml"/><Relationship Id="rId9" Type="http://schemas.openxmlformats.org/officeDocument/2006/relationships/tags" Target="../tags/tag414.xml"/><Relationship Id="rId10" Type="http://schemas.openxmlformats.org/officeDocument/2006/relationships/tags" Target="../tags/tag415.xml"/><Relationship Id="rId11" Type="http://schemas.openxmlformats.org/officeDocument/2006/relationships/tags" Target="../tags/tag416.xml"/><Relationship Id="rId12" Type="http://schemas.openxmlformats.org/officeDocument/2006/relationships/tags" Target="../tags/tag417.xml"/><Relationship Id="rId13" Type="http://schemas.openxmlformats.org/officeDocument/2006/relationships/tags" Target="../tags/tag418.xml"/><Relationship Id="rId14" Type="http://schemas.openxmlformats.org/officeDocument/2006/relationships/tags" Target="../tags/tag419.xml"/><Relationship Id="rId15" Type="http://schemas.openxmlformats.org/officeDocument/2006/relationships/tags" Target="../tags/tag420.xml"/><Relationship Id="rId16" Type="http://schemas.openxmlformats.org/officeDocument/2006/relationships/tags" Target="../tags/tag421.xml"/><Relationship Id="rId17" Type="http://schemas.openxmlformats.org/officeDocument/2006/relationships/tags" Target="../tags/tag422.xml"/><Relationship Id="rId18" Type="http://schemas.openxmlformats.org/officeDocument/2006/relationships/tags" Target="../tags/tag423.xml"/><Relationship Id="rId19" Type="http://schemas.openxmlformats.org/officeDocument/2006/relationships/tags" Target="../tags/tag424.xml"/><Relationship Id="rId20" Type="http://schemas.openxmlformats.org/officeDocument/2006/relationships/tags" Target="../tags/tag425.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26.xml"/><Relationship Id="rId2" Type="http://schemas.openxmlformats.org/officeDocument/2006/relationships/tags" Target="../tags/tag427.xml"/><Relationship Id="rId3" Type="http://schemas.openxmlformats.org/officeDocument/2006/relationships/tags" Target="../tags/tag42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人工智能在能源供应与能源转换中的创新应用</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添加目录标题</a:t>
            </a:r>
            <a:endParaRPr altLang="en-US" dirty="0" sz="22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人工智能在能源供应中的应用</a:t>
            </a:r>
            <a:endParaRPr altLang="en-US" dirty="0" sz="22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人工智能在能源转换中的应用</a:t>
            </a:r>
            <a:endParaRPr altLang="en-US" dirty="0" sz="22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人工智能在能源供应与转换中的创新实践</a:t>
            </a:r>
            <a:endParaRPr altLang="en-US" dirty="0" sz="22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人工智能在能源领域的发展趋势与挑战</a:t>
            </a:r>
            <a:endParaRPr altLang="en-US" dirty="0" sz="22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0000"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人工智能在能源领域的社会影响与伦理问题</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人工智能在能源供应中的应用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0625"/>
          </a:bodyPr>
          <a:p>
            <a:r>
              <a:rPr altLang="en-US" lang="zh-CN"/>
              <a:t>智能预测与优化</a:t>
            </a:r>
            <a:endParaRPr altLang="en-US" lang="zh-CN"/>
          </a:p>
        </p:txBody>
      </p:sp>
      <p:sp>
        <p:nvSpPr>
          <p:cNvPr id="1049216"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18"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20"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智能预测：利用人工智能技术对能源供应进行预测，包括需求预测、供应预测等</a:t>
            </a:r>
            <a:endParaRPr altLang="en-US" dirty="0" sz="2000" lang="zh-CN" spc="200">
              <a:solidFill>
                <a:schemeClr val="tx1">
                  <a:lumMod val="85000"/>
                  <a:lumOff val="15000"/>
                </a:schemeClr>
              </a:solidFill>
              <a:latin typeface="+mn-ea"/>
              <a:sym typeface="+mn-ea"/>
            </a:endParaRPr>
          </a:p>
        </p:txBody>
      </p:sp>
      <p:sp>
        <p:nvSpPr>
          <p:cNvPr id="1049222"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4"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26"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优化调度：通过人工智能算法对能源供应进行优化调度，提高能源利用效率</a:t>
            </a:r>
            <a:endParaRPr altLang="en-US" dirty="0" sz="2000" lang="zh-CN" spc="200">
              <a:solidFill>
                <a:schemeClr val="tx1">
                  <a:lumMod val="85000"/>
                  <a:lumOff val="15000"/>
                </a:schemeClr>
              </a:solidFill>
              <a:latin typeface="+mn-ea"/>
              <a:sym typeface="+mn-ea"/>
            </a:endParaRPr>
          </a:p>
        </p:txBody>
      </p:sp>
      <p:sp>
        <p:nvSpPr>
          <p:cNvPr id="1049228"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0"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2"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智能储能：利用人工智能技术对储能设备进行智能管理，实现能源的高效利用</a:t>
            </a:r>
            <a:endParaRPr altLang="en-US" dirty="0" sz="2000" lang="zh-CN" spc="200">
              <a:solidFill>
                <a:schemeClr val="tx1">
                  <a:lumMod val="85000"/>
                  <a:lumOff val="15000"/>
                </a:schemeClr>
              </a:solidFill>
              <a:latin typeface="+mn-ea"/>
              <a:sym typeface="+mn-ea"/>
            </a:endParaRPr>
          </a:p>
        </p:txBody>
      </p:sp>
      <p:sp>
        <p:nvSpPr>
          <p:cNvPr id="1049234"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6"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8"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智能运维：通过人工智能技术对能源供应系统进行智能运维，提高系统的稳定性和可靠性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96" name="标题 1"/>
          <p:cNvSpPr>
            <a:spLocks noGrp="1"/>
          </p:cNvSpPr>
          <p:nvPr>
            <p:ph type="title" idx="3"/>
          </p:nvPr>
        </p:nvSpPr>
        <p:spPr/>
        <p:txBody>
          <a:bodyPr>
            <a:normAutofit fontScale="93750"/>
          </a:bodyPr>
          <a:p>
            <a:r>
              <a:rPr altLang="en-US" lang="zh-CN"/>
              <a:t>分布式能源管理</a:t>
            </a:r>
            <a:endParaRPr altLang="en-US" lang="zh-CN"/>
          </a:p>
        </p:txBody>
      </p:sp>
      <p:sp>
        <p:nvSpPr>
          <p:cNvPr id="1049298"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0"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02"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分布式能源的种类：太阳能、风能、地热能等</a:t>
            </a:r>
            <a:endParaRPr altLang="en-US" dirty="0" sz="2000" lang="zh-CN" spc="200">
              <a:solidFill>
                <a:schemeClr val="tx1">
                  <a:lumMod val="85000"/>
                  <a:lumOff val="15000"/>
                </a:schemeClr>
              </a:solidFill>
              <a:latin typeface="+mn-ea"/>
              <a:sym typeface="+mn-ea"/>
            </a:endParaRPr>
          </a:p>
        </p:txBody>
      </p:sp>
      <p:sp>
        <p:nvSpPr>
          <p:cNvPr id="1049304"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6"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8"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分布式能源管理的优势：提高能源利用效率、降低能源消耗、减少环境污染</a:t>
            </a:r>
            <a:endParaRPr altLang="en-US" dirty="0" sz="2000" lang="zh-CN" spc="200">
              <a:solidFill>
                <a:schemeClr val="tx1">
                  <a:lumMod val="85000"/>
                  <a:lumOff val="15000"/>
                </a:schemeClr>
              </a:solidFill>
              <a:latin typeface="+mn-ea"/>
              <a:sym typeface="+mn-ea"/>
            </a:endParaRPr>
          </a:p>
        </p:txBody>
      </p:sp>
      <p:sp>
        <p:nvSpPr>
          <p:cNvPr id="1049310"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2"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4"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分布式能源管理系统的组成：传感器、控制器、通信网络、能源管理系统软件</a:t>
            </a:r>
            <a:endParaRPr altLang="en-US" dirty="0" sz="2000" lang="zh-CN" spc="200">
              <a:solidFill>
                <a:schemeClr val="tx1">
                  <a:lumMod val="85000"/>
                  <a:lumOff val="15000"/>
                </a:schemeClr>
              </a:solidFill>
              <a:latin typeface="+mn-ea"/>
              <a:sym typeface="+mn-ea"/>
            </a:endParaRPr>
          </a:p>
        </p:txBody>
      </p:sp>
      <p:sp>
        <p:nvSpPr>
          <p:cNvPr id="1049316"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8"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0"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分布式能源管理在人工智能中的应用：数据采集、数据分析、预测与优化、智能控制等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78" name="标题 1"/>
          <p:cNvSpPr>
            <a:spLocks noGrp="1"/>
          </p:cNvSpPr>
          <p:nvPr>
            <p:ph type="title" idx="3"/>
          </p:nvPr>
        </p:nvSpPr>
        <p:spPr/>
        <p:txBody>
          <a:bodyPr>
            <a:normAutofit fontScale="93750"/>
          </a:bodyPr>
          <a:p>
            <a:r>
              <a:rPr altLang="en-US" lang="zh-CN"/>
              <a:t>能源储存与调度</a:t>
            </a:r>
            <a:endParaRPr altLang="en-US" lang="zh-CN"/>
          </a:p>
        </p:txBody>
      </p:sp>
      <p:sp>
        <p:nvSpPr>
          <p:cNvPr id="104938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能源储存技术：利用人工智能技术对可再生能源进行储存，提高能源利用效率</a:t>
            </a:r>
            <a:endParaRPr altLang="en-US" dirty="0" sz="2000" lang="zh-CN" spc="150">
              <a:solidFill>
                <a:schemeClr val="tx1">
                  <a:lumMod val="75000"/>
                  <a:lumOff val="25000"/>
                </a:schemeClr>
              </a:solidFill>
              <a:latin typeface="+mn-ea"/>
              <a:sym typeface="+mn-ea"/>
            </a:endParaRPr>
          </a:p>
        </p:txBody>
      </p:sp>
      <p:sp>
        <p:nvSpPr>
          <p:cNvPr id="104938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能源调度优化：通过人工智能算法对能源供应进行调度优化，实现能源的稳定供应</a:t>
            </a:r>
            <a:endParaRPr altLang="en-US" dirty="0" sz="2000" lang="zh-CN" spc="150">
              <a:solidFill>
                <a:schemeClr val="tx1">
                  <a:lumMod val="75000"/>
                  <a:lumOff val="25000"/>
                </a:schemeClr>
              </a:solidFill>
              <a:latin typeface="+mn-ea"/>
              <a:sym typeface="+mn-ea"/>
            </a:endParaRPr>
          </a:p>
        </p:txBody>
      </p:sp>
      <p:sp>
        <p:nvSpPr>
          <p:cNvPr id="104939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智能储能系统：利用人工智能技术构建智能储能系统，提高能源储存和调度的智能化水平</a:t>
            </a:r>
            <a:endParaRPr altLang="en-US" dirty="0" sz="2000" lang="zh-CN" spc="150">
              <a:solidFill>
                <a:schemeClr val="tx1">
                  <a:lumMod val="75000"/>
                  <a:lumOff val="25000"/>
                </a:schemeClr>
              </a:solidFill>
              <a:latin typeface="+mn-ea"/>
              <a:sym typeface="+mn-ea"/>
            </a:endParaRPr>
          </a:p>
        </p:txBody>
      </p:sp>
      <p:sp>
        <p:nvSpPr>
          <p:cNvPr id="104939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能源供应预测：通过人工智能技术对未来能源供应进行预测，为能源调度提供科学依据</a:t>
            </a:r>
            <a:endParaRPr altLang="en-US" dirty="0" sz="2000" lang="zh-CN" spc="150">
              <a:solidFill>
                <a:schemeClr val="tx1">
                  <a:lumMod val="75000"/>
                  <a:lumOff val="25000"/>
                </a:schemeClr>
              </a:solidFill>
              <a:latin typeface="+mn-ea"/>
              <a:sym typeface="+mn-ea"/>
            </a:endParaRPr>
          </a:p>
        </p:txBody>
      </p:sp>
      <p:sp>
        <p:nvSpPr>
          <p:cNvPr id="104940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60" name="标题 1"/>
          <p:cNvSpPr>
            <a:spLocks noGrp="1"/>
          </p:cNvSpPr>
          <p:nvPr>
            <p:ph type="title" idx="3"/>
          </p:nvPr>
        </p:nvSpPr>
        <p:spPr/>
        <p:txBody>
          <a:bodyPr>
            <a:normAutofit fontScale="93750"/>
          </a:bodyPr>
          <a:p>
            <a:r>
              <a:rPr altLang="en-US" lang="zh-CN"/>
              <a:t>能源交易与市场分析</a:t>
            </a:r>
            <a:endParaRPr altLang="en-US" lang="zh-CN"/>
          </a:p>
        </p:txBody>
      </p:sp>
      <p:sp>
        <p:nvSpPr>
          <p:cNvPr id="1049462"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4"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能源交易的概念和流程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68"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0"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人工智能在能源交易中的应用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74"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76"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能源市场的现状和趋势分析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8"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2"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人工智能在市场分析中的应用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42"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544" name="标题 14"/>
          <p:cNvSpPr>
            <a:spLocks noGrp="1"/>
          </p:cNvSpPr>
          <p:nvPr>
            <p:ph type="title" idx="4"/>
            <p:custDataLst>
              <p:tags r:id="rId2"/>
            </p:custDataLst>
          </p:nvPr>
        </p:nvSpPr>
        <p:spPr/>
        <p:txBody>
          <a:bodyPr>
            <a:normAutofit fontScale="90000"/>
          </a:bodyPr>
          <a:p>
            <a:r>
              <a:rPr altLang="en-US" dirty="0" lang="zh-CN"/>
              <a:t>人工智能在能源转换中的应用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70" name="标题 1"/>
          <p:cNvSpPr>
            <a:spLocks noGrp="1"/>
          </p:cNvSpPr>
          <p:nvPr>
            <p:ph type="title" idx="3"/>
          </p:nvPr>
        </p:nvSpPr>
        <p:spPr/>
        <p:txBody>
          <a:bodyPr>
            <a:normAutofit fontScale="93750"/>
          </a:bodyPr>
          <a:p>
            <a:r>
              <a:rPr altLang="en-US" lang="zh-CN"/>
              <a:t>高效热力系统设计</a:t>
            </a:r>
            <a:endParaRPr altLang="en-US" lang="zh-CN"/>
          </a:p>
        </p:txBody>
      </p:sp>
      <p:sp>
        <p:nvSpPr>
          <p:cNvPr id="1049672"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人工智能在热力系统设计中的应用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人工智能在高效热力系统设计中的具体应用案例</a:t>
            </a:r>
            <a:endParaRPr dirty="0" sz="2000" err="1">
              <a:solidFill>
                <a:schemeClr val="tx1">
                  <a:lumMod val="75000"/>
                  <a:lumOff val="25000"/>
                </a:schemeClr>
              </a:solidFill>
              <a:latin typeface="+mn-ea"/>
              <a:ea typeface="+mn-ea"/>
              <a:cs typeface="+mn-ea"/>
              <a:sym typeface="+mn-lt"/>
            </a:endParaRPr>
          </a:p>
        </p:txBody>
      </p:sp>
      <p:sp>
        <p:nvSpPr>
          <p:cNvPr id="1049692"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98"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高效热力系统设计对能源转换效率的提升作用</a:t>
            </a:r>
            <a:endParaRPr dirty="0" sz="2000" err="1">
              <a:solidFill>
                <a:schemeClr val="tx1">
                  <a:lumMod val="75000"/>
                  <a:lumOff val="25000"/>
                </a:schemeClr>
              </a:solidFill>
              <a:latin typeface="+mn-ea"/>
              <a:ea typeface="+mn-ea"/>
              <a:cs typeface="+mn-ea"/>
              <a:sym typeface="+mn-lt"/>
            </a:endParaRPr>
          </a:p>
        </p:txBody>
      </p:sp>
      <p:sp>
        <p:nvSpPr>
          <p:cNvPr id="1049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高效热力系统的特点与优势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68" name="标题 1"/>
          <p:cNvSpPr>
            <a:spLocks noGrp="1"/>
          </p:cNvSpPr>
          <p:nvPr>
            <p:ph type="title" idx="3"/>
          </p:nvPr>
        </p:nvSpPr>
        <p:spPr/>
        <p:txBody>
          <a:bodyPr>
            <a:normAutofit fontScale="93750"/>
          </a:bodyPr>
          <a:p>
            <a:r>
              <a:rPr altLang="en-US" lang="zh-CN"/>
              <a:t>智能电网与微电网</a:t>
            </a:r>
            <a:endParaRPr altLang="en-US" lang="zh-CN"/>
          </a:p>
        </p:txBody>
      </p:sp>
      <p:sp>
        <p:nvSpPr>
          <p:cNvPr id="104977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智能电网：利用人工智能技术对电网进行智能化改造，提高能源利用效率，降低能源损耗</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智能调度：利用人工智能技术对电网进行实时监测和调度，实现能源的优化配置和调度</a:t>
            </a:r>
            <a:endParaRPr dirty="0" err="1">
              <a:solidFill>
                <a:schemeClr val="tx1">
                  <a:lumMod val="75000"/>
                  <a:lumOff val="25000"/>
                </a:schemeClr>
              </a:solidFill>
              <a:latin typeface="+mn-ea"/>
              <a:ea typeface="+mn-ea"/>
              <a:cs typeface="+mn-ea"/>
              <a:sym typeface="+mn-lt"/>
            </a:endParaRPr>
          </a:p>
        </p:txBody>
      </p:sp>
      <p:sp>
        <p:nvSpPr>
          <p:cNvPr id="104979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9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智能运维：通过人工智能技术对电网进行智能化运维，提高运维效率和质量，降低运维成本</a:t>
            </a:r>
            <a:endParaRPr dirty="0" err="1">
              <a:solidFill>
                <a:schemeClr val="tx1">
                  <a:lumMod val="75000"/>
                  <a:lumOff val="25000"/>
                </a:schemeClr>
              </a:solidFill>
              <a:latin typeface="+mn-ea"/>
              <a:ea typeface="+mn-ea"/>
              <a:cs typeface="+mn-ea"/>
              <a:sym typeface="+mn-lt"/>
            </a:endParaRPr>
          </a:p>
        </p:txBody>
      </p:sp>
      <p:sp>
        <p:nvSpPr>
          <p:cNvPr id="10498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微电网：通过分布式能源和储能技术，实现能源的自我平衡和优化配置，提高能源供应的可靠性和稳定性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66" name="标题 1"/>
          <p:cNvSpPr>
            <a:spLocks noGrp="1"/>
          </p:cNvSpPr>
          <p:nvPr>
            <p:ph type="title" idx="3"/>
          </p:nvPr>
        </p:nvSpPr>
        <p:spPr/>
        <p:txBody>
          <a:bodyPr>
            <a:normAutofit fontScale="93750"/>
          </a:bodyPr>
          <a:p>
            <a:r>
              <a:rPr altLang="en-US" lang="zh-CN"/>
              <a:t>清洁能源转换技术</a:t>
            </a:r>
            <a:endParaRPr altLang="en-US" lang="zh-CN"/>
          </a:p>
        </p:txBody>
      </p:sp>
      <p:sp>
        <p:nvSpPr>
          <p:cNvPr id="1049868"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0"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太阳能转换：利用人工智能技术提高太阳能转换效率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4"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6"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风能转换：优化风力发电机组的运行和控制</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80"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82"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水能转换：智能调度水资源，提高水力发电效率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84"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8"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地热能转换：利用人工智能技术实现地热能的高效利用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48" name="标题 1"/>
          <p:cNvSpPr>
            <a:spLocks noGrp="1"/>
          </p:cNvSpPr>
          <p:nvPr>
            <p:ph type="title" idx="3"/>
          </p:nvPr>
        </p:nvSpPr>
        <p:spPr/>
        <p:txBody>
          <a:bodyPr>
            <a:normAutofit fontScale="93750"/>
          </a:bodyPr>
          <a:p>
            <a:r>
              <a:rPr altLang="en-US" lang="zh-CN"/>
              <a:t>能源转换效率提升</a:t>
            </a:r>
            <a:endParaRPr altLang="en-US" lang="zh-CN"/>
          </a:p>
        </p:txBody>
      </p:sp>
      <p:sp>
        <p:nvSpPr>
          <p:cNvPr id="104995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人工智能在能源转换中的应用</a:t>
            </a:r>
            <a:endParaRPr altLang="en-US" dirty="0" sz="1200" lang="zh-CN" spc="150">
              <a:solidFill>
                <a:schemeClr val="tx1">
                  <a:lumMod val="65000"/>
                  <a:lumOff val="35000"/>
                </a:schemeClr>
              </a:solidFill>
              <a:latin typeface="+mn-ea"/>
              <a:sym typeface="+mn-ea"/>
            </a:endParaRPr>
          </a:p>
        </p:txBody>
      </p:sp>
      <p:sp>
        <p:nvSpPr>
          <p:cNvPr id="104995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能源转换效率提升的原理</a:t>
            </a:r>
            <a:endParaRPr altLang="en-US" dirty="0" sz="1200" lang="zh-CN" spc="150">
              <a:solidFill>
                <a:schemeClr val="tx1">
                  <a:lumMod val="65000"/>
                  <a:lumOff val="35000"/>
                </a:schemeClr>
              </a:solidFill>
              <a:latin typeface="+mn-ea"/>
              <a:sym typeface="+mn-ea"/>
            </a:endParaRPr>
          </a:p>
        </p:txBody>
      </p:sp>
      <p:sp>
        <p:nvSpPr>
          <p:cNvPr id="104995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人工智能在能源转换效率提升中的具体应用</a:t>
            </a:r>
            <a:endParaRPr altLang="en-US" dirty="0" sz="1200" lang="zh-CN" spc="150">
              <a:solidFill>
                <a:schemeClr val="tx1">
                  <a:lumMod val="65000"/>
                  <a:lumOff val="35000"/>
                </a:schemeClr>
              </a:solidFill>
              <a:latin typeface="+mn-ea"/>
              <a:sym typeface="+mn-ea"/>
            </a:endParaRPr>
          </a:p>
        </p:txBody>
      </p:sp>
      <p:sp>
        <p:nvSpPr>
          <p:cNvPr id="104995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能源转换效率提升的实践案例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1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016" name="标题 14"/>
          <p:cNvSpPr>
            <a:spLocks noGrp="1"/>
          </p:cNvSpPr>
          <p:nvPr>
            <p:ph type="title" idx="4"/>
            <p:custDataLst>
              <p:tags r:id="rId2"/>
            </p:custDataLst>
          </p:nvPr>
        </p:nvSpPr>
        <p:spPr/>
        <p:txBody>
          <a:bodyPr>
            <a:normAutofit fontScale="90000"/>
          </a:bodyPr>
          <a:p>
            <a:r>
              <a:rPr altLang="en-US" dirty="0" lang="zh-CN"/>
              <a:t>人工智能在能源供应与转换中的创新实践</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42" name="标题 1"/>
          <p:cNvSpPr>
            <a:spLocks noGrp="1"/>
          </p:cNvSpPr>
          <p:nvPr>
            <p:ph type="title" idx="3"/>
          </p:nvPr>
        </p:nvSpPr>
        <p:spPr/>
        <p:txBody>
          <a:bodyPr>
            <a:normAutofit fontScale="93750"/>
          </a:bodyPr>
          <a:p>
            <a:r>
              <a:rPr altLang="en-US" lang="zh-CN"/>
              <a:t>智能能源管理系统</a:t>
            </a:r>
            <a:endParaRPr altLang="en-US" lang="zh-CN"/>
          </a:p>
        </p:txBody>
      </p:sp>
      <p:sp>
        <p:nvSpPr>
          <p:cNvPr id="105014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4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4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创新实践：通过实时监测、预测和调度等功能，实现能源的高效利用和降低成本</a:t>
            </a:r>
            <a:endParaRPr altLang="en-US" sz="1400" lang="zh-CN" spc="150">
              <a:solidFill>
                <a:schemeClr val="tx1"/>
              </a:solidFill>
              <a:effectLst/>
              <a:latin typeface="+mn-ea"/>
              <a:sym typeface="+mn-ea"/>
            </a:endParaRPr>
          </a:p>
        </p:txBody>
      </p:sp>
      <p:sp>
        <p:nvSpPr>
          <p:cNvPr id="105015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定义与功能：智能能源管理系统是一种利用人工智能技术对能源供应和转换进行优化管理的系统</a:t>
            </a:r>
            <a:endParaRPr altLang="en-US" dirty="0" sz="1400" lang="zh-CN" spc="150">
              <a:solidFill>
                <a:schemeClr val="tx1"/>
              </a:solidFill>
              <a:effectLst/>
              <a:latin typeface="+mn-ea"/>
              <a:sym typeface="+mn-ea"/>
            </a:endParaRPr>
          </a:p>
        </p:txBody>
      </p:sp>
      <p:sp>
        <p:nvSpPr>
          <p:cNvPr id="105015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应用领域：适用于电力、石油、天然气等能源领域，提高能源供应的稳定性和可持续性</a:t>
            </a:r>
            <a:endParaRPr altLang="en-US" sz="1400" lang="zh-CN" spc="150">
              <a:solidFill>
                <a:schemeClr val="tx1"/>
              </a:solidFill>
              <a:effectLst/>
              <a:latin typeface="+mn-ea"/>
              <a:sym typeface="+mn-ea"/>
            </a:endParaRPr>
          </a:p>
        </p:txBody>
      </p:sp>
      <p:sp>
        <p:nvSpPr>
          <p:cNvPr id="105015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未来发展：随着技术的不断进步，智能能源管理系统将进一步实现智能化、自主化和自适应化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16" name="标题 1"/>
          <p:cNvSpPr>
            <a:spLocks noGrp="1"/>
          </p:cNvSpPr>
          <p:nvPr>
            <p:ph type="title" idx="3"/>
          </p:nvPr>
        </p:nvSpPr>
        <p:spPr/>
        <p:txBody>
          <a:bodyPr>
            <a:normAutofit fontScale="93750"/>
          </a:bodyPr>
          <a:p>
            <a:r>
              <a:rPr altLang="en-US" lang="zh-CN"/>
              <a:t>能源互联网与物联网技术</a:t>
            </a:r>
            <a:endParaRPr altLang="en-US" lang="zh-CN"/>
          </a:p>
        </p:txBody>
      </p:sp>
      <p:sp>
        <p:nvSpPr>
          <p:cNvPr id="105021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能源互联网的概念和特点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2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8"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物联网技术在能源供应与转换中的应用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人工智能在能源互联网与物联网技术中的应用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0"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98" name="标题 1"/>
          <p:cNvSpPr>
            <a:spLocks noGrp="1"/>
          </p:cNvSpPr>
          <p:nvPr>
            <p:ph type="title" idx="3"/>
          </p:nvPr>
        </p:nvSpPr>
        <p:spPr/>
        <p:txBody>
          <a:bodyPr>
            <a:normAutofit fontScale="93750"/>
          </a:bodyPr>
          <a:p>
            <a:r>
              <a:rPr altLang="en-US" lang="zh-CN"/>
              <a:t>人工智能驱动的能源创新项目</a:t>
            </a:r>
            <a:endParaRPr altLang="en-US" lang="zh-CN"/>
          </a:p>
        </p:txBody>
      </p:sp>
      <p:sp>
        <p:nvSpPr>
          <p:cNvPr id="105030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智能电网：利用人工智能技术优化电力供应和分配，提高能源利用效率</a:t>
            </a:r>
            <a:endParaRPr altLang="en-US" dirty="0" sz="1200" lang="zh-CN" spc="150">
              <a:solidFill>
                <a:schemeClr val="tx1">
                  <a:lumMod val="65000"/>
                  <a:lumOff val="35000"/>
                </a:schemeClr>
              </a:solidFill>
              <a:latin typeface="+mn-ea"/>
              <a:sym typeface="+mn-ea"/>
            </a:endParaRPr>
          </a:p>
        </p:txBody>
      </p:sp>
      <p:sp>
        <p:nvSpPr>
          <p:cNvPr id="105030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智能储能：通过人工智能技术实现能源的高效存储和释放，解决能源供需不平衡问题</a:t>
            </a:r>
            <a:endParaRPr altLang="en-US" dirty="0" sz="1200" lang="zh-CN" spc="150">
              <a:solidFill>
                <a:schemeClr val="tx1">
                  <a:lumMod val="65000"/>
                  <a:lumOff val="35000"/>
                </a:schemeClr>
              </a:solidFill>
              <a:latin typeface="+mn-ea"/>
              <a:sym typeface="+mn-ea"/>
            </a:endParaRPr>
          </a:p>
        </p:txBody>
      </p:sp>
      <p:sp>
        <p:nvSpPr>
          <p:cNvPr id="105030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智能能源预测：利用人工智能技术预测能源需求，提高能源供应的稳定性和可靠性</a:t>
            </a:r>
            <a:endParaRPr altLang="en-US" dirty="0" sz="1200" lang="zh-CN" spc="150">
              <a:solidFill>
                <a:schemeClr val="tx1">
                  <a:lumMod val="65000"/>
                  <a:lumOff val="35000"/>
                </a:schemeClr>
              </a:solidFill>
              <a:latin typeface="+mn-ea"/>
              <a:sym typeface="+mn-ea"/>
            </a:endParaRPr>
          </a:p>
        </p:txBody>
      </p:sp>
      <p:sp>
        <p:nvSpPr>
          <p:cNvPr id="105030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智能能源转换：通过人工智能技术实现能源的高效转换，降低能源消耗和排放</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64" name="标题 1"/>
          <p:cNvSpPr>
            <a:spLocks noGrp="1"/>
          </p:cNvSpPr>
          <p:nvPr>
            <p:ph type="title" idx="3"/>
          </p:nvPr>
        </p:nvSpPr>
        <p:spPr/>
        <p:txBody>
          <a:bodyPr>
            <a:normAutofit fontScale="93750"/>
          </a:bodyPr>
          <a:p>
            <a:r>
              <a:rPr altLang="en-US" lang="zh-CN"/>
              <a:t>跨界合作与产业链协同创新</a:t>
            </a:r>
            <a:endParaRPr altLang="en-US" lang="zh-CN"/>
          </a:p>
        </p:txBody>
      </p:sp>
      <p:sp>
        <p:nvSpPr>
          <p:cNvPr id="1050366"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跨界合作：不同领域的企业、研究机构之间的合作，共同推动人工智能在能源供应与转换中的应用</a:t>
            </a:r>
            <a:endParaRPr altLang="en-US" dirty="0" sz="1200" lang="zh-CN" spc="150">
              <a:solidFill>
                <a:schemeClr val="tx1">
                  <a:lumMod val="85000"/>
                  <a:lumOff val="15000"/>
                </a:schemeClr>
              </a:solidFill>
              <a:latin typeface="+mn-ea"/>
              <a:sym typeface="+mn-ea"/>
            </a:endParaRPr>
          </a:p>
        </p:txBody>
      </p:sp>
      <p:sp>
        <p:nvSpPr>
          <p:cNvPr id="1050368"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0"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2"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产业链协同创新：从原材料、设备制造、技术研发到应用服务，整个产业链的协同创新，提高能源供应与转换的效率和质量</a:t>
            </a:r>
            <a:endParaRPr altLang="en-US" dirty="0" sz="1200" lang="zh-CN" spc="150">
              <a:solidFill>
                <a:schemeClr val="tx1">
                  <a:lumMod val="85000"/>
                  <a:lumOff val="15000"/>
                </a:schemeClr>
              </a:solidFill>
              <a:latin typeface="+mn-ea"/>
              <a:sym typeface="+mn-ea"/>
            </a:endParaRPr>
          </a:p>
        </p:txBody>
      </p:sp>
      <p:sp>
        <p:nvSpPr>
          <p:cNvPr id="1050374"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6"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8"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创新实践案例：介绍一些跨界合作与产业链协同创新的成功案例，展示人工智能在能源领域的实际应用效果</a:t>
            </a:r>
            <a:endParaRPr altLang="en-US" dirty="0" sz="1200" lang="zh-CN" spc="150">
              <a:solidFill>
                <a:schemeClr val="tx1">
                  <a:lumMod val="85000"/>
                  <a:lumOff val="15000"/>
                </a:schemeClr>
              </a:solidFill>
              <a:latin typeface="+mn-ea"/>
              <a:sym typeface="+mn-ea"/>
            </a:endParaRPr>
          </a:p>
        </p:txBody>
      </p:sp>
      <p:sp>
        <p:nvSpPr>
          <p:cNvPr id="1050380"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2"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4"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未来发展趋势：探讨跨界合作与产业链协同创新在未来的发展趋势，以及如何进一步推动人工智能在能源领域的应用</a:t>
            </a:r>
            <a:endParaRPr altLang="en-US" dirty="0" sz="1200" lang="zh-CN" spc="150">
              <a:solidFill>
                <a:schemeClr val="tx1">
                  <a:lumMod val="85000"/>
                  <a:lumOff val="15000"/>
                </a:schemeClr>
              </a:solidFill>
              <a:latin typeface="+mn-ea"/>
              <a:sym typeface="+mn-ea"/>
            </a:endParaRPr>
          </a:p>
        </p:txBody>
      </p:sp>
      <p:sp>
        <p:nvSpPr>
          <p:cNvPr id="1050386"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8"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46"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448" name="标题 14"/>
          <p:cNvSpPr>
            <a:spLocks noGrp="1"/>
          </p:cNvSpPr>
          <p:nvPr>
            <p:ph type="title" idx="4"/>
            <p:custDataLst>
              <p:tags r:id="rId2"/>
            </p:custDataLst>
          </p:nvPr>
        </p:nvSpPr>
        <p:spPr/>
        <p:txBody>
          <a:bodyPr>
            <a:normAutofit fontScale="90000"/>
          </a:bodyPr>
          <a:p>
            <a:r>
              <a:rPr altLang="en-US" dirty="0" lang="zh-CN"/>
              <a:t>人工智能在能源领域的发展趋势与挑战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74" name="标题 1"/>
          <p:cNvSpPr>
            <a:spLocks noGrp="1"/>
          </p:cNvSpPr>
          <p:nvPr>
            <p:ph type="title" idx="3"/>
          </p:nvPr>
        </p:nvSpPr>
        <p:spPr/>
        <p:txBody>
          <a:bodyPr>
            <a:normAutofit fontScale="93750"/>
          </a:bodyPr>
          <a:p>
            <a:r>
              <a:rPr altLang="en-US" lang="zh-CN"/>
              <a:t>人工智能技术发展趋势</a:t>
            </a:r>
            <a:endParaRPr altLang="en-US" lang="zh-CN"/>
          </a:p>
        </p:txBody>
      </p:sp>
      <p:sp>
        <p:nvSpPr>
          <p:cNvPr id="1050576"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深度学习技术的不断进步：随着算法和计算能力的提升，深度学习在能源领域的应用将更加广泛。</a:t>
            </a:r>
            <a:endParaRPr altLang="en-US" dirty="0" sz="1200" lang="zh-CN" spc="150">
              <a:solidFill>
                <a:schemeClr val="tx1">
                  <a:lumMod val="65000"/>
                  <a:lumOff val="35000"/>
                </a:schemeClr>
              </a:solidFill>
              <a:latin typeface="+mn-ea"/>
              <a:sym typeface="+mn-ea"/>
            </a:endParaRPr>
          </a:p>
        </p:txBody>
      </p:sp>
      <p:sp>
        <p:nvSpPr>
          <p:cNvPr id="1050578"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跨学科融合：人工智能技术将与物理学、化学、材料科学等学科进行更紧密的结合，推动能源领域的创新。</a:t>
            </a:r>
            <a:endParaRPr altLang="en-US" dirty="0" sz="1200" lang="zh-CN" spc="150">
              <a:solidFill>
                <a:schemeClr val="tx1">
                  <a:lumMod val="65000"/>
                  <a:lumOff val="35000"/>
                </a:schemeClr>
              </a:solidFill>
              <a:latin typeface="+mn-ea"/>
              <a:sym typeface="+mn-ea"/>
            </a:endParaRPr>
          </a:p>
        </p:txBody>
      </p:sp>
      <p:sp>
        <p:nvSpPr>
          <p:cNvPr id="1050580"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数据驱动决策：大数据和人工智能的结合将为能源领域提供更准确、更快速的数据分析和决策支持。</a:t>
            </a:r>
            <a:endParaRPr altLang="en-US" dirty="0" sz="1200" lang="zh-CN" spc="150">
              <a:solidFill>
                <a:schemeClr val="tx1">
                  <a:lumMod val="65000"/>
                  <a:lumOff val="35000"/>
                </a:schemeClr>
              </a:solidFill>
              <a:latin typeface="+mn-ea"/>
              <a:sym typeface="+mn-ea"/>
            </a:endParaRPr>
          </a:p>
        </p:txBody>
      </p:sp>
      <p:sp>
        <p:nvSpPr>
          <p:cNvPr id="1050582"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智能制造和自动化：人工智能将推动能源领域的智能制造和自动化，提高生产效率和降低成本。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40" name="标题 1"/>
          <p:cNvSpPr>
            <a:spLocks noGrp="1"/>
          </p:cNvSpPr>
          <p:nvPr>
            <p:ph type="title" idx="3"/>
          </p:nvPr>
        </p:nvSpPr>
        <p:spPr/>
        <p:txBody>
          <a:bodyPr>
            <a:normAutofit fontScale="93750"/>
          </a:bodyPr>
          <a:p>
            <a:r>
              <a:rPr altLang="en-US" lang="zh-CN"/>
              <a:t>能源领域面临的挑战与机遇</a:t>
            </a:r>
            <a:endParaRPr altLang="en-US" lang="zh-CN"/>
          </a:p>
        </p:txBody>
      </p:sp>
      <p:sp>
        <p:nvSpPr>
          <p:cNvPr id="1050642"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4"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6"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能源供应与能源转换中的挑战：能源短缺、环境污染、能源安全等问题</a:t>
            </a:r>
            <a:endParaRPr altLang="en-US" dirty="0" sz="2000" lang="zh-CN" spc="150">
              <a:solidFill>
                <a:schemeClr val="tx1">
                  <a:lumMod val="85000"/>
                  <a:lumOff val="15000"/>
                </a:schemeClr>
              </a:solidFill>
              <a:latin typeface="+mn-ea"/>
              <a:sym typeface="+mn-ea"/>
            </a:endParaRPr>
          </a:p>
        </p:txBody>
      </p:sp>
      <p:sp>
        <p:nvSpPr>
          <p:cNvPr id="1050648"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0"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2"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人工智能在能源领域的发展趋势：智能化、自动化、高效化、绿色化等</a:t>
            </a:r>
            <a:endParaRPr altLang="en-US" dirty="0" sz="2000" lang="zh-CN" spc="150">
              <a:solidFill>
                <a:schemeClr val="tx1">
                  <a:lumMod val="85000"/>
                  <a:lumOff val="15000"/>
                </a:schemeClr>
              </a:solidFill>
              <a:latin typeface="+mn-ea"/>
              <a:sym typeface="+mn-ea"/>
            </a:endParaRPr>
          </a:p>
        </p:txBody>
      </p:sp>
      <p:sp>
        <p:nvSpPr>
          <p:cNvPr id="1050654"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6"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人工智能在能源领域的应用创新：智能电网、智能储能、智能制造等</a:t>
            </a:r>
            <a:endParaRPr altLang="en-US" dirty="0" sz="2000" lang="zh-CN" spc="150">
              <a:solidFill>
                <a:schemeClr val="tx1">
                  <a:lumMod val="85000"/>
                  <a:lumOff val="15000"/>
                </a:schemeClr>
              </a:solidFill>
              <a:latin typeface="+mn-ea"/>
              <a:sym typeface="+mn-ea"/>
            </a:endParaRPr>
          </a:p>
        </p:txBody>
      </p:sp>
      <p:sp>
        <p:nvSpPr>
          <p:cNvPr id="1050660"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2"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能源领域的发展机遇：技术创新、政策支持、市场需求等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22" name="标题 1"/>
          <p:cNvSpPr>
            <a:spLocks noGrp="1"/>
          </p:cNvSpPr>
          <p:nvPr>
            <p:ph type="title" idx="3"/>
          </p:nvPr>
        </p:nvSpPr>
        <p:spPr/>
        <p:txBody>
          <a:bodyPr>
            <a:normAutofit fontScale="93750"/>
          </a:bodyPr>
          <a:p>
            <a:r>
              <a:rPr altLang="en-US" lang="zh-CN"/>
              <a:t>政策法规对人工智能在能源领域的影响</a:t>
            </a:r>
            <a:endParaRPr altLang="en-US" lang="zh-CN"/>
          </a:p>
        </p:txBody>
      </p:sp>
      <p:sp>
        <p:nvSpPr>
          <p:cNvPr id="105072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政策法规对人工智能在能源领域的发展起到重要推动作用</a:t>
            </a:r>
            <a:endParaRPr altLang="en-US" dirty="0" sz="1200" lang="zh-CN" spc="150">
              <a:solidFill>
                <a:schemeClr val="tx1">
                  <a:lumMod val="65000"/>
                  <a:lumOff val="35000"/>
                </a:schemeClr>
              </a:solidFill>
              <a:latin typeface="+mn-ea"/>
              <a:sym typeface="+mn-ea"/>
            </a:endParaRPr>
          </a:p>
        </p:txBody>
      </p:sp>
      <p:sp>
        <p:nvSpPr>
          <p:cNvPr id="105072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政策法规对人工智能在能源领域的应用范围和深度产生影响</a:t>
            </a:r>
            <a:endParaRPr altLang="en-US" dirty="0" sz="1200" lang="zh-CN" spc="150">
              <a:solidFill>
                <a:schemeClr val="tx1">
                  <a:lumMod val="65000"/>
                  <a:lumOff val="35000"/>
                </a:schemeClr>
              </a:solidFill>
              <a:latin typeface="+mn-ea"/>
              <a:sym typeface="+mn-ea"/>
            </a:endParaRPr>
          </a:p>
        </p:txBody>
      </p:sp>
      <p:sp>
        <p:nvSpPr>
          <p:cNvPr id="105072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政策法规对人工智能在能源领域的创新发展提供支持与保障</a:t>
            </a:r>
            <a:endParaRPr altLang="en-US" dirty="0" sz="1200" lang="zh-CN" spc="150">
              <a:solidFill>
                <a:schemeClr val="tx1">
                  <a:lumMod val="65000"/>
                  <a:lumOff val="35000"/>
                </a:schemeClr>
              </a:solidFill>
              <a:latin typeface="+mn-ea"/>
              <a:sym typeface="+mn-ea"/>
            </a:endParaRPr>
          </a:p>
        </p:txBody>
      </p:sp>
      <p:sp>
        <p:nvSpPr>
          <p:cNvPr id="105073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政策法规对人工智能在能源领域的挑战与问题提出解决方案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788" name="标题 1"/>
          <p:cNvSpPr>
            <a:spLocks noGrp="1"/>
          </p:cNvSpPr>
          <p:nvPr>
            <p:ph type="title" idx="3"/>
          </p:nvPr>
        </p:nvSpPr>
        <p:spPr/>
        <p:txBody>
          <a:bodyPr>
            <a:normAutofit fontScale="93750"/>
          </a:bodyPr>
          <a:p>
            <a:r>
              <a:rPr altLang="en-US" lang="zh-CN"/>
              <a:t>未来发展趋势与展望</a:t>
            </a:r>
            <a:endParaRPr altLang="en-US" lang="zh-CN"/>
          </a:p>
        </p:txBody>
      </p:sp>
      <p:sp>
        <p:nvSpPr>
          <p:cNvPr id="105079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9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9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9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9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0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0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0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人工智能在能源领域的应用将不断拓展和深化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8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人工智能将促进能源行业的数字化转型和升级</a:t>
            </a:r>
            <a:endParaRPr dirty="0" sz="2000" err="1">
              <a:solidFill>
                <a:schemeClr val="tx1">
                  <a:lumMod val="75000"/>
                  <a:lumOff val="25000"/>
                </a:schemeClr>
              </a:solidFill>
              <a:latin typeface="+mn-ea"/>
              <a:ea typeface="+mn-ea"/>
              <a:cs typeface="+mn-ea"/>
              <a:sym typeface="+mn-lt"/>
            </a:endParaRPr>
          </a:p>
        </p:txBody>
      </p:sp>
      <p:sp>
        <p:nvSpPr>
          <p:cNvPr id="105081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1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1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81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1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2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2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2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未来需要解决人工智能在能源领域应用中的安全和隐私问题</a:t>
            </a:r>
            <a:endParaRPr dirty="0" sz="2000" err="1">
              <a:solidFill>
                <a:schemeClr val="tx1">
                  <a:lumMod val="75000"/>
                  <a:lumOff val="25000"/>
                </a:schemeClr>
              </a:solidFill>
              <a:latin typeface="+mn-ea"/>
              <a:ea typeface="+mn-ea"/>
              <a:cs typeface="+mn-ea"/>
              <a:sym typeface="+mn-lt"/>
            </a:endParaRPr>
          </a:p>
        </p:txBody>
      </p:sp>
      <p:sp>
        <p:nvSpPr>
          <p:cNvPr id="10508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人工智能技术将推动能源供应和转换的智能化和绿色化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86"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888" name="标题 14"/>
          <p:cNvSpPr>
            <a:spLocks noGrp="1"/>
          </p:cNvSpPr>
          <p:nvPr>
            <p:ph type="title" idx="4"/>
            <p:custDataLst>
              <p:tags r:id="rId2"/>
            </p:custDataLst>
          </p:nvPr>
        </p:nvSpPr>
        <p:spPr/>
        <p:txBody>
          <a:bodyPr>
            <a:normAutofit fontScale="90000"/>
          </a:bodyPr>
          <a:p>
            <a:r>
              <a:rPr altLang="en-US" dirty="0" lang="zh-CN"/>
              <a:t>人工智能在能源领域的社会影响与伦理问题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014" name="标题 1"/>
          <p:cNvSpPr>
            <a:spLocks noGrp="1"/>
          </p:cNvSpPr>
          <p:nvPr>
            <p:ph type="title" idx="3"/>
          </p:nvPr>
        </p:nvSpPr>
        <p:spPr/>
        <p:txBody>
          <a:bodyPr>
            <a:normAutofit fontScale="93750"/>
          </a:bodyPr>
          <a:p>
            <a:r>
              <a:rPr altLang="en-US" lang="zh-CN"/>
              <a:t>人工智能对能源领域的社会影响</a:t>
            </a:r>
            <a:endParaRPr altLang="en-US" lang="zh-CN"/>
          </a:p>
        </p:txBody>
      </p:sp>
      <p:cxnSp>
        <p:nvCxnSpPr>
          <p:cNvPr id="3145729" name="直接连接符 29"/>
          <p:cNvCxnSpPr>
            <a:cxnSpLocks/>
          </p:cNvCxnSpPr>
          <p:nvPr>
            <p:custDataLst>
              <p:tags r:id="rId1"/>
            </p:custDataLst>
          </p:nvPr>
        </p:nvCxnSpPr>
        <p:spPr>
          <a:xfrm flipV="1">
            <a:off x="2414341" y="2075711"/>
            <a:ext cx="7352313" cy="86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1016" name="标题"/>
          <p:cNvSpPr txBox="1"/>
          <p:nvPr>
            <p:custDataLst>
              <p:tags r:id="rId2"/>
            </p:custDataLst>
          </p:nvPr>
        </p:nvSpPr>
        <p:spPr>
          <a:xfrm>
            <a:off x="2652435" y="1319530"/>
            <a:ext cx="7119540" cy="380418"/>
          </a:xfrm>
          <a:prstGeom prst="rect"/>
          <a:noFill/>
        </p:spPr>
        <p:txBody>
          <a:bodyPr anchor="b" bIns="0" lIns="0" rIns="0" rtlCol="0" tIns="0" wrap="square">
            <a:normAutofit/>
          </a:bodyPr>
          <a:p>
            <a:pPr algn="l" lvl="0">
              <a:buClrTx/>
              <a:buSzTx/>
              <a:buFontTx/>
            </a:pPr>
            <a:r>
              <a:rPr altLang="en-US" b="1" dirty="0" sz="1100" lang="zh-CN" spc="300">
                <a:solidFill>
                  <a:schemeClr val="accent1"/>
                </a:solidFill>
                <a:latin typeface="+mj-ea"/>
                <a:ea typeface="+mj-ea"/>
                <a:cs typeface="微软雅黑" panose="020B0503020204020204" pitchFamily="34" charset="-122"/>
                <a:sym typeface="+mn-ea"/>
              </a:rPr>
              <a:t>提高能源利用效率：通过智能算法优化能源分配和调度，降低能源浪费</a:t>
            </a:r>
            <a:endParaRPr altLang="en-US" b="1" dirty="0" sz="1100" lang="zh-CN" spc="300">
              <a:solidFill>
                <a:schemeClr val="accent1"/>
              </a:solidFill>
              <a:latin typeface="+mj-ea"/>
              <a:ea typeface="+mj-ea"/>
              <a:cs typeface="微软雅黑" panose="020B0503020204020204" pitchFamily="34" charset="-122"/>
              <a:sym typeface="+mn-ea"/>
            </a:endParaRPr>
          </a:p>
        </p:txBody>
      </p:sp>
      <p:sp>
        <p:nvSpPr>
          <p:cNvPr id="1051018" name="正文"/>
          <p:cNvSpPr txBox="1"/>
          <p:nvPr>
            <p:custDataLst>
              <p:tags r:id="rId3"/>
            </p:custDataLst>
          </p:nvPr>
        </p:nvSpPr>
        <p:spPr>
          <a:xfrm>
            <a:off x="2653100" y="1707264"/>
            <a:ext cx="7114220" cy="376428"/>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31" name="直接连接符 19"/>
          <p:cNvCxnSpPr>
            <a:cxnSpLocks/>
          </p:cNvCxnSpPr>
          <p:nvPr>
            <p:custDataLst>
              <p:tags r:id="rId4"/>
            </p:custDataLst>
          </p:nvPr>
        </p:nvCxnSpPr>
        <p:spPr>
          <a:xfrm flipV="1">
            <a:off x="2414341" y="2899064"/>
            <a:ext cx="7352313" cy="86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1020" name="标题"/>
          <p:cNvSpPr txBox="1"/>
          <p:nvPr>
            <p:custDataLst>
              <p:tags r:id="rId5"/>
            </p:custDataLst>
          </p:nvPr>
        </p:nvSpPr>
        <p:spPr>
          <a:xfrm>
            <a:off x="2652435" y="2142883"/>
            <a:ext cx="7119540" cy="380418"/>
          </a:xfrm>
          <a:prstGeom prst="rect"/>
          <a:noFill/>
        </p:spPr>
        <p:txBody>
          <a:bodyPr anchor="b" bIns="0" lIns="0" rIns="0" rtlCol="0" tIns="0" wrap="square">
            <a:normAutofit/>
          </a:bodyPr>
          <a:p>
            <a:pPr algn="l" lvl="0">
              <a:buClrTx/>
              <a:buSzTx/>
              <a:buFontTx/>
            </a:pPr>
            <a:r>
              <a:rPr altLang="en-US" b="1" dirty="0" sz="1100" lang="zh-CN" spc="300">
                <a:solidFill>
                  <a:schemeClr val="accent1"/>
                </a:solidFill>
                <a:latin typeface="+mj-ea"/>
                <a:ea typeface="+mj-ea"/>
                <a:cs typeface="微软雅黑" panose="020B0503020204020204" pitchFamily="34" charset="-122"/>
                <a:sym typeface="+mn-ea"/>
              </a:rPr>
              <a:t>促进清洁能源发展：支持太阳能、风能等可再生能源的普及和应用</a:t>
            </a:r>
            <a:endParaRPr altLang="en-US" b="1" dirty="0" sz="1100" lang="zh-CN" spc="300">
              <a:solidFill>
                <a:schemeClr val="accent1"/>
              </a:solidFill>
              <a:latin typeface="+mj-ea"/>
              <a:ea typeface="+mj-ea"/>
              <a:cs typeface="微软雅黑" panose="020B0503020204020204" pitchFamily="34" charset="-122"/>
              <a:sym typeface="+mn-ea"/>
            </a:endParaRPr>
          </a:p>
        </p:txBody>
      </p:sp>
      <p:sp>
        <p:nvSpPr>
          <p:cNvPr id="1051022" name="正文"/>
          <p:cNvSpPr txBox="1"/>
          <p:nvPr>
            <p:custDataLst>
              <p:tags r:id="rId6"/>
            </p:custDataLst>
          </p:nvPr>
        </p:nvSpPr>
        <p:spPr>
          <a:xfrm>
            <a:off x="2653100" y="2530617"/>
            <a:ext cx="7114220" cy="376428"/>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33" name="直接连接符 23"/>
          <p:cNvCxnSpPr>
            <a:cxnSpLocks/>
          </p:cNvCxnSpPr>
          <p:nvPr>
            <p:custDataLst>
              <p:tags r:id="rId7"/>
            </p:custDataLst>
          </p:nvPr>
        </p:nvCxnSpPr>
        <p:spPr>
          <a:xfrm flipV="1">
            <a:off x="2414341" y="3747024"/>
            <a:ext cx="7352313" cy="86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1024" name="标题"/>
          <p:cNvSpPr txBox="1"/>
          <p:nvPr>
            <p:custDataLst>
              <p:tags r:id="rId8"/>
            </p:custDataLst>
          </p:nvPr>
        </p:nvSpPr>
        <p:spPr>
          <a:xfrm>
            <a:off x="2652435" y="2990843"/>
            <a:ext cx="7119540" cy="380418"/>
          </a:xfrm>
          <a:prstGeom prst="rect"/>
          <a:noFill/>
        </p:spPr>
        <p:txBody>
          <a:bodyPr anchor="b" bIns="0" lIns="0" rIns="0" rtlCol="0" tIns="0" wrap="square">
            <a:normAutofit/>
          </a:bodyPr>
          <a:p>
            <a:pPr algn="l" lvl="0">
              <a:buClrTx/>
              <a:buSzTx/>
              <a:buFontTx/>
            </a:pPr>
            <a:r>
              <a:rPr altLang="en-US" b="1" dirty="0" sz="1100" lang="zh-CN" spc="300">
                <a:solidFill>
                  <a:schemeClr val="accent1"/>
                </a:solidFill>
                <a:latin typeface="+mj-ea"/>
                <a:ea typeface="+mj-ea"/>
                <a:cs typeface="微软雅黑" panose="020B0503020204020204" pitchFamily="34" charset="-122"/>
                <a:sym typeface="+mn-ea"/>
              </a:rPr>
              <a:t>提升能源安全：通过实时监测和预警系统，预防能源供应中断或事故发生</a:t>
            </a:r>
            <a:endParaRPr altLang="en-US" b="1" dirty="0" sz="1100" lang="zh-CN" spc="300">
              <a:solidFill>
                <a:schemeClr val="accent1"/>
              </a:solidFill>
              <a:latin typeface="+mj-ea"/>
              <a:ea typeface="+mj-ea"/>
              <a:cs typeface="微软雅黑" panose="020B0503020204020204" pitchFamily="34" charset="-122"/>
              <a:sym typeface="+mn-ea"/>
            </a:endParaRPr>
          </a:p>
        </p:txBody>
      </p:sp>
      <p:sp>
        <p:nvSpPr>
          <p:cNvPr id="1051026" name="正文"/>
          <p:cNvSpPr txBox="1"/>
          <p:nvPr>
            <p:custDataLst>
              <p:tags r:id="rId9"/>
            </p:custDataLst>
          </p:nvPr>
        </p:nvSpPr>
        <p:spPr>
          <a:xfrm>
            <a:off x="2653100" y="3378577"/>
            <a:ext cx="7114220" cy="376428"/>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35" name="直接连接符 26"/>
          <p:cNvCxnSpPr>
            <a:cxnSpLocks/>
          </p:cNvCxnSpPr>
          <p:nvPr>
            <p:custDataLst>
              <p:tags r:id="rId10"/>
            </p:custDataLst>
          </p:nvPr>
        </p:nvCxnSpPr>
        <p:spPr>
          <a:xfrm flipV="1">
            <a:off x="2414341" y="4594984"/>
            <a:ext cx="7352313" cy="86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1028" name="标题"/>
          <p:cNvSpPr txBox="1"/>
          <p:nvPr>
            <p:custDataLst>
              <p:tags r:id="rId11"/>
            </p:custDataLst>
          </p:nvPr>
        </p:nvSpPr>
        <p:spPr>
          <a:xfrm>
            <a:off x="2652435" y="3838803"/>
            <a:ext cx="7119540" cy="380418"/>
          </a:xfrm>
          <a:prstGeom prst="rect"/>
          <a:noFill/>
        </p:spPr>
        <p:txBody>
          <a:bodyPr anchor="b" bIns="0" lIns="0" rIns="0" rtlCol="0" tIns="0" wrap="square">
            <a:normAutofit fontScale="54444"/>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推动能源转型：促进传统能源向清洁、高效、可持续的能源体系转变  人工智能在能源领域的社会影响与伦理问题</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1030" name="正文"/>
          <p:cNvSpPr txBox="1"/>
          <p:nvPr>
            <p:custDataLst>
              <p:tags r:id="rId12"/>
            </p:custDataLst>
          </p:nvPr>
        </p:nvSpPr>
        <p:spPr>
          <a:xfrm>
            <a:off x="2653100" y="4226537"/>
            <a:ext cx="7114220" cy="376428"/>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人工智能在能源领域的社会影响与伦理问题</a:t>
            </a:r>
            <a:endParaRPr altLang="en-US" dirty="0" sz="1200" lang="zh-CN" spc="150">
              <a:solidFill>
                <a:schemeClr val="tx1">
                  <a:lumMod val="85000"/>
                  <a:lumOff val="15000"/>
                </a:schemeClr>
              </a:solidFill>
              <a:latin typeface="+mn-ea"/>
              <a:sym typeface="+mn-ea"/>
            </a:endParaRPr>
          </a:p>
        </p:txBody>
      </p:sp>
      <p:cxnSp>
        <p:nvCxnSpPr>
          <p:cNvPr id="3145737" name="直接连接符 37"/>
          <p:cNvCxnSpPr>
            <a:cxnSpLocks/>
          </p:cNvCxnSpPr>
          <p:nvPr>
            <p:custDataLst>
              <p:tags r:id="rId13"/>
            </p:custDataLst>
          </p:nvPr>
        </p:nvCxnSpPr>
        <p:spPr>
          <a:xfrm flipV="1">
            <a:off x="2414341" y="5418337"/>
            <a:ext cx="7352313" cy="86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1032" name="标题"/>
          <p:cNvSpPr txBox="1"/>
          <p:nvPr>
            <p:custDataLst>
              <p:tags r:id="rId14"/>
            </p:custDataLst>
          </p:nvPr>
        </p:nvSpPr>
        <p:spPr>
          <a:xfrm>
            <a:off x="2652435" y="4662156"/>
            <a:ext cx="7119540" cy="38041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社会影响：提高能源利用效率，促进清洁能源发展，提升能源安全，推动能源转型</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1034" name="正文"/>
          <p:cNvSpPr txBox="1"/>
          <p:nvPr>
            <p:custDataLst>
              <p:tags r:id="rId15"/>
            </p:custDataLst>
          </p:nvPr>
        </p:nvSpPr>
        <p:spPr>
          <a:xfrm>
            <a:off x="2653100" y="5049890"/>
            <a:ext cx="7114220" cy="376428"/>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
        <p:nvSpPr>
          <p:cNvPr id="1051036" name="标题"/>
          <p:cNvSpPr txBox="1"/>
          <p:nvPr>
            <p:custDataLst>
              <p:tags r:id="rId16"/>
            </p:custDataLst>
          </p:nvPr>
        </p:nvSpPr>
        <p:spPr>
          <a:xfrm>
            <a:off x="2652435" y="5485508"/>
            <a:ext cx="7119540" cy="380418"/>
          </a:xfrm>
          <a:prstGeom prst="rect"/>
          <a:noFill/>
        </p:spPr>
        <p:txBody>
          <a:bodyPr anchor="b" bIns="0" lIns="0" rIns="0" rtlCol="0" tIns="0" wrap="square">
            <a:normAutofit/>
          </a:bodyPr>
          <a:p>
            <a:pPr algn="l" lvl="0">
              <a:buClrTx/>
              <a:buSzTx/>
              <a:buFontTx/>
            </a:pPr>
            <a:r>
              <a:rPr altLang="en-US" b="1" dirty="0" sz="1100" lang="zh-CN" spc="300">
                <a:solidFill>
                  <a:schemeClr val="accent1"/>
                </a:solidFill>
                <a:latin typeface="+mj-ea"/>
                <a:ea typeface="+mj-ea"/>
                <a:cs typeface="微软雅黑" panose="020B0503020204020204" pitchFamily="34" charset="-122"/>
                <a:sym typeface="+mn-ea"/>
              </a:rPr>
              <a:t>伦理问题：数据隐私保护，算法公平性，人类与机器的协作与竞争等</a:t>
            </a:r>
            <a:endParaRPr altLang="en-US" b="1" dirty="0" sz="1100" lang="zh-CN" spc="300">
              <a:solidFill>
                <a:schemeClr val="accent1"/>
              </a:solidFill>
              <a:latin typeface="+mj-ea"/>
              <a:ea typeface="+mj-ea"/>
              <a:cs typeface="微软雅黑" panose="020B0503020204020204" pitchFamily="34" charset="-122"/>
              <a:sym typeface="+mn-ea"/>
            </a:endParaRPr>
          </a:p>
        </p:txBody>
      </p:sp>
      <p:sp>
        <p:nvSpPr>
          <p:cNvPr id="1051038" name="正文"/>
          <p:cNvSpPr txBox="1"/>
          <p:nvPr>
            <p:custDataLst>
              <p:tags r:id="rId17"/>
            </p:custDataLst>
          </p:nvPr>
        </p:nvSpPr>
        <p:spPr>
          <a:xfrm>
            <a:off x="2653100" y="5873242"/>
            <a:ext cx="7114220" cy="376428"/>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096" name="标题 1"/>
          <p:cNvSpPr>
            <a:spLocks noGrp="1"/>
          </p:cNvSpPr>
          <p:nvPr>
            <p:ph type="title" idx="3"/>
          </p:nvPr>
        </p:nvSpPr>
        <p:spPr/>
        <p:txBody>
          <a:bodyPr>
            <a:normAutofit fontScale="93750"/>
          </a:bodyPr>
          <a:p>
            <a:r>
              <a:rPr altLang="en-US" lang="zh-CN"/>
              <a:t>人工智能在能源领域的伦理问题探讨</a:t>
            </a:r>
            <a:endParaRPr altLang="en-US" lang="zh-CN"/>
          </a:p>
        </p:txBody>
      </p:sp>
      <p:sp>
        <p:nvSpPr>
          <p:cNvPr id="105109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0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人工智能在能源领域的应用与伦理问题的关系</a:t>
            </a:r>
            <a:endParaRPr altLang="en-US" dirty="0" sz="2000" lang="zh-CN" spc="150">
              <a:solidFill>
                <a:schemeClr val="tx1">
                  <a:lumMod val="85000"/>
                  <a:lumOff val="15000"/>
                </a:schemeClr>
              </a:solidFill>
              <a:latin typeface="+mn-ea"/>
              <a:sym typeface="+mn-ea"/>
            </a:endParaRPr>
          </a:p>
        </p:txBody>
      </p:sp>
      <p:sp>
        <p:nvSpPr>
          <p:cNvPr id="105110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0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0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人工智能在能源领域可能带来的伦理问题</a:t>
            </a:r>
            <a:endParaRPr altLang="en-US" dirty="0" sz="2000" lang="zh-CN" spc="150">
              <a:solidFill>
                <a:schemeClr val="tx1">
                  <a:lumMod val="85000"/>
                  <a:lumOff val="15000"/>
                </a:schemeClr>
              </a:solidFill>
              <a:latin typeface="+mn-ea"/>
              <a:sym typeface="+mn-ea"/>
            </a:endParaRPr>
          </a:p>
        </p:txBody>
      </p:sp>
      <p:sp>
        <p:nvSpPr>
          <p:cNvPr id="105111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1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1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探讨如何平衡人工智能在能源领域的创新应用与伦理问题</a:t>
            </a:r>
            <a:endParaRPr altLang="en-US" dirty="0" sz="2000" lang="zh-CN" spc="150">
              <a:solidFill>
                <a:schemeClr val="tx1">
                  <a:lumMod val="85000"/>
                  <a:lumOff val="15000"/>
                </a:schemeClr>
              </a:solidFill>
              <a:latin typeface="+mn-ea"/>
              <a:sym typeface="+mn-ea"/>
            </a:endParaRPr>
          </a:p>
        </p:txBody>
      </p:sp>
      <p:sp>
        <p:nvSpPr>
          <p:cNvPr id="105111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1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2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提出解决人工智能在能源领域伦理问题的建议</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178" name="标题 1"/>
          <p:cNvSpPr>
            <a:spLocks noGrp="1"/>
          </p:cNvSpPr>
          <p:nvPr>
            <p:ph type="title" idx="3"/>
          </p:nvPr>
        </p:nvSpPr>
        <p:spPr/>
        <p:txBody>
          <a:bodyPr>
            <a:normAutofit fontScale="93750"/>
          </a:bodyPr>
          <a:p>
            <a:r>
              <a:rPr altLang="en-US" lang="zh-CN"/>
              <a:t>社会责任与可持续发展在能源领域的应用</a:t>
            </a:r>
            <a:endParaRPr altLang="en-US" lang="zh-CN"/>
          </a:p>
        </p:txBody>
      </p:sp>
      <p:sp>
        <p:nvSpPr>
          <p:cNvPr id="105118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社会责任：企业应积极履行社会责任，推动能源领域的可持续发展</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环境保护：企业应关注环境保护，减少能源消耗和排放，保护生态环境</a:t>
            </a:r>
            <a:endParaRPr dirty="0" err="1">
              <a:solidFill>
                <a:schemeClr val="tx1">
                  <a:lumMod val="75000"/>
                  <a:lumOff val="25000"/>
                </a:schemeClr>
              </a:solidFill>
              <a:latin typeface="+mn-ea"/>
              <a:ea typeface="+mn-ea"/>
              <a:cs typeface="+mn-ea"/>
              <a:sym typeface="+mn-lt"/>
            </a:endParaRPr>
          </a:p>
        </p:txBody>
      </p:sp>
      <p:sp>
        <p:nvSpPr>
          <p:cNvPr id="105120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0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0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20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0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社会责任与可持续发展的关系：企业应将社会责任与可持续发展相结合，推动能源领域的可持续发展</a:t>
            </a:r>
            <a:endParaRPr dirty="0" sz="2000" err="1">
              <a:solidFill>
                <a:schemeClr val="tx1">
                  <a:lumMod val="75000"/>
                  <a:lumOff val="25000"/>
                </a:schemeClr>
              </a:solidFill>
              <a:latin typeface="+mn-ea"/>
              <a:ea typeface="+mn-ea"/>
              <a:cs typeface="+mn-ea"/>
              <a:sym typeface="+mn-lt"/>
            </a:endParaRPr>
          </a:p>
        </p:txBody>
      </p:sp>
      <p:sp>
        <p:nvSpPr>
          <p:cNvPr id="1051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可持续发展：企业应关注能源领域的可持续发展，推动清洁能源的发展</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276" name="标题 1"/>
          <p:cNvSpPr>
            <a:spLocks noGrp="1"/>
          </p:cNvSpPr>
          <p:nvPr>
            <p:ph type="title" idx="3"/>
          </p:nvPr>
        </p:nvSpPr>
        <p:spPr/>
        <p:txBody>
          <a:bodyPr>
            <a:normAutofit fontScale="93750"/>
          </a:bodyPr>
          <a:p>
            <a:r>
              <a:rPr altLang="en-US" lang="zh-CN"/>
              <a:t>社会参与与公众意识提升</a:t>
            </a:r>
            <a:endParaRPr altLang="en-US" lang="zh-CN"/>
          </a:p>
        </p:txBody>
      </p:sp>
      <p:sp>
        <p:nvSpPr>
          <p:cNvPr id="1051278" name="任意多边形 35"/>
          <p:cNvSpPr/>
          <p:nvPr>
            <p:custDataLst>
              <p:tags r:id="rId1"/>
            </p:custDataLst>
          </p:nvPr>
        </p:nvSpPr>
        <p:spPr>
          <a:xfrm>
            <a:off x="608330" y="1406334"/>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1280" name="任意多边形 39"/>
          <p:cNvSpPr/>
          <p:nvPr>
            <p:custDataLst>
              <p:tags r:id="rId2"/>
            </p:custDataLst>
          </p:nvPr>
        </p:nvSpPr>
        <p:spPr>
          <a:xfrm>
            <a:off x="691544" y="149653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9" name="直接连接符 40"/>
          <p:cNvCxnSpPr>
            <a:cxnSpLocks/>
          </p:cNvCxnSpPr>
          <p:nvPr>
            <p:custDataLst>
              <p:tags r:id="rId3"/>
            </p:custDataLst>
          </p:nvPr>
        </p:nvCxnSpPr>
        <p:spPr>
          <a:xfrm>
            <a:off x="1996922" y="1720133"/>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1282" name="正文"/>
          <p:cNvSpPr txBox="1"/>
          <p:nvPr>
            <p:custDataLst>
              <p:tags r:id="rId4"/>
            </p:custDataLst>
          </p:nvPr>
        </p:nvSpPr>
        <p:spPr>
          <a:xfrm>
            <a:off x="2260539" y="1481925"/>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人工智能在能源领域的社会影响：介绍人工智能在能源领域的应用对社会各方面的影响，包括经济、环境、安全等方面。</a:t>
            </a:r>
            <a:endParaRPr altLang="en-US" dirty="0" lang="zh-CN">
              <a:solidFill>
                <a:schemeClr val="tx1">
                  <a:lumMod val="65000"/>
                  <a:lumOff val="35000"/>
                </a:schemeClr>
              </a:solidFill>
              <a:latin typeface="+中文正文" charset="0"/>
            </a:endParaRPr>
          </a:p>
        </p:txBody>
      </p:sp>
      <p:sp>
        <p:nvSpPr>
          <p:cNvPr id="1051284" name="矩形 42"/>
          <p:cNvSpPr>
            <a:spLocks noChangeAspect="1"/>
          </p:cNvSpPr>
          <p:nvPr>
            <p:custDataLst>
              <p:tags r:id="rId5"/>
            </p:custDataLst>
          </p:nvPr>
        </p:nvSpPr>
        <p:spPr>
          <a:xfrm flipH="1">
            <a:off x="920859" y="1478114"/>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1286" name="任意多边形 45"/>
          <p:cNvSpPr/>
          <p:nvPr>
            <p:custDataLst>
              <p:tags r:id="rId6"/>
            </p:custDataLst>
          </p:nvPr>
        </p:nvSpPr>
        <p:spPr>
          <a:xfrm>
            <a:off x="608330" y="2643744"/>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1288" name="任意多边形 46"/>
          <p:cNvSpPr/>
          <p:nvPr>
            <p:custDataLst>
              <p:tags r:id="rId7"/>
            </p:custDataLst>
          </p:nvPr>
        </p:nvSpPr>
        <p:spPr>
          <a:xfrm>
            <a:off x="691544" y="273394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1" name="直接连接符 47"/>
          <p:cNvCxnSpPr>
            <a:cxnSpLocks/>
          </p:cNvCxnSpPr>
          <p:nvPr>
            <p:custDataLst>
              <p:tags r:id="rId8"/>
            </p:custDataLst>
          </p:nvPr>
        </p:nvCxnSpPr>
        <p:spPr>
          <a:xfrm>
            <a:off x="1996922" y="2957543"/>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1290" name="正文"/>
          <p:cNvSpPr txBox="1"/>
          <p:nvPr>
            <p:custDataLst>
              <p:tags r:id="rId9"/>
            </p:custDataLst>
          </p:nvPr>
        </p:nvSpPr>
        <p:spPr>
          <a:xfrm>
            <a:off x="2260539" y="2719335"/>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公众意识提升的重要性：阐述公众对人工智能在能源领域应用的认知和意识对于其可持续发展的重要性。</a:t>
            </a:r>
            <a:endParaRPr altLang="en-US" dirty="0" lang="zh-CN">
              <a:solidFill>
                <a:schemeClr val="tx1">
                  <a:lumMod val="65000"/>
                  <a:lumOff val="35000"/>
                </a:schemeClr>
              </a:solidFill>
              <a:latin typeface="+中文正文" charset="0"/>
            </a:endParaRPr>
          </a:p>
        </p:txBody>
      </p:sp>
      <p:sp>
        <p:nvSpPr>
          <p:cNvPr id="1051292" name="矩形 49"/>
          <p:cNvSpPr>
            <a:spLocks noChangeAspect="1"/>
          </p:cNvSpPr>
          <p:nvPr>
            <p:custDataLst>
              <p:tags r:id="rId10"/>
            </p:custDataLst>
          </p:nvPr>
        </p:nvSpPr>
        <p:spPr>
          <a:xfrm flipH="1">
            <a:off x="920859" y="2715524"/>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1294" name="任意多边形 51"/>
          <p:cNvSpPr/>
          <p:nvPr>
            <p:custDataLst>
              <p:tags r:id="rId11"/>
            </p:custDataLst>
          </p:nvPr>
        </p:nvSpPr>
        <p:spPr>
          <a:xfrm>
            <a:off x="608330" y="3881154"/>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1296" name="任意多边形 52"/>
          <p:cNvSpPr/>
          <p:nvPr>
            <p:custDataLst>
              <p:tags r:id="rId12"/>
            </p:custDataLst>
          </p:nvPr>
        </p:nvSpPr>
        <p:spPr>
          <a:xfrm>
            <a:off x="691544" y="397135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3" name="直接连接符 53"/>
          <p:cNvCxnSpPr>
            <a:cxnSpLocks/>
          </p:cNvCxnSpPr>
          <p:nvPr>
            <p:custDataLst>
              <p:tags r:id="rId13"/>
            </p:custDataLst>
          </p:nvPr>
        </p:nvCxnSpPr>
        <p:spPr>
          <a:xfrm>
            <a:off x="1996922" y="4194953"/>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1298" name="正文"/>
          <p:cNvSpPr txBox="1"/>
          <p:nvPr>
            <p:custDataLst>
              <p:tags r:id="rId14"/>
            </p:custDataLst>
          </p:nvPr>
        </p:nvSpPr>
        <p:spPr>
          <a:xfrm>
            <a:off x="2260539" y="3956745"/>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社会参与的途径与方式：介绍如何通过各种途径和方式提高公众对人工智能在能源领域应用的认知和意识，包括科普宣传、教育培训、公众参与项目等。</a:t>
            </a:r>
            <a:endParaRPr altLang="en-US" dirty="0" lang="zh-CN">
              <a:solidFill>
                <a:schemeClr val="tx1">
                  <a:lumMod val="65000"/>
                  <a:lumOff val="35000"/>
                </a:schemeClr>
              </a:solidFill>
              <a:latin typeface="+中文正文" charset="0"/>
            </a:endParaRPr>
          </a:p>
        </p:txBody>
      </p:sp>
      <p:sp>
        <p:nvSpPr>
          <p:cNvPr id="1051300" name="矩形 55"/>
          <p:cNvSpPr>
            <a:spLocks noChangeAspect="1"/>
          </p:cNvSpPr>
          <p:nvPr>
            <p:custDataLst>
              <p:tags r:id="rId15"/>
            </p:custDataLst>
          </p:nvPr>
        </p:nvSpPr>
        <p:spPr>
          <a:xfrm flipH="1">
            <a:off x="920859" y="3952934"/>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1302" name="任意多边形 57"/>
          <p:cNvSpPr/>
          <p:nvPr>
            <p:custDataLst>
              <p:tags r:id="rId16"/>
            </p:custDataLst>
          </p:nvPr>
        </p:nvSpPr>
        <p:spPr>
          <a:xfrm>
            <a:off x="608330" y="5118563"/>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1304" name="任意多边形 58"/>
          <p:cNvSpPr/>
          <p:nvPr>
            <p:custDataLst>
              <p:tags r:id="rId17"/>
            </p:custDataLst>
          </p:nvPr>
        </p:nvSpPr>
        <p:spPr>
          <a:xfrm>
            <a:off x="691544" y="5208765"/>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5" name="直接连接符 59"/>
          <p:cNvCxnSpPr>
            <a:cxnSpLocks/>
          </p:cNvCxnSpPr>
          <p:nvPr>
            <p:custDataLst>
              <p:tags r:id="rId18"/>
            </p:custDataLst>
          </p:nvPr>
        </p:nvCxnSpPr>
        <p:spPr>
          <a:xfrm>
            <a:off x="1996922" y="5432362"/>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1306" name="正文"/>
          <p:cNvSpPr txBox="1"/>
          <p:nvPr>
            <p:custDataLst>
              <p:tags r:id="rId19"/>
            </p:custDataLst>
          </p:nvPr>
        </p:nvSpPr>
        <p:spPr>
          <a:xfrm>
            <a:off x="2260539" y="5194155"/>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未来展望：探讨未来在人工智能在能源领域的社会参与和公众意识提升方面可能的发展趋势和挑战。</a:t>
            </a:r>
            <a:endParaRPr altLang="en-US" dirty="0" lang="zh-CN">
              <a:solidFill>
                <a:schemeClr val="tx1">
                  <a:lumMod val="65000"/>
                  <a:lumOff val="35000"/>
                </a:schemeClr>
              </a:solidFill>
              <a:latin typeface="+中文正文" charset="0"/>
            </a:endParaRPr>
          </a:p>
        </p:txBody>
      </p:sp>
      <p:sp>
        <p:nvSpPr>
          <p:cNvPr id="1051308" name="矩形 61"/>
          <p:cNvSpPr>
            <a:spLocks noChangeAspect="1"/>
          </p:cNvSpPr>
          <p:nvPr>
            <p:custDataLst>
              <p:tags r:id="rId20"/>
            </p:custDataLst>
          </p:nvPr>
        </p:nvSpPr>
        <p:spPr>
          <a:xfrm flipH="1">
            <a:off x="920859" y="5190343"/>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366"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368"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7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1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5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57.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5*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5*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5*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5*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5*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5*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5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5*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5*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6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100_5*l_h_a*1_5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100_5*l_h_f*1_5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100_5*l_h_a*1_6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100_5*l_h_f*1_6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2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28.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2023-12-17T00:38:12Z</dcterms:created>
  <dcterms:modified xsi:type="dcterms:W3CDTF">2023-12-17T00:38:12Z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065421b8c0a34961883d5d2c7c392245_21</vt:lpwstr>
  </property>
</Properties>
</file>