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89" r:id="rId1"/>
    <p:sldMasterId id="2147485726" r:id="rId2"/>
  </p:sldMasterIdLst>
  <p:notesMasterIdLst>
    <p:notesMasterId r:id="rId3"/>
  </p:notesMasterIdLst>
  <p:sldIdLst>
    <p:sldId id="1177" r:id="rId4"/>
    <p:sldId id="1182" r:id="rId5"/>
    <p:sldId id="1186" r:id="rId6"/>
    <p:sldId id="1189" r:id="rId7"/>
    <p:sldId id="1195" r:id="rId9"/>
    <p:sldId id="1198" r:id="rId10"/>
    <p:sldId id="1201" r:id="rId11"/>
    <p:sldId id="1207" r:id="rId13"/>
    <p:sldId id="1210" r:id="rId14"/>
    <p:sldId id="1213" r:id="rId15"/>
    <p:sldId id="1216" r:id="rId16"/>
    <p:sldId id="1222" r:id="rId18"/>
    <p:sldId id="1225" r:id="rId19"/>
    <p:sldId id="1228" r:id="rId20"/>
    <p:sldId id="1231" r:id="rId21"/>
    <p:sldId id="1237" r:id="rId23"/>
    <p:sldId id="1240" r:id="rId24"/>
    <p:sldId id="1243" r:id="rId25"/>
    <p:sldId id="1249" r:id="rId27"/>
    <p:sldId id="1252" r:id="rId28"/>
    <p:sldId id="125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90" r:id="rId1"/>
    <p:sldLayoutId id="2147485691" r:id="rId2"/>
    <p:sldLayoutId id="2147485692" r:id="rId3"/>
    <p:sldLayoutId id="2147485693" r:id="rId4"/>
    <p:sldLayoutId id="2147485694" r:id="rId5"/>
    <p:sldLayoutId id="2147485695" r:id="rId6"/>
    <p:sldLayoutId id="2147485696" r:id="rId7"/>
    <p:sldLayoutId id="2147485697" r:id="rId8"/>
    <p:sldLayoutId id="2147485698" r:id="rId9"/>
    <p:sldLayoutId id="2147485699" r:id="rId10"/>
    <p:sldLayoutId id="21474857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27" r:id="rId1"/>
    <p:sldLayoutId id="2147485728" r:id="rId2"/>
    <p:sldLayoutId id="2147485729" r:id="rId3"/>
    <p:sldLayoutId id="2147485730" r:id="rId4"/>
    <p:sldLayoutId id="2147485731" r:id="rId5"/>
    <p:sldLayoutId id="2147485732" r:id="rId6"/>
    <p:sldLayoutId id="2147485733" r:id="rId7"/>
    <p:sldLayoutId id="2147485734" r:id="rId8"/>
    <p:sldLayoutId id="2147485735" r:id="rId9"/>
    <p:sldLayoutId id="2147485736" r:id="rId10"/>
    <p:sldLayoutId id="21474857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30" Type="http://schemas.openxmlformats.org/officeDocument/2006/relationships/tags" Target="../tags/tag184.xml"/><Relationship Id="rId3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数字校园建设中的课程资源开发与共享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课程资源开发策略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课程资源共享机制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数字校园建设中的课程资源开发与共享的挑战与对策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未来发展趋势与展望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数字校园建设背景与目标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数字校园建设背景与目标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数字校园建设的意义</a:t>
            </a:r>
            <a:endParaRPr altLang="en-US" lang="zh-CN"/>
          </a:p>
        </p:txBody>
      </p:sp>
      <p:sp>
        <p:nvSpPr>
          <p:cNvPr id="10489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促进教育公平：打破地域限制，让更多人享受优质教育资源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提升教育质量：通过数字化手段提高教学效率，优化学习体验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培养创新人才：提供丰富的学习资源和工具，鼓励学生自主学习和创新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推动教育信息化发展：为未来教育信息化发展奠定基础，促进教育现代化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课程资源开发与共享的重要性</a:t>
            </a:r>
            <a:endParaRPr altLang="en-US" lang="zh-CN"/>
          </a:p>
        </p:txBody>
      </p:sp>
      <p:sp>
        <p:nvSpPr>
          <p:cNvPr id="10489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数字校园建设的背景与目标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课程资源开发与共享的意义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课程资源开发与共享的实践探索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课程资源开发与共享的未来展望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课程资源开发策略</a:t>
            </a:r>
            <a:endParaRPr altLang="en-US" dirty="0" lang="zh-CN"/>
          </a:p>
        </p:txBody>
      </p:sp>
      <p:sp>
        <p:nvSpPr>
          <p:cNvPr id="10490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课程资源的分类与特点</a:t>
            </a:r>
            <a:endParaRPr altLang="en-US" lang="zh-CN"/>
          </a:p>
        </p:txBody>
      </p:sp>
      <p:sp>
        <p:nvSpPr>
          <p:cNvPr id="10491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课程资源的定义与分类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数字校园中的课程资源类型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课程资源的特点与优势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课程资源开发策略的实践与探索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课程资源开发的原则与方法</a:t>
            </a:r>
            <a:endParaRPr altLang="en-US" lang="zh-CN"/>
          </a:p>
        </p:txBody>
      </p:sp>
      <p:sp>
        <p:nvSpPr>
          <p:cNvPr id="104916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5000" lnSpcReduction="20000"/>
          </a:bodyPr>
          <a:p>
            <a:r>
              <a:rPr altLang="en-US" lang="zh-CN"/>
              <a:t>原则：以学生为中心，注重实用性和有效性，强调多元化和个性化</a:t>
            </a:r>
            <a:endParaRPr altLang="en-US" lang="zh-CN"/>
          </a:p>
          <a:p>
            <a:r>
              <a:rPr altLang="en-US" lang="zh-CN"/>
              <a:t>方法：利用现有资源进行整合和优化，开发新的数字化课程资源，建立共享平台和机制，促进教师之间的合作与交流  课程资源开发策略</a:t>
            </a:r>
            <a:endParaRPr altLang="en-US" lang="zh-CN"/>
          </a:p>
          <a:p>
            <a:pPr lvl="1"/>
            <a:r>
              <a:rPr altLang="en-US" lang="zh-CN"/>
              <a:t>课程资源开发策略</a:t>
            </a:r>
            <a:endParaRPr altLang="en-US" lang="zh-CN"/>
          </a:p>
          <a:p>
            <a:r>
              <a:rPr altLang="en-US" lang="zh-CN"/>
              <a:t>制定明确的开发计划和目标</a:t>
            </a:r>
            <a:endParaRPr altLang="en-US" lang="zh-CN"/>
          </a:p>
          <a:p>
            <a:r>
              <a:rPr altLang="en-US" lang="zh-CN"/>
              <a:t>确定合适的开发团队和人员</a:t>
            </a:r>
            <a:endParaRPr altLang="en-US" lang="zh-CN"/>
          </a:p>
          <a:p>
            <a:r>
              <a:rPr altLang="en-US" lang="zh-CN"/>
              <a:t>选择合适的开发方法和工具</a:t>
            </a:r>
            <a:endParaRPr altLang="en-US" lang="zh-CN"/>
          </a:p>
          <a:p>
            <a:r>
              <a:rPr altLang="en-US" lang="zh-CN"/>
              <a:t>注重资源的实用性和有效性</a:t>
            </a:r>
            <a:endParaRPr altLang="en-US" lang="zh-CN"/>
          </a:p>
          <a:p>
            <a:r>
              <a:rPr altLang="en-US" lang="zh-CN"/>
              <a:t>建立资源共享和交流机制</a:t>
            </a:r>
            <a:endParaRPr altLang="en-US" lang="zh-CN"/>
          </a:p>
          <a:p>
            <a:r>
              <a:rPr altLang="en-US" lang="zh-CN"/>
              <a:t>不断更新和优化课程资源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课程资源开发的实践案例</a:t>
            </a:r>
            <a:endParaRPr altLang="en-US" lang="zh-CN"/>
          </a:p>
        </p:txBody>
      </p:sp>
      <p:sp>
        <p:nvSpPr>
          <p:cNvPr id="10492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案例一：某高校与当地企业合作，共同开发课程资源，实现资源共享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案例二：某高校利用在线教育平台，开展远程教育，实现优质课程资源的普及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案例三：某高校通过引进国内外优质课程资源，丰富本校教学内容，提高教学质量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案例四：某高校通过开展校际合作，实现课程资源的共享与交流，提高资源利用效率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课程资源共享机制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课程资源共享的模式与途径</a:t>
            </a:r>
            <a:endParaRPr altLang="en-US" lang="zh-CN"/>
          </a:p>
        </p:txBody>
      </p:sp>
      <p:sp>
        <p:nvSpPr>
          <p:cNvPr id="10493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课程资源共享的必要性：提高教育质量，促进教育公平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课程资源共享的模式：基于云计算的资源共享模式、基于SaaS的资源共享模式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课程资源共享的途径：建立统一的资源共享平台、制定资源共享标准与规范、加强教师培训与技术支持、建立激励机制与评价机制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课程资源共享的实践案例：某高校基于云计算的资源共享实践、某地区基于SaaS的资源共享实践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课程资源共享的保障措施</a:t>
            </a:r>
            <a:endParaRPr altLang="en-US" lang="zh-CN"/>
          </a:p>
        </p:txBody>
      </p:sp>
      <p:sp>
        <p:nvSpPr>
          <p:cNvPr id="10493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建立完善的共享机制：制定共享政策，明确共享目标、原则和流程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加强宣传推广：通过多种渠道宣传课程资源共享的意义和价值，提高师生参与度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完善评价机制：建立科学的评价标准，对共享资源进行定期评估和调整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加强技术支持：建立共享平台，提供稳定、高效的技术支持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强化资源建设：丰富课程资源，提高资源质量，满足不同学科和层次的需求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课程资源共享的实践案例</a:t>
            </a:r>
            <a:endParaRPr altLang="en-US" lang="zh-CN"/>
          </a:p>
        </p:txBody>
      </p:sp>
      <p:sp>
        <p:nvSpPr>
          <p:cNvPr id="10494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案例一：某高校与周边多所学校合作，共同建设课程资源共享平台，实现优质课程资源的互利共享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案例二：某地区多所学校联合开展在线课程建设，通过共享优质课程资源，提高教学质量和效果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案例三：某高校与国外高校合作，引进国外优质课程资源，丰富学校课程内容和国际化程度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案例四：某高校通过建立课程资源共享机制，促进校内不同学院之间的课程资源共享和交流，提高资源利用效率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数字校园建设中的课程资源开发与共享的挑战与对策</a:t>
            </a:r>
            <a:endParaRPr altLang="en-US" dirty="0" lang="zh-CN"/>
          </a:p>
        </p:txBody>
      </p:sp>
      <p:sp>
        <p:nvSpPr>
          <p:cNvPr id="10495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课程资源开发与共享的挑战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资源整合与共享难度大：数字校园建设中的课程资源涉及多个部门、多个学科，整合与共享难度较大。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技术支持不足：课程资源开发与共享需要先进的技术支持，如云计算、大数据等，部分学校可能缺乏相关技术支持。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知识产权问题：课程资源的开发与共享涉及到知识产权问题，需要建立完善的知识产权保护机制。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资源质量问题：课程资源的质量直接影响到学生的学习效果，因此需要保证课程资源的优质性。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课程资源开发与共享的对策建议</a:t>
            </a:r>
            <a:endParaRPr altLang="en-US" lang="zh-CN"/>
          </a:p>
        </p:txBody>
      </p:sp>
      <p:sp>
        <p:nvSpPr>
          <p:cNvPr id="10496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加强政策引导，提高课程资源开发与共享的积极性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加强技术支持，提高课程资源的利用效率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鼓励教师参与课程资源开发，提高课程质量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建立完善的课程资源共享机制，促进优质资源的共享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  <p:sp>
        <p:nvSpPr>
          <p:cNvPr id="10497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7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课程资源开发与共享将更加智能化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虚拟现实技术将广泛应用于课程资源开发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课程资源将更加多元化，满足不同学习需求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未来将实现更加高效的资源共享和利用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未来发展展望与建议</a:t>
            </a:r>
            <a:endParaRPr altLang="en-US" lang="zh-CN"/>
          </a:p>
        </p:txBody>
      </p:sp>
      <p:sp>
        <p:nvSpPr>
          <p:cNvPr id="10498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未来发展趋势：数字化、智能化、个性化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课程资源开发与共享展望：多元化、互动性、个性化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未来发展建议：加强技术研发、推动教育创新、提高教师素质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未来发展挑战与应对策略：应对教育变革、推动教育公平、提高教育质量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9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89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3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6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2023-12-15T16:16:05Z</dcterms:created>
  <dcterms:modified xsi:type="dcterms:W3CDTF">2023-12-15T16:16:05Z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032ad8fc27ff4cf393d8aa52e05934bc_21</vt:lpwstr>
  </property>
</Properties>
</file>