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926" r:id="rId1"/>
    <p:sldMasterId id="2147508963" r:id="rId2"/>
  </p:sldMasterIdLst>
  <p:notesMasterIdLst>
    <p:notesMasterId r:id="rId3"/>
  </p:notesMasterIdLst>
  <p:sldIdLst>
    <p:sldId id="11226" r:id="rId4"/>
    <p:sldId id="11229" r:id="rId5"/>
    <p:sldId id="11232" r:id="rId6"/>
    <p:sldId id="11235" r:id="rId7"/>
    <p:sldId id="11238" r:id="rId8"/>
    <p:sldId id="11241" r:id="rId9"/>
    <p:sldId id="11244" r:id="rId10"/>
    <p:sldId id="11247" r:id="rId11"/>
    <p:sldId id="11250" r:id="rId12"/>
    <p:sldId id="11253" r:id="rId13"/>
    <p:sldId id="11256" r:id="rId14"/>
    <p:sldId id="11259" r:id="rId15"/>
    <p:sldId id="11262" r:id="rId16"/>
    <p:sldId id="11265" r:id="rId17"/>
    <p:sldId id="11268" r:id="rId18"/>
    <p:sldId id="11271" r:id="rId19"/>
    <p:sldId id="11274" r:id="rId20"/>
    <p:sldId id="11277" r:id="rId21"/>
    <p:sldId id="11280" r:id="rId22"/>
    <p:sldId id="11283" r:id="rId23"/>
    <p:sldId id="11286" r:id="rId24"/>
    <p:sldId id="11289" r:id="rId25"/>
    <p:sldId id="11292" r:id="rId26"/>
    <p:sldId id="11295" r:id="rId27"/>
    <p:sldId id="11298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927" r:id="rId1"/>
    <p:sldLayoutId id="2147508928" r:id="rId2"/>
    <p:sldLayoutId id="2147508929" r:id="rId3"/>
    <p:sldLayoutId id="2147508930" r:id="rId4"/>
    <p:sldLayoutId id="2147508931" r:id="rId5"/>
    <p:sldLayoutId id="2147508932" r:id="rId6"/>
    <p:sldLayoutId id="2147508933" r:id="rId7"/>
    <p:sldLayoutId id="2147508934" r:id="rId8"/>
    <p:sldLayoutId id="2147508935" r:id="rId9"/>
    <p:sldLayoutId id="2147508936" r:id="rId10"/>
    <p:sldLayoutId id="21475089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964" r:id="rId1"/>
    <p:sldLayoutId id="2147508965" r:id="rId2"/>
    <p:sldLayoutId id="2147508966" r:id="rId3"/>
    <p:sldLayoutId id="2147508967" r:id="rId4"/>
    <p:sldLayoutId id="2147508968" r:id="rId5"/>
    <p:sldLayoutId id="2147508969" r:id="rId6"/>
    <p:sldLayoutId id="2147508970" r:id="rId7"/>
    <p:sldLayoutId id="2147508971" r:id="rId8"/>
    <p:sldLayoutId id="2147508972" r:id="rId9"/>
    <p:sldLayoutId id="2147508973" r:id="rId10"/>
    <p:sldLayoutId id="214750897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小学生社会情感教育的策略与实践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小学生社会情感教育的背景与意义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小学生社会情感教育的策略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小学生社会情感教育的实践案例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小学生社会情感教育的评价与反思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小学生社会情感教育的未来展望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小学生社会情感教育的背景与意义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社会情感教育的发展历程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起源：20世纪70年代，美国教育界开始关注社会情感学习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发展：80年代至90年代，情感教育逐渐成为美国基础教育的重要组成部分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推广：21世纪初，情感教育在美国、英国、加拿大等国家得到广泛推广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影响：情感教育对提高学生的社会情感能力、心理健康水平等产生了积极影响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小学阶段社会情感教育的必要性</a:t>
            </a:r>
            <a:endParaRPr altLang="en-US" lang="zh-CN"/>
          </a:p>
        </p:txBody>
      </p:sp>
      <p:sp>
        <p:nvSpPr>
          <p:cNvPr id="104890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促进小学生身心健康：社会情感教育有助于培养小学生的自尊、自信和积极情感，降低焦虑、抑郁等消极情绪，促进身心健康。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提高小学生人际交往能力：社会情感教育可以帮助小学生学会有效沟通、解决冲突、建立良好的人际关系，提高其人际交往能力。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增强小学生适应能力：通过社会情感教育，小学生能够更好地适应学校、家庭和社会环境，应对各种挑战和压力。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培养小学生积极品质：社会情感教育有助于培养小学生的同理心、责任感、正义感等积极品质，促进其个人成长和发展。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社会情感教育对小学生成长的影响</a:t>
            </a:r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促进情感发展：小学生正处于情感发展的关键期，社会情感教育有助于培养积极情感和良好情绪。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提高社交能力：通过社会情感教育，小学生能够更好地理解他人情感，增强同理心和沟通能力。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增强自我认知：社会情感教育可以帮助小学生认识自己的情感需求和特点，促进自我认知和自我发展。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提升心理健康：社会情感教育有助于预防和解决小学生常见的心理问题，促进其心理健康成长。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小学生社会情感教育的策略</a:t>
            </a:r>
            <a:endParaRPr altLang="en-US" dirty="0" lang="zh-CN"/>
          </a:p>
        </p:txBody>
      </p:sp>
      <p:sp>
        <p:nvSpPr>
          <p:cNvPr id="1049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创设良好的教育环境</a:t>
            </a:r>
            <a:endParaRPr altLang="en-US" lang="zh-CN"/>
          </a:p>
        </p:txBody>
      </p:sp>
      <p:sp>
        <p:nvSpPr>
          <p:cNvPr id="10490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提供安全舒适的教育场所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营造积极向上的学习氛围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建立和谐的师生关系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构建和谐的师生关系</a:t>
            </a:r>
            <a:endParaRPr altLang="en-US" lang="zh-CN"/>
          </a:p>
        </p:txBody>
      </p:sp>
      <p:sp>
        <p:nvSpPr>
          <p:cNvPr id="104907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尊重学生，建立信任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倾听学生的想法和感受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关注学生的情感需求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开展多样化的教育活动</a:t>
            </a:r>
            <a:endParaRPr altLang="en-US" lang="zh-CN"/>
          </a:p>
        </p:txBody>
      </p:sp>
      <p:sp>
        <p:nvSpPr>
          <p:cNvPr id="104913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组织社会实践：通过实地考察、志愿服务等形式，增强小学生的社会责任感和集体归属感。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举办主题活动：如情感教育周、心理健康月等，提高小学生情感认知和自我管理能力。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开展情感教育课程：结合学科特点，将情感教育融入课堂教学，培养小学生积极情感和良好品质。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建立家长-学校合作机制：通过家长会、家访等形式，加强与家长的沟通与合作，共同促进小学生情感发展。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注重家校合作与社区资源整合</a:t>
            </a:r>
            <a:endParaRPr altLang="en-US" lang="zh-CN"/>
          </a:p>
        </p:txBody>
      </p:sp>
      <p:sp>
        <p:nvSpPr>
          <p:cNvPr id="104919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利用社区资源，开展丰富多样的情感教育活动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建立家校合作机制，共同关注学生的情感发展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加强家校之间的沟通与交流，形成教育合力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鼓励家长参与学校教育，提高情感教育的效果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小学生社会情感教育的实践案例</a:t>
            </a:r>
            <a:endParaRPr altLang="en-US" dirty="0" lang="zh-CN"/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小学课堂中的情感教育实践</a:t>
            </a:r>
            <a:endParaRPr altLang="en-US" lang="zh-CN"/>
          </a:p>
        </p:txBody>
      </p:sp>
      <p:sp>
        <p:nvSpPr>
          <p:cNvPr id="104926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情感教育融入课堂：通过故事、游戏等方式，引导学生体验和表达情感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情感教育主题活动：开展以情感教育为主题的班会、团队活动等，增强学生的情感体验和团队合作意识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教师情感素养提升：定期开展教师情感教育培训，提高教师的情感教育意识和能力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家校合作：加强与家长的沟通与合作，共同关注学生的情感发展，形成教育合力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校园文化与社会情感教育的融合</a:t>
            </a:r>
            <a:endParaRPr altLang="en-US" lang="zh-CN"/>
          </a:p>
        </p:txBody>
      </p:sp>
      <p:sp>
        <p:nvSpPr>
          <p:cNvPr id="104932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3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校园文化活动：组织各种文化活动，如文艺演出、运动会等，增强学生的集体荣誉感和团队精神。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校园心理辅导：建立心理辅导中心，提供心理咨询和心理疏导服务，帮助学生解决情感问题。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校园环境建设：营造优美的校园环境，设置文化墙、宣传栏等，潜移默化地影响学生的情感态度和价值观。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校园与社会互动：组织学生参加社会实践和志愿服务等活动，增强学生的社会责任感和公民意识。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家校共育在社会情感教育中的作用</a:t>
            </a:r>
            <a:endParaRPr altLang="en-US" lang="zh-CN"/>
          </a:p>
        </p:txBody>
      </p:sp>
      <p:sp>
        <p:nvSpPr>
          <p:cNvPr id="10493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促进家长与学校的合作，共同关注学生的情感发展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增强家庭教育的效果，提高家长的情感教育意识和能力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丰富学校的教育资源，为学生提供更全面的情感教育支持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形成教育合力，提高小学生社会情感教育的整体效果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社区资源在小学生社会情感教育中的利用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利用社区资源开展社会实践，如参观博物馆、科技馆等，增强学生对社会的认知和了解，培养社会责任感。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利用社区图书馆开展阅读疗法，引导学生阅读相关书籍，培养积极情感。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组织社区志愿者开展情感教育活动，如户外拓展、义工活动等，增强学生的团队合作意识和集体荣誉感。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邀请社区专业人士开展讲座或工作坊，如心理咨询师、律师等，为学生提供专业知识和技能，提高学生的情感素养和自我管理能力。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小学生社会情感教育的评价与反思</a:t>
            </a:r>
            <a:endParaRPr altLang="en-US" dirty="0" lang="zh-CN"/>
          </a:p>
        </p:txBody>
      </p:sp>
      <p:sp>
        <p:nvSpPr>
          <p:cNvPr id="10495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社会情感教育的评价标准与体系</a:t>
            </a:r>
            <a:endParaRPr altLang="en-US" lang="zh-CN"/>
          </a:p>
        </p:txBody>
      </p:sp>
      <p:sp>
        <p:nvSpPr>
          <p:cNvPr id="1049536" name="圆角矩形 26"/>
          <p:cNvSpPr/>
          <p:nvPr>
            <p:custDataLst>
              <p:tags r:id="rId1"/>
            </p:custDataLst>
          </p:nvPr>
        </p:nvSpPr>
        <p:spPr>
          <a:xfrm>
            <a:off x="20051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28"/>
          <p:cNvSpPr/>
          <p:nvPr>
            <p:custDataLst>
              <p:tags r:id="rId2"/>
            </p:custDataLst>
          </p:nvPr>
        </p:nvSpPr>
        <p:spPr>
          <a:xfrm>
            <a:off x="20090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0" name="圆角矩形 29"/>
          <p:cNvSpPr/>
          <p:nvPr>
            <p:custDataLst>
              <p:tags r:id="rId3"/>
            </p:custDataLst>
          </p:nvPr>
        </p:nvSpPr>
        <p:spPr>
          <a:xfrm>
            <a:off x="67214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4"/>
            </p:custDataLst>
          </p:nvPr>
        </p:nvSpPr>
        <p:spPr>
          <a:xfrm>
            <a:off x="23118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评价标准：小学生社会情感教育的目标是否达成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32"/>
          <p:cNvSpPr/>
          <p:nvPr>
            <p:custDataLst>
              <p:tags r:id="rId5"/>
            </p:custDataLst>
          </p:nvPr>
        </p:nvSpPr>
        <p:spPr>
          <a:xfrm>
            <a:off x="67260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34"/>
          <p:cNvSpPr txBox="1"/>
          <p:nvPr>
            <p:custDataLst>
              <p:tags r:id="rId6"/>
            </p:custDataLst>
          </p:nvPr>
        </p:nvSpPr>
        <p:spPr>
          <a:xfrm>
            <a:off x="70295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体系：建立科学合理的评价体系，包括评价主体、评价内容、评价方法等方面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当前小学生社会情感教育的不足与挑战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缺乏专业教师：许多教师缺乏社会情感教育的专业知识和技能，无法有效开展相关教育活动。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评价标准不完善：目前尚未建立完善的小学生社会情感教育的评价标准，难以对教育效果进行科学评估。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家庭教育缺失：许多家长对孩子的社会情感教育不够重视，缺乏有效的家庭教育方法和策略。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教育资源不均衡：不同地区、不同学校之间的教育资源存在差异，导致小学生社会情感教育的发展不均衡。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提升小学生社会情感教育效果的建议与对策</a:t>
            </a:r>
            <a:endParaRPr altLang="en-US" lang="zh-CN"/>
          </a:p>
        </p:txBody>
      </p:sp>
      <p:sp>
        <p:nvSpPr>
          <p:cNvPr id="104964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注重个体差异：针对不同学生的特点，制定个性化的教育方案。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强化情感沟通：加强师生之间的情感交流，建立信任与亲密关系。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创新教学方式：采用游戏、角色扮演等多种教学方法，提高学生的学习兴趣。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营造良好的教育环境：加强校园文化建设，提供安全、和谐的学习环境。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小学生社会情感教育的未来展望</a:t>
            </a:r>
            <a:endParaRPr altLang="en-US" dirty="0" lang="zh-CN"/>
          </a:p>
        </p:txBody>
      </p:sp>
      <p:sp>
        <p:nvSpPr>
          <p:cNvPr id="10496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社会情感教育的发展趋势与方向</a:t>
            </a:r>
            <a:endParaRPr altLang="en-US" lang="zh-CN"/>
          </a:p>
        </p:txBody>
      </p:sp>
      <p:sp>
        <p:nvSpPr>
          <p:cNvPr id="104972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重视个体差异：关注每个学生的情感需求和特点，因材施教。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多元化教育方法：结合多种教学方法，如游戏、角色扮演等，提高教育效果。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家庭教育融入：加强家长与社会情感教育的合作，共同促进学生的情感发展。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科技手段应用：利用现代科技手段，如人工智能、大数据等，提升教育效果和效率。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新技术在小学生社会情感教育中的应用与探索</a:t>
            </a:r>
            <a:endParaRPr altLang="en-US" lang="zh-CN"/>
          </a:p>
        </p:txBody>
      </p:sp>
      <p:sp>
        <p:nvSpPr>
          <p:cNvPr id="104978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大数据分析：分析学生的学习习惯和需求，为教育提供科学依据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人工智能技术：提供个性化教育方案，提高教育效果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虚拟现实技术：模拟真实情境，帮助学生更好地理解社会情感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在线教育平台：打破地域限制，让更多学生接受优质教育资源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小学生社会情感教育与全面发展的关系</a:t>
            </a:r>
            <a:endParaRPr altLang="en-US" lang="zh-CN"/>
          </a:p>
        </p:txBody>
      </p:sp>
      <p:sp>
        <p:nvSpPr>
          <p:cNvPr id="10498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促进认知能力发展：社会情感教育能够帮助学生更好地理解和管理情绪，从而提高他们的认知能力。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培养积极品质：社会情感教育有助于学生形成积极品质，如自尊、自信、同理心等，从而更好地面对挑战。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提高心理健康水平：社会情感教育能够帮助学生更好地处理情绪问题，从而提高他们的心理健康水平。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增强社交技能：社会情感教育有助于学生学会与人沟通、合作和解决冲突，从而更好地适应社会。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2024-01-05T10:01:26Z</dcterms:created>
  <dcterms:modified xsi:type="dcterms:W3CDTF">2024-01-05T10:01:26Z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5fa7e60c50654299b2156fcb21bbb9d1_21</vt:lpwstr>
  </property>
</Properties>
</file>