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477" r:id="rId1"/>
    <p:sldMasterId id="2147489514" r:id="rId2"/>
  </p:sldMasterIdLst>
  <p:notesMasterIdLst>
    <p:notesMasterId r:id="rId3"/>
  </p:notesMasterIdLst>
  <p:sldIdLst>
    <p:sldId id="2825" r:id="rId4"/>
    <p:sldId id="2829" r:id="rId5"/>
    <p:sldId id="2832" r:id="rId6"/>
    <p:sldId id="2835" r:id="rId7"/>
    <p:sldId id="2838" r:id="rId8"/>
    <p:sldId id="2841" r:id="rId9"/>
    <p:sldId id="2844" r:id="rId10"/>
    <p:sldId id="2847" r:id="rId11"/>
    <p:sldId id="2850" r:id="rId12"/>
    <p:sldId id="2853" r:id="rId13"/>
    <p:sldId id="2856" r:id="rId14"/>
    <p:sldId id="2859" r:id="rId15"/>
    <p:sldId id="2862" r:id="rId16"/>
    <p:sldId id="2865" r:id="rId17"/>
    <p:sldId id="2868" r:id="rId18"/>
    <p:sldId id="2871" r:id="rId19"/>
    <p:sldId id="2874" r:id="rId20"/>
    <p:sldId id="2877" r:id="rId21"/>
    <p:sldId id="2880" r:id="rId22"/>
    <p:sldId id="2883" r:id="rId23"/>
    <p:sldId id="2886" r:id="rId24"/>
    <p:sldId id="2889" r:id="rId25"/>
    <p:sldId id="2892" r:id="rId26"/>
    <p:sldId id="2895" r:id="rId27"/>
    <p:sldId id="2898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78" r:id="rId1"/>
    <p:sldLayoutId id="2147489479" r:id="rId2"/>
    <p:sldLayoutId id="2147489480" r:id="rId3"/>
    <p:sldLayoutId id="2147489481" r:id="rId4"/>
    <p:sldLayoutId id="2147489482" r:id="rId5"/>
    <p:sldLayoutId id="2147489483" r:id="rId6"/>
    <p:sldLayoutId id="2147489484" r:id="rId7"/>
    <p:sldLayoutId id="2147489485" r:id="rId8"/>
    <p:sldLayoutId id="2147489486" r:id="rId9"/>
    <p:sldLayoutId id="2147489487" r:id="rId10"/>
    <p:sldLayoutId id="214748948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15" r:id="rId1"/>
    <p:sldLayoutId id="2147489516" r:id="rId2"/>
    <p:sldLayoutId id="2147489517" r:id="rId3"/>
    <p:sldLayoutId id="2147489518" r:id="rId4"/>
    <p:sldLayoutId id="2147489519" r:id="rId5"/>
    <p:sldLayoutId id="2147489520" r:id="rId6"/>
    <p:sldLayoutId id="2147489521" r:id="rId7"/>
    <p:sldLayoutId id="2147489522" r:id="rId8"/>
    <p:sldLayoutId id="2147489523" r:id="rId9"/>
    <p:sldLayoutId id="2147489524" r:id="rId10"/>
    <p:sldLayoutId id="21474895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tags" Target="../tags/tag173.xml"/><Relationship Id="rId22" Type="http://schemas.openxmlformats.org/officeDocument/2006/relationships/tags" Target="../tags/tag174.xml"/><Relationship Id="rId23" Type="http://schemas.openxmlformats.org/officeDocument/2006/relationships/tags" Target="../tags/tag175.xml"/><Relationship Id="rId24" Type="http://schemas.openxmlformats.org/officeDocument/2006/relationships/tags" Target="../tags/tag176.xml"/><Relationship Id="rId25" Type="http://schemas.openxmlformats.org/officeDocument/2006/relationships/tags" Target="../tags/tag177.xml"/><Relationship Id="rId26" Type="http://schemas.openxmlformats.org/officeDocument/2006/relationships/tags" Target="../tags/tag178.xml"/><Relationship Id="rId27" Type="http://schemas.openxmlformats.org/officeDocument/2006/relationships/tags" Target="../tags/tag179.xml"/><Relationship Id="rId28" Type="http://schemas.openxmlformats.org/officeDocument/2006/relationships/tags" Target="../tags/tag180.xml"/><Relationship Id="rId29" Type="http://schemas.openxmlformats.org/officeDocument/2006/relationships/tags" Target="../tags/tag181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tags" Target="../tags/tag277.xml"/><Relationship Id="rId22" Type="http://schemas.openxmlformats.org/officeDocument/2006/relationships/tags" Target="../tags/tag278.xml"/><Relationship Id="rId23" Type="http://schemas.openxmlformats.org/officeDocument/2006/relationships/tags" Target="../tags/tag279.xml"/><Relationship Id="rId24" Type="http://schemas.openxmlformats.org/officeDocument/2006/relationships/tags" Target="../tags/tag280.xml"/><Relationship Id="rId25" Type="http://schemas.openxmlformats.org/officeDocument/2006/relationships/tags" Target="../tags/tag281.xml"/><Relationship Id="rId26" Type="http://schemas.openxmlformats.org/officeDocument/2006/relationships/tags" Target="../tags/tag282.xml"/><Relationship Id="rId27" Type="http://schemas.openxmlformats.org/officeDocument/2006/relationships/tags" Target="../tags/tag283.xml"/><Relationship Id="rId28" Type="http://schemas.openxmlformats.org/officeDocument/2006/relationships/tags" Target="../tags/tag284.xml"/><Relationship Id="rId29" Type="http://schemas.openxmlformats.org/officeDocument/2006/relationships/tags" Target="../tags/tag285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2024小学教育的家校合作模式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家校合作模式的发展历程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624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2024小学教育家校合作模式的类型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2024小学教育家校合作模式的实施方式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2024小学教育家校合作模式的优势与挑战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家校合作模式的未来展望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家校合作模式的发展历程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传统家校联系方式</a:t>
            </a:r>
            <a:endParaRPr altLang="en-US" lang="zh-CN"/>
          </a:p>
        </p:txBody>
      </p:sp>
      <p:sp>
        <p:nvSpPr>
          <p:cNvPr id="10489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家长会：定期召开的家长会，由学校领导和老师向家长汇报学生的学习情况，听取家长的意见和建议。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家访：老师亲自到学生家中了解家庭情况，与家长沟通学生的学习和生活情况，指导家长如何配合学校教育学生。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电话沟通：老师通过电话与家长保持联系，及时沟通学生的表现和问题，提醒家长关注学生的学习状况。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短信通知：学校通过短信平台向家长发送通知、作业等信息，方便家长及时了解学校动态和学生情况。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现代家校合作模式的兴起</a:t>
            </a:r>
            <a:endParaRPr altLang="en-US" lang="zh-CN"/>
          </a:p>
        </p:txBody>
      </p:sp>
      <p:sp>
        <p:nvSpPr>
          <p:cNvPr id="10490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20世纪90年代，随着教育改革的深入，家校合作模式逐渐兴起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现代家校合作模式强调学校与家庭共同参与教育，形成教育合力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现代家校合作模式注重家长与教师的沟通与交流，促进相互理解与支持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现代家校合作模式有助于提高教育质量，促进学生全面发展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家校合作模式的发展趋势</a:t>
            </a:r>
            <a:endParaRPr altLang="en-US" lang="zh-CN"/>
          </a:p>
        </p:txBody>
      </p:sp>
      <p:sp>
        <p:nvSpPr>
          <p:cNvPr id="104906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6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6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数字化趋势：利用信息技术手段，提高家校沟通效率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专业化趋势：提高家校合作的专业化水平，提升教育质量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平等化趋势：家长和学校共同参与教育决策，促进教育公平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多元化趋势：家校合作形式多样化，满足不同需求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2024小学教育家校合作模式的类型</a:t>
            </a:r>
            <a:endParaRPr altLang="en-US" lang="zh-CN"/>
          </a:p>
        </p:txBody>
      </p:sp>
      <p:sp>
        <p:nvSpPr>
          <p:cNvPr id="104914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家长会模式</a:t>
            </a:r>
            <a:endParaRPr altLang="en-US" lang="zh-CN"/>
          </a:p>
        </p:txBody>
      </p:sp>
      <p:sp>
        <p:nvSpPr>
          <p:cNvPr id="104919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定期召开家长会，加强家校沟通与合作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家长会成为家校合作的重要平台，促进家庭教育与学校教育的融合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家长与教师共同关注学生成长，及时解决学生问题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家长参与学校管理，共同制定学校发展规划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家长志愿者模式</a:t>
            </a:r>
            <a:endParaRPr altLang="en-US" lang="zh-CN"/>
          </a:p>
        </p:txBody>
      </p:sp>
      <p:sp>
        <p:nvSpPr>
          <p:cNvPr id="104927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定义：家长志愿者模式是指家长通过参与学校的教育活动，为学校提供支持和帮助的一种家校合作模式。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目的：加强家校之间的沟通和合作，提高教育质量，促进学生的全面发展。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实施方式：家长自愿报名参加学校的各类活动，如义教、组织活动等，为学校提供人力和物力支持。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优势：能够增强家长对学校教育的参与感和归属感，促进家长和教师之间的交流和合作，提高教育效果。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家校互动平台模式</a:t>
            </a:r>
            <a:endParaRPr altLang="en-US" lang="zh-CN"/>
          </a:p>
        </p:txBody>
      </p:sp>
      <p:sp>
        <p:nvSpPr>
          <p:cNvPr id="10493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优势：可以实现信息的即时传递、在线交流和资源共享，提高家校沟通的效率和效果，促进家庭教育和学校教育的相互配合。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实施方式：建立家校互动平台，包括网站、微信公众号、APP等，提供教育资讯、课程资源、作业布置、成绩查询等功能，鼓励家长参与学生的学习过程，加强家校之间的沟通和合作。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定义：家校互动平台模式是一种利用信息技术手段，建立学校、家长和学生之间的互动平台，促进教育信息共享和家校沟通的合作模式。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93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目的：加强学校与家庭之间的信息交流，提高教育质量和学生学习效果。</a:t>
            </a:r>
            <a:endParaRPr altLang="en-US" dirty="0" sz="17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家长教师联合会模式</a:t>
            </a:r>
            <a:endParaRPr altLang="en-US" lang="zh-CN"/>
          </a:p>
        </p:txBody>
      </p:sp>
      <p:sp>
        <p:nvSpPr>
          <p:cNvPr id="1049406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08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10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12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14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16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18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20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定义：家长教师联合会是由家长、教师、学校领导等组成的一种合作组织，旨在促进家校之间的沟通和合作，共同推进学生的成长和发展。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24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6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目的：加强家校之间的联系，促进家长和教师之间的交流与合作，共同解决学生在学习和生活中遇到的问题。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28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0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作用：家长教师联合会可以组织各种活动，如家长会、座谈会、亲子活动等，增强家校之间的互动和信任，提高教育效果。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32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4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优势：家长教师联合会能够整合家长、教师和学校领导等资源，发挥各自的优势，共同推进学生的全面发展。同时，还能够增强家长对学校教育的参与感和责任感，提高教育质量。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36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2024小学教育家校合作模式的实施方式</a:t>
            </a:r>
            <a:endParaRPr altLang="en-US" lang="zh-CN"/>
          </a:p>
        </p:txBody>
      </p:sp>
      <p:sp>
        <p:nvSpPr>
          <p:cNvPr id="104947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定期沟通机制</a:t>
            </a:r>
            <a:endParaRPr altLang="en-US" lang="zh-CN"/>
          </a:p>
        </p:txBody>
      </p:sp>
      <p:sp>
        <p:nvSpPr>
          <p:cNvPr id="10495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建立定期沟通机制，确保家校之间的信息传递和交流顺畅。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定期开展家访活动，了解学生的家庭情况，促进家校共育。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设立家长信箱，鼓励家长提出意见和建议，加强家校之间的互动与合作。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定期召开家长会，分享学校的教育理念、课程设置和孩子的学习情况。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信息共享机制</a:t>
            </a:r>
            <a:endParaRPr altLang="en-US" lang="zh-CN"/>
          </a:p>
        </p:txBody>
      </p:sp>
      <p:sp>
        <p:nvSpPr>
          <p:cNvPr id="10496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建立家校信息共享平台，实时更新学生动态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定期组织家长会，加强家校沟通与交流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鼓励家长参与学校活动，增进彼此了解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建立家校合作委员会，共同商讨教育问题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协作共育机制</a:t>
            </a:r>
            <a:endParaRPr altLang="en-US" lang="zh-CN"/>
          </a:p>
        </p:txBody>
      </p:sp>
      <p:sp>
        <p:nvSpPr>
          <p:cNvPr id="10496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建立定期沟通机制，促进家校之间的信息交流与合作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开展家长教育活动，提高家长的教育意识和能力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成立家长委员会，参与学校管理，共同决策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建立评价机制，对家校合作的效果进行评估和反馈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评价反馈机制</a:t>
            </a:r>
            <a:endParaRPr altLang="en-US" lang="zh-CN"/>
          </a:p>
        </p:txBody>
      </p:sp>
      <p:sp>
        <p:nvSpPr>
          <p:cNvPr id="104973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4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定期开展家长会，了解家长对学校教育的意见和建议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建立家校互动平台，方便家长与教师之间的沟通和交流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设立家长评价系统，让家长对学校的教育教学工作进行评价和反馈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定期收集和分析家长反馈信息，及时调整和改进学校的教育教学工作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2024小学教育家校合作模式的优势与挑战</a:t>
            </a:r>
            <a:endParaRPr altLang="en-US" lang="zh-CN"/>
          </a:p>
        </p:txBody>
      </p:sp>
      <p:sp>
        <p:nvSpPr>
          <p:cNvPr id="104980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优势分析</a:t>
            </a:r>
            <a:endParaRPr altLang="en-US" lang="zh-CN"/>
          </a:p>
        </p:txBody>
      </p:sp>
      <p:sp>
        <p:nvSpPr>
          <p:cNvPr id="10498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资源共享：家校合作模式能够实现教育资源的共享，提高教育质量。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促进沟通：加强学校与家庭之间的沟通，形成教育合力，提高教育效果。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共同成长：促进学生的全面发展，同时提升家长的教育意识和能力。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减轻负担：通过家校合作，可以减轻学生的学习负担和家庭的教育压力。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挑战分析</a:t>
            </a:r>
            <a:endParaRPr altLang="en-US" lang="zh-CN"/>
          </a:p>
        </p:txBody>
      </p:sp>
      <p:sp>
        <p:nvSpPr>
          <p:cNvPr id="104991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家长参与度不高：如何调动家长的积极性，让他们更深入地参与家校合作。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教师工作压力大：家校合作需要教师具备更高的沟通能力和协调能力，如何减轻教师的工作压力。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合作内容与方式的定位：如何根据学生的实际情况和家长的需求，合理设置合作内容与方式。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合作效果的评估：如何科学地评估家校合作的效果，以及如何根据评估结果进行改进。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应对策略</a:t>
            </a:r>
            <a:endParaRPr altLang="en-US" lang="zh-CN"/>
          </a:p>
        </p:txBody>
      </p:sp>
      <p:sp>
        <p:nvSpPr>
          <p:cNvPr id="10499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制定明确的合作计划和目标，确保双方在教育过程中的角色和责任清晰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建立有效的沟通机制，加强家校之间的信息交流与合作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提升家长的教育意识和能力，促进家长参与学校教育管理的积极性和有效性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建立科学的评价机制，对家校合作的效果进行及时评估和反馈，不断优化合作模式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家校合作模式的未来展望</a:t>
            </a:r>
            <a:endParaRPr altLang="en-US" lang="zh-CN"/>
          </a:p>
        </p:txBody>
      </p:sp>
      <p:sp>
        <p:nvSpPr>
          <p:cNvPr id="105003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家校合作模式的创新发展</a:t>
            </a:r>
            <a:endParaRPr altLang="en-US" lang="zh-CN"/>
          </a:p>
        </p:txBody>
      </p:sp>
      <p:sp>
        <p:nvSpPr>
          <p:cNvPr id="105007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8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数字化技术的应用：利用大数据、人工智能等技术提升家校沟通效率，实现信息共享。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家长参与学校决策：鼓励家长参与学校管理，共同制定教育计划和政策。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家校合作课程开发：结合家长资源和学校教育资源，开发更具实用性和针对性的课程。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多元化合作模式：探索更多形式的家校合作模式，如家长教师协会、家长义工等，促进家庭教育和学校教育的深度融合。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家校合作模式的跨文化研究</a:t>
            </a:r>
            <a:endParaRPr altLang="en-US" lang="zh-CN"/>
          </a:p>
        </p:txBody>
      </p:sp>
      <p:sp>
        <p:nvSpPr>
          <p:cNvPr id="10501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不同文化背景下的家校合作模式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跨文化研究对家校合作模式的影响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家校合作模式的国际比较与借鉴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跨文化研究在家校合作模式中的应用前景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家校合作模式的政策支持与制度建设</a:t>
            </a:r>
            <a:endParaRPr altLang="en-US" lang="zh-CN"/>
          </a:p>
        </p:txBody>
      </p:sp>
      <p:sp>
        <p:nvSpPr>
          <p:cNvPr id="105020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政策支持：政府出台相关政策，鼓励和支持家校合作模式的发展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制度建设：建立完善的家校合作制度，明确各方职责和权益，保障合作的有效性和可持续性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法律法规：制定相关法律法规，规范家校合作行为，保障合作各方的合法权益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2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培训与指导：加强对学校和家长的培训与指导，提高家校合作的质量和效果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6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8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8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5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2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32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5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5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9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98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2024-01-03T15:14:11Z</dcterms:created>
  <dcterms:modified xsi:type="dcterms:W3CDTF">2024-01-03T15:14:11Z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a2d4705d6f784cc8bc8bf2872c5f18a0_21</vt:lpwstr>
  </property>
</Properties>
</file>