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339" r:id="rId1"/>
    <p:sldMasterId id="2147489376" r:id="rId2"/>
  </p:sldMasterIdLst>
  <p:notesMasterIdLst>
    <p:notesMasterId r:id="rId3"/>
  </p:notesMasterIdLst>
  <p:sldIdLst>
    <p:sldId id="2821" r:id="rId4"/>
    <p:sldId id="2824" r:id="rId5"/>
    <p:sldId id="2827" r:id="rId6"/>
    <p:sldId id="2830" r:id="rId7"/>
    <p:sldId id="2833" r:id="rId8"/>
    <p:sldId id="2836" r:id="rId9"/>
    <p:sldId id="2839" r:id="rId10"/>
    <p:sldId id="2842" r:id="rId11"/>
    <p:sldId id="2845" r:id="rId12"/>
    <p:sldId id="2848" r:id="rId13"/>
    <p:sldId id="2851" r:id="rId14"/>
    <p:sldId id="2854" r:id="rId15"/>
    <p:sldId id="2857" r:id="rId16"/>
    <p:sldId id="2860" r:id="rId17"/>
    <p:sldId id="2863" r:id="rId18"/>
    <p:sldId id="2866" r:id="rId19"/>
    <p:sldId id="2869" r:id="rId20"/>
    <p:sldId id="2872" r:id="rId21"/>
    <p:sldId id="2875" r:id="rId22"/>
    <p:sldId id="2878" r:id="rId23"/>
    <p:sldId id="2881" r:id="rId24"/>
    <p:sldId id="2884" r:id="rId25"/>
    <p:sldId id="2887" r:id="rId26"/>
    <p:sldId id="2890" r:id="rId27"/>
    <p:sldId id="2893" r:id="rId28"/>
    <p:sldId id="2896" r:id="rId29"/>
    <p:sldId id="2899" r:id="rId30"/>
    <p:sldId id="2902" r:id="rId31"/>
    <p:sldId id="2905" r:id="rId32"/>
    <p:sldId id="2908" r:id="rId33"/>
    <p:sldId id="2911" r:id="rId34"/>
    <p:sldId id="2914" r:id="rId35"/>
    <p:sldId id="2917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40" r:id="rId1"/>
    <p:sldLayoutId id="2147489341" r:id="rId2"/>
    <p:sldLayoutId id="2147489342" r:id="rId3"/>
    <p:sldLayoutId id="2147489343" r:id="rId4"/>
    <p:sldLayoutId id="2147489344" r:id="rId5"/>
    <p:sldLayoutId id="2147489345" r:id="rId6"/>
    <p:sldLayoutId id="2147489346" r:id="rId7"/>
    <p:sldLayoutId id="2147489347" r:id="rId8"/>
    <p:sldLayoutId id="2147489348" r:id="rId9"/>
    <p:sldLayoutId id="2147489349" r:id="rId10"/>
    <p:sldLayoutId id="21474893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377" r:id="rId1"/>
    <p:sldLayoutId id="2147489378" r:id="rId2"/>
    <p:sldLayoutId id="2147489379" r:id="rId3"/>
    <p:sldLayoutId id="2147489380" r:id="rId4"/>
    <p:sldLayoutId id="2147489381" r:id="rId5"/>
    <p:sldLayoutId id="2147489382" r:id="rId6"/>
    <p:sldLayoutId id="2147489383" r:id="rId7"/>
    <p:sldLayoutId id="2147489384" r:id="rId8"/>
    <p:sldLayoutId id="2147489385" r:id="rId9"/>
    <p:sldLayoutId id="2147489386" r:id="rId10"/>
    <p:sldLayoutId id="21474893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运用虚拟技术优化学习资源分配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虚拟技术的定义与现状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学习资源分配存在的问题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虚拟技术优化学习资源分配的策略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虚拟技术优化学习资源分配的效果评估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虚拟技术优化学习资源分配的挑战与对策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虚拟技术的定义与现状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虚拟技术的定义和分类</a:t>
            </a:r>
            <a:endParaRPr altLang="en-US" lang="zh-CN"/>
          </a:p>
        </p:txBody>
      </p:sp>
      <p:sp>
        <p:nvSpPr>
          <p:cNvPr id="1049056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7"/>
          <p:cNvSpPr/>
          <p:nvPr>
            <p:custDataLst>
              <p:tags r:id="rId3"/>
            </p:custDataLst>
          </p:nvPr>
        </p:nvSpPr>
        <p:spPr>
          <a:xfrm>
            <a:off x="1883568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27"/>
          <p:cNvSpPr txBox="1"/>
          <p:nvPr>
            <p:custDataLst>
              <p:tags r:id="rId4"/>
            </p:custDataLst>
          </p:nvPr>
        </p:nvSpPr>
        <p:spPr>
          <a:xfrm>
            <a:off x="1916944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虚拟现实技术：通过计算机技术模拟现实世界中的三维环境，使用户能够身临其境地感受和交互。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54"/>
          <p:cNvSpPr/>
          <p:nvPr>
            <p:custDataLst>
              <p:tags r:id="rId7"/>
            </p:custDataLst>
          </p:nvPr>
        </p:nvSpPr>
        <p:spPr>
          <a:xfrm>
            <a:off x="1883568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56"/>
          <p:cNvSpPr txBox="1"/>
          <p:nvPr>
            <p:custDataLst>
              <p:tags r:id="rId8"/>
            </p:custDataLst>
          </p:nvPr>
        </p:nvSpPr>
        <p:spPr>
          <a:xfrm>
            <a:off x="1916944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虚拟技术的定义：虚拟技术是一种计算机技术，通过模拟现实世界中的物体、场景或事件，为用户提供身临其境的体验。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7"/>
          <p:cNvSpPr/>
          <p:nvPr>
            <p:custDataLst>
              <p:tags r:id="rId11"/>
            </p:custDataLst>
          </p:nvPr>
        </p:nvSpPr>
        <p:spPr>
          <a:xfrm>
            <a:off x="1883568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8"/>
          <p:cNvSpPr txBox="1"/>
          <p:nvPr>
            <p:custDataLst>
              <p:tags r:id="rId12"/>
            </p:custDataLst>
          </p:nvPr>
        </p:nvSpPr>
        <p:spPr>
          <a:xfrm>
            <a:off x="1916944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虚拟技术的分类：根据应用领域和实现方式的不同，虚拟技术可分为虚拟现实技术、增强现实技术和混合现实技术等。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1"/>
          <p:cNvSpPr/>
          <p:nvPr>
            <p:custDataLst>
              <p:tags r:id="rId15"/>
            </p:custDataLst>
          </p:nvPr>
        </p:nvSpPr>
        <p:spPr>
          <a:xfrm>
            <a:off x="1883568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12"/>
          <p:cNvSpPr txBox="1"/>
          <p:nvPr>
            <p:custDataLst>
              <p:tags r:id="rId16"/>
            </p:custDataLst>
          </p:nvPr>
        </p:nvSpPr>
        <p:spPr>
          <a:xfrm>
            <a:off x="1916944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增强现实技术：将虚拟信息与现实世界相结合，通过增强现实设备将虚拟信息叠加到现实场景中。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19"/>
          <p:cNvSpPr/>
          <p:nvPr>
            <p:custDataLst>
              <p:tags r:id="rId19"/>
            </p:custDataLst>
          </p:nvPr>
        </p:nvSpPr>
        <p:spPr>
          <a:xfrm>
            <a:off x="1883568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20"/>
          <p:cNvSpPr txBox="1"/>
          <p:nvPr>
            <p:custDataLst>
              <p:tags r:id="rId20"/>
            </p:custDataLst>
          </p:nvPr>
        </p:nvSpPr>
        <p:spPr>
          <a:xfrm>
            <a:off x="1916944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混合现实技术：将虚拟现实和增强现实技术相结合，通过混合现实设备实现更加逼真的虚拟体验。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虚拟技术在教育领域的应用现状</a:t>
            </a:r>
            <a:endParaRPr altLang="en-US" lang="zh-CN"/>
          </a:p>
        </p:txBody>
      </p:sp>
      <p:sp>
        <p:nvSpPr>
          <p:cNvPr id="1049134" name="任意多边形: 形状 16"/>
          <p:cNvSpPr/>
          <p:nvPr>
            <p:custDataLst>
              <p:tags r:id="rId1"/>
            </p:custDataLst>
          </p:nvPr>
        </p:nvSpPr>
        <p:spPr>
          <a:xfrm>
            <a:off x="551935" y="1382053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6" name="Freeform 488"/>
          <p:cNvSpPr/>
          <p:nvPr>
            <p:custDataLst>
              <p:tags r:id="rId2"/>
            </p:custDataLst>
          </p:nvPr>
        </p:nvSpPr>
        <p:spPr>
          <a:xfrm rot="5400000">
            <a:off x="5206643" y="1367100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8" name="序号"/>
          <p:cNvSpPr txBox="1"/>
          <p:nvPr>
            <p:custDataLst>
              <p:tags r:id="rId3"/>
            </p:custDataLst>
          </p:nvPr>
        </p:nvSpPr>
        <p:spPr>
          <a:xfrm>
            <a:off x="5334813" y="1599942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40" name="标题"/>
          <p:cNvSpPr txBox="1"/>
          <p:nvPr>
            <p:custDataLst>
              <p:tags r:id="rId4"/>
            </p:custDataLst>
          </p:nvPr>
        </p:nvSpPr>
        <p:spPr>
          <a:xfrm>
            <a:off x="944278" y="1435458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虚拟教室：提供远程教育，打破地域限制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42" name="正文"/>
          <p:cNvSpPr txBox="1"/>
          <p:nvPr>
            <p:custDataLst>
              <p:tags r:id="rId5"/>
            </p:custDataLst>
          </p:nvPr>
        </p:nvSpPr>
        <p:spPr>
          <a:xfrm>
            <a:off x="944278" y="1900430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44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4763" y="1934609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6" name="Freeform 488"/>
          <p:cNvSpPr/>
          <p:nvPr>
            <p:custDataLst>
              <p:tags r:id="rId7"/>
            </p:custDataLst>
          </p:nvPr>
        </p:nvSpPr>
        <p:spPr>
          <a:xfrm rot="5400000">
            <a:off x="6150828" y="1919655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8" name="序号"/>
          <p:cNvSpPr txBox="1"/>
          <p:nvPr>
            <p:custDataLst>
              <p:tags r:id="rId8"/>
            </p:custDataLst>
          </p:nvPr>
        </p:nvSpPr>
        <p:spPr>
          <a:xfrm>
            <a:off x="6260485" y="214680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150" name="任意多边形: 形状 2"/>
          <p:cNvSpPr/>
          <p:nvPr>
            <p:custDataLst>
              <p:tags r:id="rId9"/>
            </p:custDataLst>
          </p:nvPr>
        </p:nvSpPr>
        <p:spPr>
          <a:xfrm>
            <a:off x="551935" y="2487164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152" name="Freeform 488"/>
          <p:cNvSpPr/>
          <p:nvPr>
            <p:custDataLst>
              <p:tags r:id="rId10"/>
            </p:custDataLst>
          </p:nvPr>
        </p:nvSpPr>
        <p:spPr>
          <a:xfrm rot="5400000">
            <a:off x="5206643" y="2472211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4" name="序号"/>
          <p:cNvSpPr txBox="1"/>
          <p:nvPr>
            <p:custDataLst>
              <p:tags r:id="rId11"/>
            </p:custDataLst>
          </p:nvPr>
        </p:nvSpPr>
        <p:spPr>
          <a:xfrm>
            <a:off x="5334813" y="270434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156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4763" y="3034734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158" name="Freeform 488"/>
          <p:cNvSpPr/>
          <p:nvPr>
            <p:custDataLst>
              <p:tags r:id="rId13"/>
            </p:custDataLst>
          </p:nvPr>
        </p:nvSpPr>
        <p:spPr>
          <a:xfrm rot="5400000">
            <a:off x="6150828" y="3020493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0" name="序号"/>
          <p:cNvSpPr txBox="1"/>
          <p:nvPr>
            <p:custDataLst>
              <p:tags r:id="rId14"/>
            </p:custDataLst>
          </p:nvPr>
        </p:nvSpPr>
        <p:spPr>
          <a:xfrm>
            <a:off x="6260485" y="3244079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162" name="任意多边形: 形状 12"/>
          <p:cNvSpPr/>
          <p:nvPr>
            <p:custDataLst>
              <p:tags r:id="rId15"/>
            </p:custDataLst>
          </p:nvPr>
        </p:nvSpPr>
        <p:spPr>
          <a:xfrm>
            <a:off x="551935" y="3591562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164" name="Freeform 488"/>
          <p:cNvSpPr/>
          <p:nvPr>
            <p:custDataLst>
              <p:tags r:id="rId16"/>
            </p:custDataLst>
          </p:nvPr>
        </p:nvSpPr>
        <p:spPr>
          <a:xfrm rot="5400000">
            <a:off x="5206643" y="3577321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6" name="序号"/>
          <p:cNvSpPr txBox="1"/>
          <p:nvPr>
            <p:custDataLst>
              <p:tags r:id="rId17"/>
            </p:custDataLst>
          </p:nvPr>
        </p:nvSpPr>
        <p:spPr>
          <a:xfrm>
            <a:off x="5334813" y="380945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168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4763" y="4135572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170" name="Freeform 488"/>
          <p:cNvSpPr/>
          <p:nvPr>
            <p:custDataLst>
              <p:tags r:id="rId19"/>
            </p:custDataLst>
          </p:nvPr>
        </p:nvSpPr>
        <p:spPr>
          <a:xfrm rot="5400000">
            <a:off x="6150828" y="4120619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2" name="序号"/>
          <p:cNvSpPr txBox="1"/>
          <p:nvPr>
            <p:custDataLst>
              <p:tags r:id="rId20"/>
            </p:custDataLst>
          </p:nvPr>
        </p:nvSpPr>
        <p:spPr>
          <a:xfrm>
            <a:off x="6260485" y="4344205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174" name="任意多边形: 形状 27"/>
          <p:cNvSpPr/>
          <p:nvPr>
            <p:custDataLst>
              <p:tags r:id="rId21"/>
            </p:custDataLst>
          </p:nvPr>
        </p:nvSpPr>
        <p:spPr>
          <a:xfrm>
            <a:off x="551935" y="4696672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176" name="Freeform 488"/>
          <p:cNvSpPr/>
          <p:nvPr>
            <p:custDataLst>
              <p:tags r:id="rId22"/>
            </p:custDataLst>
          </p:nvPr>
        </p:nvSpPr>
        <p:spPr>
          <a:xfrm rot="5400000">
            <a:off x="5206643" y="4681719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8" name="序号"/>
          <p:cNvSpPr txBox="1"/>
          <p:nvPr>
            <p:custDataLst>
              <p:tags r:id="rId23"/>
            </p:custDataLst>
          </p:nvPr>
        </p:nvSpPr>
        <p:spPr>
          <a:xfrm>
            <a:off x="5334813" y="491456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180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4763" y="5235698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182" name="Freeform 488"/>
          <p:cNvSpPr/>
          <p:nvPr>
            <p:custDataLst>
              <p:tags r:id="rId25"/>
            </p:custDataLst>
          </p:nvPr>
        </p:nvSpPr>
        <p:spPr>
          <a:xfrm rot="5400000">
            <a:off x="6150828" y="5221457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4" name="序号"/>
          <p:cNvSpPr txBox="1"/>
          <p:nvPr>
            <p:custDataLst>
              <p:tags r:id="rId26"/>
            </p:custDataLst>
          </p:nvPr>
        </p:nvSpPr>
        <p:spPr>
          <a:xfrm>
            <a:off x="6260485" y="5445043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186" name="标题"/>
          <p:cNvSpPr txBox="1"/>
          <p:nvPr>
            <p:custDataLst>
              <p:tags r:id="rId27"/>
            </p:custDataLst>
          </p:nvPr>
        </p:nvSpPr>
        <p:spPr>
          <a:xfrm>
            <a:off x="7463147" y="1976620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虚拟实验：模拟真实实验环境，提高实验效率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88" name="正文"/>
          <p:cNvSpPr txBox="1"/>
          <p:nvPr>
            <p:custDataLst>
              <p:tags r:id="rId28"/>
            </p:custDataLst>
          </p:nvPr>
        </p:nvSpPr>
        <p:spPr>
          <a:xfrm>
            <a:off x="7463147" y="2440880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90" name="标题"/>
          <p:cNvSpPr txBox="1"/>
          <p:nvPr>
            <p:custDataLst>
              <p:tags r:id="rId29"/>
            </p:custDataLst>
          </p:nvPr>
        </p:nvSpPr>
        <p:spPr>
          <a:xfrm>
            <a:off x="944278" y="2541992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虚拟现实技术：增强沉浸感，提高学习体验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92" name="正文"/>
          <p:cNvSpPr txBox="1"/>
          <p:nvPr>
            <p:custDataLst>
              <p:tags r:id="rId30"/>
            </p:custDataLst>
          </p:nvPr>
        </p:nvSpPr>
        <p:spPr>
          <a:xfrm>
            <a:off x="944278" y="3006252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94" name="标题"/>
          <p:cNvSpPr txBox="1"/>
          <p:nvPr>
            <p:custDataLst>
              <p:tags r:id="rId31"/>
            </p:custDataLst>
          </p:nvPr>
        </p:nvSpPr>
        <p:spPr>
          <a:xfrm>
            <a:off x="7463147" y="3082442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在线游戏化学习：通过游戏化学习方式，提高学习兴趣和参与度  虚拟技术在教育领域的应用现状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96" name="正文"/>
          <p:cNvSpPr txBox="1"/>
          <p:nvPr>
            <p:custDataLst>
              <p:tags r:id="rId32"/>
            </p:custDataLst>
          </p:nvPr>
        </p:nvSpPr>
        <p:spPr>
          <a:xfrm>
            <a:off x="7463147" y="3546702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虚拟技术在教育领域的应用现状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98" name="标题"/>
          <p:cNvSpPr txBox="1"/>
          <p:nvPr>
            <p:custDataLst>
              <p:tags r:id="rId33"/>
            </p:custDataLst>
          </p:nvPr>
        </p:nvSpPr>
        <p:spPr>
          <a:xfrm>
            <a:off x="944278" y="3640694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虚拟现实技术在教学中的应用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00" name="正文"/>
          <p:cNvSpPr txBox="1"/>
          <p:nvPr>
            <p:custDataLst>
              <p:tags r:id="rId34"/>
            </p:custDataLst>
          </p:nvPr>
        </p:nvSpPr>
        <p:spPr>
          <a:xfrm>
            <a:off x="944278" y="4104954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02" name="标题"/>
          <p:cNvSpPr txBox="1"/>
          <p:nvPr>
            <p:custDataLst>
              <p:tags r:id="rId35"/>
            </p:custDataLst>
          </p:nvPr>
        </p:nvSpPr>
        <p:spPr>
          <a:xfrm>
            <a:off x="7463147" y="4191825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虚拟实验在实验教学中的应用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04" name="正文"/>
          <p:cNvSpPr txBox="1"/>
          <p:nvPr>
            <p:custDataLst>
              <p:tags r:id="rId36"/>
            </p:custDataLst>
          </p:nvPr>
        </p:nvSpPr>
        <p:spPr>
          <a:xfrm>
            <a:off x="7463147" y="4656085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06" name="标题"/>
          <p:cNvSpPr txBox="1"/>
          <p:nvPr>
            <p:custDataLst>
              <p:tags r:id="rId37"/>
            </p:custDataLst>
          </p:nvPr>
        </p:nvSpPr>
        <p:spPr>
          <a:xfrm>
            <a:off x="944278" y="4731563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在线游戏化学习在远程教育中的应用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08" name="正文"/>
          <p:cNvSpPr txBox="1"/>
          <p:nvPr>
            <p:custDataLst>
              <p:tags r:id="rId38"/>
            </p:custDataLst>
          </p:nvPr>
        </p:nvSpPr>
        <p:spPr>
          <a:xfrm>
            <a:off x="944278" y="5196535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10" name="标题"/>
          <p:cNvSpPr txBox="1"/>
          <p:nvPr>
            <p:custDataLst>
              <p:tags r:id="rId39"/>
            </p:custDataLst>
          </p:nvPr>
        </p:nvSpPr>
        <p:spPr>
          <a:xfrm>
            <a:off x="7463147" y="5284830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虚拟教室在远程教育中的应用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12" name="正文"/>
          <p:cNvSpPr txBox="1"/>
          <p:nvPr>
            <p:custDataLst>
              <p:tags r:id="rId40"/>
            </p:custDataLst>
          </p:nvPr>
        </p:nvSpPr>
        <p:spPr>
          <a:xfrm>
            <a:off x="7463147" y="5749803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学习资源分配存在的问题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学习资源分配不均的问题</a:t>
            </a:r>
            <a:endParaRPr altLang="en-US" lang="zh-CN"/>
          </a:p>
        </p:txBody>
      </p:sp>
      <p:sp>
        <p:nvSpPr>
          <p:cNvPr id="104932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不同学科间教育资源分配不均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不同群体间教育资源分配不均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地区间教育资源分配不均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不同学校间教育资源分配不均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学习资源更新不及时的问题</a:t>
            </a:r>
            <a:endParaRPr altLang="en-US" lang="zh-CN"/>
          </a:p>
        </p:txBody>
      </p:sp>
      <p:sp>
        <p:nvSpPr>
          <p:cNvPr id="1049390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传统学习资源更新周期长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96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虚拟技术可以实时更新学习资源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02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学习资源更新不及时对学习效果的影响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08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虚拟技术优化学习资源分配的解决方案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学习资源利用效率不高的问题</a:t>
            </a:r>
            <a:endParaRPr altLang="en-US" lang="zh-CN"/>
          </a:p>
        </p:txBody>
      </p:sp>
      <p:sp>
        <p:nvSpPr>
          <p:cNvPr id="10494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资源分配不均：优质教育资源匮乏，无法满足所有学生的需求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资源重复建设：不同学校或地区之间存在资源重复建设的情况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资源更新缓慢：学习资源更新速度跟不上时代发展，无法满足学生需求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资源利用不足：部分学生缺乏学习动力，无法充分利用学习资源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虚拟技术优化学习资源分配的策略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虚拟教室的建设与应用</a:t>
            </a:r>
            <a:endParaRPr altLang="en-US" lang="zh-CN"/>
          </a:p>
        </p:txBody>
      </p:sp>
      <p:sp>
        <p:nvSpPr>
          <p:cNvPr id="10495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虚拟教室的定义与特点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虚拟教室的建设方式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虚拟教室的应用场景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虚拟教室的优势与局限性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虚拟实验室的建设与应用</a:t>
            </a:r>
            <a:endParaRPr altLang="en-US" lang="zh-CN"/>
          </a:p>
        </p:txBody>
      </p:sp>
      <p:sp>
        <p:nvSpPr>
          <p:cNvPr id="10496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虚拟实验室在教学中的应用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虚拟实验室的定义和特点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虚拟实验室的建设方式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虚拟实验室的优势和未来发展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虚拟图书馆的建设与应用</a:t>
            </a:r>
            <a:endParaRPr altLang="en-US" lang="zh-CN"/>
          </a:p>
        </p:txBody>
      </p:sp>
      <p:sp>
        <p:nvSpPr>
          <p:cNvPr id="10496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虚拟图书馆的概念和特点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虚拟图书馆的资源建设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虚拟图书馆的资源利用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虚拟图书馆的未来发展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虚拟社区的建设与应用</a:t>
            </a:r>
            <a:endParaRPr altLang="en-US" lang="zh-CN"/>
          </a:p>
        </p:txBody>
      </p:sp>
      <p:sp>
        <p:nvSpPr>
          <p:cNvPr id="10497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虚拟社区的建设方法和步骤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虚拟社区的定义和特点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虚拟社区在教育领域的应用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虚拟社区的优缺点及其对学习资源分配的影响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虚拟技术优化学习资源分配的效果评估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评估指标体系的建立</a:t>
            </a:r>
            <a:endParaRPr altLang="en-US" lang="zh-CN"/>
          </a:p>
        </p:txBody>
      </p:sp>
      <p:sp>
        <p:nvSpPr>
          <p:cNvPr id="10498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评估指标：学习资源利用率、学习效果提升率、学习满意度等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评估方法：问卷调查、数据分析、专家评审等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评估流程：明确评估目标、制定评估方案、实施评估、分析评估结果等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评估结果：为优化学习资源分配提供依据，促进教育公平和提高教育质量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评估方法的选择与应用</a:t>
            </a:r>
            <a:endParaRPr altLang="en-US" lang="zh-CN"/>
          </a:p>
        </p:txBody>
      </p:sp>
      <p:sp>
        <p:nvSpPr>
          <p:cNvPr id="1049944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6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48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评估指标：学习效果、资源利用率、学习体验等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2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4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评估方法：问卷调查、访谈、实验等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8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0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评估过程：明确评估目标、设计评估方案、收集数据、分析数据、得出结论等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4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6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评估结果的应用：根据评估结果调整学习资源分配方案，提高学习效果和资源利用率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评估结果的分析与反馈</a:t>
            </a:r>
            <a:endParaRPr altLang="en-US" lang="zh-CN"/>
          </a:p>
        </p:txBody>
      </p:sp>
      <p:sp>
        <p:nvSpPr>
          <p:cNvPr id="10500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评估方法：问卷调查、访谈、观察等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评估结果：提高学习效果、降低学习成本、增强学习体验等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反馈意见：学生满意度较高、教师认可度较高、需要进一步完善等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改进措施：加强技术支持、完善评估机制、推广应用等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虚拟技术优化学习资源分配的挑战与对策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技术层面的挑战与对策</a:t>
            </a:r>
            <a:endParaRPr altLang="en-US" lang="zh-CN"/>
          </a:p>
        </p:txBody>
      </p:sp>
      <p:sp>
        <p:nvSpPr>
          <p:cNvPr id="10501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技术难题：虚拟技术需要高配置硬件支持，普及率低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技术更新：虚拟技术需要不断更新和升级，以适应教育需求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技术应用：虚拟技术需要与教育资源相结合，提高学习效果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技术推广：虚拟技术需要更多的教育机构和学校采用，以扩大应用范围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教育层面的挑战与对策</a:t>
            </a:r>
            <a:endParaRPr altLang="en-US" lang="zh-CN"/>
          </a:p>
        </p:txBody>
      </p:sp>
      <p:sp>
        <p:nvSpPr>
          <p:cNvPr id="105020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挑战：虚拟技术对传统教育模式的冲击，需要适应新的教学方式和学习方式</a:t>
            </a:r>
            <a:endParaRPr altLang="en-US" lang="zh-CN"/>
          </a:p>
          <a:p>
            <a:r>
              <a:rPr altLang="en-US" lang="zh-CN"/>
              <a:t>对策：加强教师培训，提高教师运用虚拟技术的能力；同时，需要完善相关政策，推动虚拟技术在教育领域的应用  教育层面的挑战与对策</a:t>
            </a:r>
            <a:endParaRPr altLang="en-US" lang="zh-CN"/>
          </a:p>
          <a:p>
            <a:pPr lvl="1"/>
            <a:r>
              <a:rPr altLang="en-US" lang="zh-CN"/>
              <a:t>教育层面的挑战与对策</a:t>
            </a:r>
            <a:endParaRPr altLang="en-US" lang="zh-CN"/>
          </a:p>
          <a:p>
            <a:r>
              <a:rPr altLang="en-US" lang="zh-CN"/>
              <a:t>挑战：虚拟技术可能加剧教育资源的不均衡分配，需要关注贫困地区和弱势群体的教育问题</a:t>
            </a:r>
            <a:endParaRPr altLang="en-US" lang="zh-CN"/>
          </a:p>
          <a:p>
            <a:r>
              <a:rPr altLang="en-US" lang="zh-CN"/>
              <a:t>对策：政府应加大对虚拟教育的投入，提高教育资源的覆盖面；同时，鼓励企业和社会力量参与虚拟教育建设，推动教育公平  教育层面的挑战与对策</a:t>
            </a:r>
            <a:endParaRPr altLang="en-US" lang="zh-CN"/>
          </a:p>
          <a:p>
            <a:pPr lvl="1"/>
            <a:r>
              <a:rPr altLang="en-US" lang="zh-CN"/>
              <a:t>教育层面的挑战与对策</a:t>
            </a:r>
            <a:endParaRPr altLang="en-US" lang="zh-CN"/>
          </a:p>
          <a:p>
            <a:r>
              <a:rPr altLang="en-US" lang="zh-CN"/>
              <a:t>挑战：虚拟技术可能对学生的学习产生负面影响，如沉迷虚拟世界、缺乏社交等</a:t>
            </a:r>
            <a:endParaRPr altLang="en-US" lang="zh-CN"/>
          </a:p>
          <a:p>
            <a:r>
              <a:rPr altLang="en-US" lang="zh-CN"/>
              <a:t>对策：学校和家庭应加强对学生的引导和管理，合理安排学生的学习和娱乐时间；同时，需要关注学生的心理健康，及时发现和解决问题  教育层面的挑战与对策</a:t>
            </a:r>
            <a:endParaRPr altLang="en-US" lang="zh-CN"/>
          </a:p>
          <a:p>
            <a:pPr lvl="1"/>
            <a:r>
              <a:rPr altLang="en-US" lang="zh-CN"/>
              <a:t>教育层面的挑战与对策</a:t>
            </a:r>
            <a:endParaRPr altLang="en-US" lang="zh-CN"/>
          </a:p>
          <a:p>
            <a:r>
              <a:rPr altLang="en-US" lang="zh-CN"/>
              <a:t>挑战：虚拟技术需要较高的技术支持和维护成本，可能增加学校的运营成本</a:t>
            </a:r>
            <a:endParaRPr altLang="en-US" lang="zh-CN"/>
          </a:p>
          <a:p>
            <a:r>
              <a:rPr altLang="en-US" lang="zh-CN"/>
              <a:t>对策：政府应加大对虚拟教育的投入，降低学校的运营成本；同时，学校可以积极寻求社会支持和合作，共同推动虚拟技术的发展和应用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管理层面的挑战与对策</a:t>
            </a:r>
            <a:endParaRPr altLang="en-US" lang="zh-CN"/>
          </a:p>
        </p:txBody>
      </p:sp>
      <p:sp>
        <p:nvSpPr>
          <p:cNvPr id="1050246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8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0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2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4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6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8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0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2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4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6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8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0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2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4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6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8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0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2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挑战：管理理念落后，缺乏专业人才和技术支持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对策：建立科学的评估机制和激励机制，激发员工的积极性和创造力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挑战：缺乏有效的评估机制和激励机制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对策：加强培训，提高管理人员的专业素养和技术水平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研究结论总结</a:t>
            </a:r>
            <a:endParaRPr altLang="en-US" lang="zh-CN"/>
          </a:p>
        </p:txBody>
      </p:sp>
      <p:sp>
        <p:nvSpPr>
          <p:cNvPr id="105040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虚拟技术能够降低学习成本，提高学习效果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虚拟技术能够优化学习资源分配，提高资源利用效率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虚拟技术能够促进教育公平，缩小城乡教育差距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虚拟技术能够提高学习者的自主学习能力，增强学习动力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504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加强虚拟技术与其他教育技术的融合，提高教学效果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进一步优化虚拟技术，提高学习资源分配效率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拓展虚拟技术的应用范围，促进教育公平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深入研究虚拟技术对学习资源分配的影响，为未来教育改革提供参考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28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530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3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81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1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5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85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2023-12-15T21:16:01Z</dcterms:created>
  <dcterms:modified xsi:type="dcterms:W3CDTF">2023-12-15T21:16:01Z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3b6c2a346d3a46e694e16277255e20be_21</vt:lpwstr>
  </property>
</Properties>
</file>