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4755" r:id="rId1"/>
    <p:sldMasterId id="2147514792" r:id="rId2"/>
  </p:sldMasterIdLst>
  <p:notesMasterIdLst>
    <p:notesMasterId r:id="rId3"/>
  </p:notesMasterIdLst>
  <p:sldIdLst>
    <p:sldId id="13927" r:id="rId4"/>
    <p:sldId id="13932" r:id="rId5"/>
    <p:sldId id="13937" r:id="rId6"/>
    <p:sldId id="13941" r:id="rId7"/>
    <p:sldId id="13944" r:id="rId8"/>
    <p:sldId id="13948" r:id="rId9"/>
    <p:sldId id="13952" r:id="rId10"/>
    <p:sldId id="13955" r:id="rId11"/>
    <p:sldId id="13958" r:id="rId12"/>
    <p:sldId id="13962" r:id="rId13"/>
    <p:sldId id="13966" r:id="rId14"/>
    <p:sldId id="13969" r:id="rId15"/>
    <p:sldId id="13972" r:id="rId16"/>
    <p:sldId id="13976" r:id="rId17"/>
    <p:sldId id="13980" r:id="rId18"/>
    <p:sldId id="13983" r:id="rId19"/>
    <p:sldId id="13986" r:id="rId20"/>
    <p:sldId id="13990" r:id="rId21"/>
    <p:sldId id="13994" r:id="rId22"/>
    <p:sldId id="13997" r:id="rId23"/>
    <p:sldId id="14000" r:id="rId24"/>
    <p:sldId id="14004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756" r:id="rId1"/>
    <p:sldLayoutId id="2147514757" r:id="rId2"/>
    <p:sldLayoutId id="2147514758" r:id="rId3"/>
    <p:sldLayoutId id="2147514759" r:id="rId4"/>
    <p:sldLayoutId id="2147514760" r:id="rId5"/>
    <p:sldLayoutId id="2147514761" r:id="rId6"/>
    <p:sldLayoutId id="2147514762" r:id="rId7"/>
    <p:sldLayoutId id="2147514763" r:id="rId8"/>
    <p:sldLayoutId id="2147514764" r:id="rId9"/>
    <p:sldLayoutId id="2147514765" r:id="rId10"/>
    <p:sldLayoutId id="21475147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793" r:id="rId1"/>
    <p:sldLayoutId id="2147514794" r:id="rId2"/>
    <p:sldLayoutId id="2147514795" r:id="rId3"/>
    <p:sldLayoutId id="2147514796" r:id="rId4"/>
    <p:sldLayoutId id="2147514797" r:id="rId5"/>
    <p:sldLayoutId id="2147514798" r:id="rId6"/>
    <p:sldLayoutId id="2147514799" r:id="rId7"/>
    <p:sldLayoutId id="2147514800" r:id="rId8"/>
    <p:sldLayoutId id="2147514801" r:id="rId9"/>
    <p:sldLayoutId id="2147514802" r:id="rId10"/>
    <p:sldLayoutId id="214751480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tags" Target="../tags/tag215.xml"/><Relationship Id="rId22" Type="http://schemas.openxmlformats.org/officeDocument/2006/relationships/tags" Target="../tags/tag216.xml"/><Relationship Id="rId23" Type="http://schemas.openxmlformats.org/officeDocument/2006/relationships/tags" Target="../tags/tag217.xml"/><Relationship Id="rId24" Type="http://schemas.openxmlformats.org/officeDocument/2006/relationships/tags" Target="../tags/tag218.xml"/><Relationship Id="rId25" Type="http://schemas.openxmlformats.org/officeDocument/2006/relationships/tags" Target="../tags/tag219.xml"/><Relationship Id="rId26" Type="http://schemas.openxmlformats.org/officeDocument/2006/relationships/tags" Target="../tags/tag220.xml"/><Relationship Id="rId27" Type="http://schemas.openxmlformats.org/officeDocument/2006/relationships/tags" Target="../tags/tag221.xml"/><Relationship Id="rId28" Type="http://schemas.openxmlformats.org/officeDocument/2006/relationships/tags" Target="../tags/tag222.xml"/><Relationship Id="rId29" Type="http://schemas.openxmlformats.org/officeDocument/2006/relationships/tags" Target="../tags/tag22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tags" Target="../tags/tag259.xml"/><Relationship Id="rId22" Type="http://schemas.openxmlformats.org/officeDocument/2006/relationships/tags" Target="../tags/tag260.xml"/><Relationship Id="rId23" Type="http://schemas.openxmlformats.org/officeDocument/2006/relationships/tags" Target="../tags/tag261.xml"/><Relationship Id="rId24" Type="http://schemas.openxmlformats.org/officeDocument/2006/relationships/tags" Target="../tags/tag262.xml"/><Relationship Id="rId25" Type="http://schemas.openxmlformats.org/officeDocument/2006/relationships/tags" Target="../tags/tag263.xml"/><Relationship Id="rId26" Type="http://schemas.openxmlformats.org/officeDocument/2006/relationships/tags" Target="../tags/tag264.xml"/><Relationship Id="rId27" Type="http://schemas.openxmlformats.org/officeDocument/2006/relationships/tags" Target="../tags/tag265.xml"/><Relationship Id="rId28" Type="http://schemas.openxmlformats.org/officeDocument/2006/relationships/tags" Target="../tags/tag266.xml"/><Relationship Id="rId29" Type="http://schemas.openxmlformats.org/officeDocument/2006/relationships/tags" Target="../tags/tag267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学校双减对教学资源有效利用的促进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双减政策的背景和意义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双减政策对教师资源的优化配置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双减政策对学生个性化发展的促进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双减政策对教学资源的合理利用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双减政策实施中面临的挑战与对策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1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减轻学生过重作业负担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提升学校课后服务水平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防止和纠正“小学化”倾向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营造良好教育生态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双减政策对教育资源有效利用的意义</a:t>
            </a:r>
            <a:endParaRPr altLang="en-US" lang="zh-CN"/>
          </a:p>
        </p:txBody>
      </p:sp>
      <p:sp>
        <p:nvSpPr>
          <p:cNvPr id="104897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促进教师专业发展，提升教学质量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减轻学生和家庭的负担，提高教育公平和质量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优化教育资源配置，提高资源利用效率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推动教育信息化发展，创新教学方式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双减政策对教师资源的优化配置</a:t>
            </a:r>
            <a:endParaRPr altLang="en-US" dirty="0" lang="zh-CN"/>
          </a:p>
        </p:txBody>
      </p:sp>
      <p:sp>
        <p:nvSpPr>
          <p:cNvPr id="10490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教师资源现状分析</a:t>
            </a:r>
            <a:endParaRPr altLang="en-US" lang="zh-CN"/>
          </a:p>
        </p:txBody>
      </p:sp>
      <p:sp>
        <p:nvSpPr>
          <p:cNvPr id="10490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双减政策前教师资源存在的问题：教师负担过重，教学资源分配不均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双减政策对教师资源的影响：减轻教师负担，提高教学质量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双减政策实施后教师资源的优化配置：合理分配教学资源，提高教师整体素质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教师资源优化配置的成果：提高教学质量，促进教育公平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双减政策对教师资源优化的作用</a:t>
            </a:r>
            <a:endParaRPr altLang="en-US" lang="zh-CN"/>
          </a:p>
        </p:txBody>
      </p:sp>
      <p:sp>
        <p:nvSpPr>
          <p:cNvPr id="104914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减少作业负担：双减政策实施后，学生的作业负担明显减轻，这使得教师有更多的时间和精力去关注学生的个性化需求，提升教学质量。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优化教师结构：双减政策的实施，促使学校更加注重教师资源的优化配置，通过调整教师的工作内容和时间，让教师更好地发挥自身优势。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提高教师专业素养：双减政策实施后，学校更加注重教师的专业发展，通过提供更多的培训和学习机会，提升教师的专业素养和教学能力。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促进教师团队协作：双减政策的实施，需要教师在有限的时间内完成更多的工作任务，这促使教师之间需要更好地协作与配合，提高团队协作能力。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教师资源优化配置的具体措施</a:t>
            </a:r>
            <a:endParaRPr altLang="en-US" lang="zh-CN"/>
          </a:p>
        </p:txBody>
      </p:sp>
      <p:sp>
        <p:nvSpPr>
          <p:cNvPr id="104920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实施教师轮岗制度，促进优质教师资源共享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加强教师培训，提升教师专业素养和教学能力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建立教师评价机制，激励教师提高教学质量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推进教师职业化发展，提高教师职业地位和待遇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双减政策对学生个性化发展的促进</a:t>
            </a:r>
            <a:endParaRPr altLang="en-US" dirty="0" lang="zh-CN"/>
          </a:p>
        </p:txBody>
      </p:sp>
      <p:sp>
        <p:nvSpPr>
          <p:cNvPr id="10492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学生个性化发展的重要性</a:t>
            </a:r>
            <a:endParaRPr altLang="en-US" lang="zh-CN"/>
          </a:p>
        </p:txBody>
      </p:sp>
      <p:sp>
        <p:nvSpPr>
          <p:cNvPr id="104931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提升学生综合素质，促进全面发展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激发学生潜能，培养创新精神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满足学生个性化需求，提高教育质量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增强学生自信心，培养积极心态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双减政策对学生个性化发展的促进作用</a:t>
            </a:r>
            <a:endParaRPr altLang="en-US" lang="zh-CN"/>
          </a:p>
        </p:txBody>
      </p:sp>
      <p:sp>
        <p:nvSpPr>
          <p:cNvPr id="104936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减轻学生课业负担，增加学生自主时间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增强学生自主学习能力，提高学生自我管理能力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提升学生综合素质，培养学生创新精神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促进个性化教育，满足学生兴趣爱好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学生个性化发展的具体实施方式</a:t>
            </a:r>
            <a:endParaRPr altLang="en-US" lang="zh-CN"/>
          </a:p>
        </p:txBody>
      </p:sp>
      <p:sp>
        <p:nvSpPr>
          <p:cNvPr id="1049440" name="圆角矩形 30"/>
          <p:cNvSpPr/>
          <p:nvPr>
            <p:custDataLst>
              <p:tags r:id="rId1"/>
            </p:custDataLst>
          </p:nvPr>
        </p:nvSpPr>
        <p:spPr>
          <a:xfrm>
            <a:off x="2241828" y="1289050"/>
            <a:ext cx="8108780" cy="113807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42" name="圆角矩形 65"/>
          <p:cNvSpPr/>
          <p:nvPr>
            <p:custDataLst>
              <p:tags r:id="rId2"/>
            </p:custDataLst>
          </p:nvPr>
        </p:nvSpPr>
        <p:spPr>
          <a:xfrm>
            <a:off x="2241828" y="2563232"/>
            <a:ext cx="8108780" cy="113807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44" name="圆角矩形 72"/>
          <p:cNvSpPr/>
          <p:nvPr>
            <p:custDataLst>
              <p:tags r:id="rId3"/>
            </p:custDataLst>
          </p:nvPr>
        </p:nvSpPr>
        <p:spPr>
          <a:xfrm>
            <a:off x="2241828" y="3837414"/>
            <a:ext cx="8108780" cy="113807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46" name="圆角矩形 78"/>
          <p:cNvSpPr/>
          <p:nvPr>
            <p:custDataLst>
              <p:tags r:id="rId4"/>
            </p:custDataLst>
          </p:nvPr>
        </p:nvSpPr>
        <p:spPr>
          <a:xfrm>
            <a:off x="2241828" y="5111596"/>
            <a:ext cx="8108780" cy="113807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48" name="圆角矩形 35"/>
          <p:cNvSpPr/>
          <p:nvPr>
            <p:custDataLst>
              <p:tags r:id="rId5"/>
            </p:custDataLst>
          </p:nvPr>
        </p:nvSpPr>
        <p:spPr>
          <a:xfrm>
            <a:off x="1835812" y="1503592"/>
            <a:ext cx="1955489" cy="708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0" name="圆角矩形 35"/>
          <p:cNvSpPr/>
          <p:nvPr>
            <p:custDataLst>
              <p:tags r:id="rId6"/>
            </p:custDataLst>
          </p:nvPr>
        </p:nvSpPr>
        <p:spPr>
          <a:xfrm>
            <a:off x="1835812" y="5326138"/>
            <a:ext cx="1955489" cy="708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2" name="圆角矩形 35"/>
          <p:cNvSpPr/>
          <p:nvPr>
            <p:custDataLst>
              <p:tags r:id="rId7"/>
            </p:custDataLst>
          </p:nvPr>
        </p:nvSpPr>
        <p:spPr>
          <a:xfrm>
            <a:off x="1835812" y="4051956"/>
            <a:ext cx="1955489" cy="708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4" name="圆角矩形 35"/>
          <p:cNvSpPr/>
          <p:nvPr>
            <p:custDataLst>
              <p:tags r:id="rId8"/>
            </p:custDataLst>
          </p:nvPr>
        </p:nvSpPr>
        <p:spPr>
          <a:xfrm>
            <a:off x="1835812" y="2777774"/>
            <a:ext cx="1955489" cy="708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6" name="文本框 4"/>
          <p:cNvSpPr txBox="1"/>
          <p:nvPr>
            <p:custDataLst>
              <p:tags r:id="rId9"/>
            </p:custDataLst>
          </p:nvPr>
        </p:nvSpPr>
        <p:spPr>
          <a:xfrm>
            <a:off x="4249606" y="1345954"/>
            <a:ext cx="6044098" cy="102426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实施个性化教育：学校根据学生的兴趣、特长和需求，制定个性化的教育计划和课程设置。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58" name="文本框 5"/>
          <p:cNvSpPr txBox="1"/>
          <p:nvPr>
            <p:custDataLst>
              <p:tags r:id="rId10"/>
            </p:custDataLst>
          </p:nvPr>
        </p:nvSpPr>
        <p:spPr>
          <a:xfrm>
            <a:off x="4249606" y="2620136"/>
            <a:ext cx="6044098" cy="102426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开展多元化活动：学校组织各类社团、竞赛、社会实践等活动，让学生有机会展示自己的特长和兴趣，促进个性化发展。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60" name="文本框 6"/>
          <p:cNvSpPr txBox="1"/>
          <p:nvPr>
            <p:custDataLst>
              <p:tags r:id="rId11"/>
            </p:custDataLst>
          </p:nvPr>
        </p:nvSpPr>
        <p:spPr>
          <a:xfrm>
            <a:off x="4249606" y="3894318"/>
            <a:ext cx="6044098" cy="102426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实施差异化教学：教师根据学生的学习能力、兴趣和需求，采用不同的教学方法和手段，满足学生的个性化需求。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4249606" y="5168499"/>
            <a:ext cx="6044098" cy="102426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建立个性化评价体系：学校建立多元化的评价体系，关注学生的个性发展、特长和进步，鼓励学生发挥自己的优势和潜力。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双减政策对教学资源的合理利用</a:t>
            </a:r>
            <a:endParaRPr altLang="en-US" dirty="0" lang="zh-CN"/>
          </a:p>
        </p:txBody>
      </p:sp>
      <p:sp>
        <p:nvSpPr>
          <p:cNvPr id="10494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教学资源现状分析</a:t>
            </a:r>
            <a:endParaRPr altLang="en-US" lang="zh-CN"/>
          </a:p>
        </p:txBody>
      </p:sp>
      <p:sp>
        <p:nvSpPr>
          <p:cNvPr id="1049546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6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传统教学资源分配不均：城市和农村、不同学校之间存在差异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促进教育公平：保障所有学生获得优质教育资源的权利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提升教学质量：优化教学资源配置，提高教学效果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双减政策推动教学资源有效利用：减少重复和不必要的资源消耗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双减政策对教学资源合理利用的影响</a:t>
            </a:r>
            <a:endParaRPr altLang="en-US" lang="zh-CN"/>
          </a:p>
        </p:txBody>
      </p:sp>
      <p:sp>
        <p:nvSpPr>
          <p:cNvPr id="104962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优化课程设置，丰富教学资源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强化学校管理，提高资源利用效率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教学资源合理利用的具体措施</a:t>
            </a:r>
            <a:endParaRPr altLang="en-US" lang="zh-CN"/>
          </a:p>
        </p:txBody>
      </p:sp>
      <p:sp>
        <p:nvSpPr>
          <p:cNvPr id="10496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优化课程设置：根据学生需求和学科特点，合理安排课程，提高教学资源的使用效率。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共享教学资源：通过信息化手段，实现教学资源的共享，避免重复建设和浪费。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强化教师培训：提高教师的教学水平和资源利用能力，使其能够更好地利用各种教学资源。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完善教学设施：根据实际需要，合理配置教学设施，确保设施的完备性和实用性。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双减政策实施中面临的挑战与对策</a:t>
            </a:r>
            <a:endParaRPr altLang="en-US" dirty="0" lang="zh-CN"/>
          </a:p>
        </p:txBody>
      </p:sp>
      <p:sp>
        <p:nvSpPr>
          <p:cNvPr id="10497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4977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学科类培训机构的转型问题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家长对“减负”的误解与担忧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教学质量与评价体系的调整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教师专业素养与教学能力的要求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应对挑战的策略与措施</a:t>
            </a:r>
            <a:endParaRPr altLang="en-US" lang="zh-CN"/>
          </a:p>
        </p:txBody>
      </p:sp>
      <p:sp>
        <p:nvSpPr>
          <p:cNvPr id="1049814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强化家校合作，形成教育合力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完善评价体系，促进学生全面发展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加强教师培训，提升教师专业素养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完善双减政策的建议与展望</a:t>
            </a:r>
            <a:endParaRPr altLang="en-US" lang="zh-CN"/>
          </a:p>
        </p:txBody>
      </p:sp>
      <p:sp>
        <p:nvSpPr>
          <p:cNvPr id="104987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优化教育资源配置，提高教学资源利用效率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建立完善的监督机制，确保政策落实到位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强化学校与家庭、社会的沟通协作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探索多元化评价体系，促进学生全面发展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9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23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2024-01-05T10:32:45Z</dcterms:created>
  <dcterms:modified xsi:type="dcterms:W3CDTF">2024-01-05T10:32:45Z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24961b4355cc4adf808f9fe1169a1b4f_21</vt:lpwstr>
  </property>
</Properties>
</file>