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92" r:id="rId1"/>
    <p:sldMasterId id="2147490829" r:id="rId2"/>
  </p:sldMasterIdLst>
  <p:notesMasterIdLst>
    <p:notesMasterId r:id="rId3"/>
  </p:notesMasterIdLst>
  <p:sldIdLst>
    <p:sldId id="3443" r:id="rId4"/>
    <p:sldId id="3446" r:id="rId5"/>
    <p:sldId id="3449" r:id="rId6"/>
    <p:sldId id="3452" r:id="rId7"/>
    <p:sldId id="3455" r:id="rId8"/>
    <p:sldId id="3458" r:id="rId9"/>
    <p:sldId id="3461" r:id="rId10"/>
    <p:sldId id="3464" r:id="rId11"/>
    <p:sldId id="3467" r:id="rId12"/>
    <p:sldId id="3470" r:id="rId13"/>
    <p:sldId id="3473" r:id="rId14"/>
    <p:sldId id="3476" r:id="rId15"/>
    <p:sldId id="3479" r:id="rId16"/>
    <p:sldId id="3482" r:id="rId17"/>
    <p:sldId id="3485" r:id="rId18"/>
    <p:sldId id="3488" r:id="rId19"/>
    <p:sldId id="3491" r:id="rId20"/>
    <p:sldId id="3494" r:id="rId21"/>
    <p:sldId id="3497" r:id="rId22"/>
    <p:sldId id="3500" r:id="rId23"/>
    <p:sldId id="3503" r:id="rId24"/>
    <p:sldId id="3506" r:id="rId25"/>
    <p:sldId id="3509" r:id="rId26"/>
    <p:sldId id="3512" r:id="rId27"/>
    <p:sldId id="3515"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93" r:id="rId1"/>
    <p:sldLayoutId id="2147490794" r:id="rId2"/>
    <p:sldLayoutId id="2147490795" r:id="rId3"/>
    <p:sldLayoutId id="2147490796" r:id="rId4"/>
    <p:sldLayoutId id="2147490797" r:id="rId5"/>
    <p:sldLayoutId id="2147490798" r:id="rId6"/>
    <p:sldLayoutId id="2147490799" r:id="rId7"/>
    <p:sldLayoutId id="2147490800" r:id="rId8"/>
    <p:sldLayoutId id="2147490801" r:id="rId9"/>
    <p:sldLayoutId id="2147490802" r:id="rId10"/>
    <p:sldLayoutId id="214749080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830" r:id="rId1"/>
    <p:sldLayoutId id="2147490831" r:id="rId2"/>
    <p:sldLayoutId id="2147490832" r:id="rId3"/>
    <p:sldLayoutId id="2147490833" r:id="rId4"/>
    <p:sldLayoutId id="2147490834" r:id="rId5"/>
    <p:sldLayoutId id="2147490835" r:id="rId6"/>
    <p:sldLayoutId id="2147490836" r:id="rId7"/>
    <p:sldLayoutId id="2147490837" r:id="rId8"/>
    <p:sldLayoutId id="2147490838" r:id="rId9"/>
    <p:sldLayoutId id="2147490839" r:id="rId10"/>
    <p:sldLayoutId id="2147490840"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数学教育对初中学生思维发展的影响</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数学教育在初中教育中的地位</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数学学科的重要性</a:t>
            </a:r>
            <a:endParaRPr altLang="en-US" lang="zh-CN"/>
          </a:p>
        </p:txBody>
      </p:sp>
      <p:sp>
        <p:nvSpPr>
          <p:cNvPr id="104885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数学是基础学科，对于培养学生的逻辑思维和问题解决能力至关重要。</a:t>
            </a:r>
            <a:endParaRPr altLang="en-US" dirty="0" sz="1200" lang="zh-CN" spc="150">
              <a:solidFill>
                <a:schemeClr val="tx1">
                  <a:lumMod val="65000"/>
                  <a:lumOff val="35000"/>
                </a:schemeClr>
              </a:solidFill>
              <a:latin typeface="+mn-ea"/>
              <a:sym typeface="+mn-ea"/>
            </a:endParaRPr>
          </a:p>
        </p:txBody>
      </p:sp>
      <p:sp>
        <p:nvSpPr>
          <p:cNvPr id="104885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数学在科学、工程、技术等领域中广泛应用，是理解和应用其他学科的基础。</a:t>
            </a:r>
            <a:endParaRPr altLang="en-US" dirty="0" sz="1200" lang="zh-CN" spc="150">
              <a:solidFill>
                <a:schemeClr val="tx1">
                  <a:lumMod val="65000"/>
                  <a:lumOff val="35000"/>
                </a:schemeClr>
              </a:solidFill>
              <a:latin typeface="+mn-ea"/>
              <a:sym typeface="+mn-ea"/>
            </a:endParaRPr>
          </a:p>
        </p:txBody>
      </p:sp>
      <p:sp>
        <p:nvSpPr>
          <p:cNvPr id="104885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数学教育能够提高学生的思维能力和创造力，对于学生的个人发展和未来职业发展具有重要意义。</a:t>
            </a:r>
            <a:endParaRPr altLang="en-US" dirty="0" sz="1200" lang="zh-CN" spc="150">
              <a:solidFill>
                <a:schemeClr val="tx1">
                  <a:lumMod val="65000"/>
                  <a:lumOff val="35000"/>
                </a:schemeClr>
              </a:solidFill>
              <a:latin typeface="+mn-ea"/>
              <a:sym typeface="+mn-ea"/>
            </a:endParaRPr>
          </a:p>
        </p:txBody>
      </p:sp>
      <p:sp>
        <p:nvSpPr>
          <p:cNvPr id="104885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数学教育在初中阶段是关键时期，对于学生未来的数学学习和应用能力具有重要影响。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92" name="标题 1"/>
          <p:cNvSpPr>
            <a:spLocks noGrp="1"/>
          </p:cNvSpPr>
          <p:nvPr>
            <p:ph type="title"/>
          </p:nvPr>
        </p:nvSpPr>
        <p:spPr/>
        <p:txBody>
          <a:bodyPr/>
          <a:p>
            <a:r>
              <a:rPr altLang="en-US" lang="zh-CN"/>
              <a:t>数学教育的目标</a:t>
            </a:r>
            <a:endParaRPr altLang="en-US" lang="zh-CN"/>
          </a:p>
        </p:txBody>
      </p:sp>
      <p:sp>
        <p:nvSpPr>
          <p:cNvPr id="1048894"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96"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8"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培养学生的逻辑思维能力和解决问题的能力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00"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02"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提高学生的数学素养和数学思维能力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06"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08"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帮助学生掌握数学知识和技能，为未来的学习和工作打下基础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0"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14"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培养学生的创新思维和实践能力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0" name="标题"/>
          <p:cNvSpPr>
            <a:spLocks noGrp="1"/>
          </p:cNvSpPr>
          <p:nvPr>
            <p:ph type="title"/>
            <p:custDataLst>
              <p:tags r:id="rId1"/>
            </p:custDataLst>
          </p:nvPr>
        </p:nvSpPr>
        <p:spPr>
          <a:xfrm>
            <a:off x="1526400" y="3381109"/>
            <a:ext cx="9144000" cy="1152000"/>
          </a:xfrm>
        </p:spPr>
        <p:txBody>
          <a:bodyPr/>
          <a:p>
            <a:r>
              <a:rPr altLang="en-US" dirty="0" lang="zh-CN"/>
              <a:t>数学教育对初中学生思维发展的促进作用</a:t>
            </a:r>
            <a:endParaRPr altLang="en-US" dirty="0" lang="zh-CN"/>
          </a:p>
        </p:txBody>
      </p:sp>
      <p:sp>
        <p:nvSpPr>
          <p:cNvPr id="1048952"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逻辑思维的培养</a:t>
            </a:r>
            <a:endParaRPr altLang="en-US" lang="zh-CN"/>
          </a:p>
        </p:txBody>
      </p:sp>
      <p:sp>
        <p:nvSpPr>
          <p:cNvPr id="104898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84" name="TextBox 2"/>
          <p:cNvSpPr txBox="1"/>
          <p:nvPr>
            <p:custDataLst>
              <p:tags r:id="rId3"/>
            </p:custDataLst>
          </p:nvPr>
        </p:nvSpPr>
        <p:spPr>
          <a:xfrm>
            <a:off x="1662883"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数学教育通过数理逻辑的训练，提高学生的逻辑思维能力。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90" name="TextBox 2"/>
          <p:cNvSpPr txBox="1"/>
          <p:nvPr>
            <p:custDataLst>
              <p:tags r:id="rId6"/>
            </p:custDataLst>
          </p:nvPr>
        </p:nvSpPr>
        <p:spPr>
          <a:xfrm>
            <a:off x="4170199"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数学问题解决过程中，强化了学生的分析、推理和归纳能力。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96" name="TextBox 2"/>
          <p:cNvSpPr txBox="1"/>
          <p:nvPr>
            <p:custDataLst>
              <p:tags r:id="rId9"/>
            </p:custDataLst>
          </p:nvPr>
        </p:nvSpPr>
        <p:spPr>
          <a:xfrm>
            <a:off x="6674657"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数学教育注重证明和演绎，有助于培养学生的严谨思维习惯。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02" name="TextBox 2"/>
          <p:cNvSpPr txBox="1"/>
          <p:nvPr>
            <p:custDataLst>
              <p:tags r:id="rId12"/>
            </p:custDataLst>
          </p:nvPr>
        </p:nvSpPr>
        <p:spPr>
          <a:xfrm>
            <a:off x="9173401" y="3114594"/>
            <a:ext cx="2042231" cy="164908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数学中的概念、定理和公式，有助于学生理解事物的本质和内在规律。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抽象思维的培养</a:t>
            </a:r>
            <a:endParaRPr altLang="en-US" lang="zh-CN"/>
          </a:p>
        </p:txBody>
      </p:sp>
      <p:sp>
        <p:nvSpPr>
          <p:cNvPr id="104903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数学教育通过数形结合培养抽象思维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数学教育通过概念教学培养抽象思维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5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数学教育通过解题过程培养抽象思维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5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数学教育通过归纳演绎培养抽象思维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创新思维的培养</a:t>
            </a:r>
            <a:endParaRPr altLang="en-US" lang="zh-CN"/>
          </a:p>
        </p:txBody>
      </p:sp>
      <p:sp>
        <p:nvSpPr>
          <p:cNvPr id="1049096"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8"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0"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2"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4"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数学教育通过探究性学习，引导学生自主探究，激发创新思维。</a:t>
            </a:r>
            <a:endParaRPr altLang="en-US" sz="1400" lang="zh-CN" spc="150">
              <a:solidFill>
                <a:schemeClr val="tx1"/>
              </a:solidFill>
              <a:effectLst/>
              <a:latin typeface="+mn-ea"/>
              <a:sym typeface="+mn-ea"/>
            </a:endParaRPr>
          </a:p>
        </p:txBody>
      </p:sp>
      <p:sp>
        <p:nvSpPr>
          <p:cNvPr id="1049106"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数学教育通过问题解决，培养学生的创新思维能力和解决问题的能力。</a:t>
            </a:r>
            <a:endParaRPr altLang="en-US" dirty="0" sz="1400" lang="zh-CN" spc="150">
              <a:solidFill>
                <a:schemeClr val="tx1"/>
              </a:solidFill>
              <a:effectLst/>
              <a:latin typeface="+mn-ea"/>
              <a:sym typeface="+mn-ea"/>
            </a:endParaRPr>
          </a:p>
        </p:txBody>
      </p:sp>
      <p:sp>
        <p:nvSpPr>
          <p:cNvPr id="1049108"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数学教育通过开放性问题，鼓励学生多角度思考，培养创新思维。</a:t>
            </a:r>
            <a:endParaRPr altLang="en-US" sz="1400" lang="zh-CN" spc="150">
              <a:solidFill>
                <a:schemeClr val="tx1"/>
              </a:solidFill>
              <a:effectLst/>
              <a:latin typeface="+mn-ea"/>
              <a:sym typeface="+mn-ea"/>
            </a:endParaRPr>
          </a:p>
        </p:txBody>
      </p:sp>
      <p:sp>
        <p:nvSpPr>
          <p:cNvPr id="1049110"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数学教育通过与其他学科的结合，拓宽学生的知识面，激发创新思维。</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4" name="标题"/>
          <p:cNvSpPr>
            <a:spLocks noGrp="1"/>
          </p:cNvSpPr>
          <p:nvPr>
            <p:ph type="title"/>
            <p:custDataLst>
              <p:tags r:id="rId1"/>
            </p:custDataLst>
          </p:nvPr>
        </p:nvSpPr>
        <p:spPr>
          <a:xfrm>
            <a:off x="1526400" y="3381109"/>
            <a:ext cx="9144000" cy="1152000"/>
          </a:xfrm>
        </p:spPr>
        <p:txBody>
          <a:bodyPr/>
          <a:p>
            <a:r>
              <a:rPr altLang="en-US" dirty="0" lang="zh-CN"/>
              <a:t>数学教育对初中学生思维发展的挑战</a:t>
            </a:r>
            <a:endParaRPr altLang="en-US" dirty="0" lang="zh-CN"/>
          </a:p>
        </p:txBody>
      </p:sp>
      <p:sp>
        <p:nvSpPr>
          <p:cNvPr id="104914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数学学习的难度</a:t>
            </a:r>
            <a:endParaRPr altLang="en-US" lang="zh-CN"/>
          </a:p>
        </p:txBody>
      </p:sp>
      <p:sp>
        <p:nvSpPr>
          <p:cNvPr id="1049174"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6"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抽象思维要求高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0"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2"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知识体系严密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6"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8"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解题方法灵活多样</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90"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4"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对逻辑思维要求较高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思维定势的挑战</a:t>
            </a:r>
            <a:endParaRPr altLang="en-US" lang="zh-CN"/>
          </a:p>
        </p:txBody>
      </p:sp>
      <p:sp>
        <p:nvSpPr>
          <p:cNvPr id="104923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思维定势的形成：学生在学习数学过程中，容易形成固定的解题思路和思维模式</a:t>
            </a:r>
            <a:endParaRPr altLang="en-US" dirty="0" sz="2000" lang="zh-CN" spc="150">
              <a:solidFill>
                <a:schemeClr val="tx1">
                  <a:lumMod val="85000"/>
                  <a:lumOff val="15000"/>
                </a:schemeClr>
              </a:solidFill>
              <a:latin typeface="+mn-ea"/>
              <a:sym typeface="+mn-ea"/>
            </a:endParaRPr>
          </a:p>
        </p:txBody>
      </p:sp>
      <p:sp>
        <p:nvSpPr>
          <p:cNvPr id="104923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思维定势的负面影响：阻碍学生灵活运用数学知识，限制其思维发展</a:t>
            </a:r>
            <a:endParaRPr altLang="en-US" dirty="0" sz="2000" lang="zh-CN" spc="150">
              <a:solidFill>
                <a:schemeClr val="tx1">
                  <a:lumMod val="85000"/>
                  <a:lumOff val="15000"/>
                </a:schemeClr>
              </a:solidFill>
              <a:latin typeface="+mn-ea"/>
              <a:sym typeface="+mn-ea"/>
            </a:endParaRPr>
          </a:p>
        </p:txBody>
      </p:sp>
      <p:sp>
        <p:nvSpPr>
          <p:cNvPr id="104924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应对挑战的方法：教师需引导学生突破思维定势，培养其发散思维和创新能力</a:t>
            </a:r>
            <a:endParaRPr altLang="en-US" dirty="0" sz="2000" lang="zh-CN" spc="150">
              <a:solidFill>
                <a:schemeClr val="tx1">
                  <a:lumMod val="85000"/>
                  <a:lumOff val="15000"/>
                </a:schemeClr>
              </a:solidFill>
              <a:latin typeface="+mn-ea"/>
              <a:sym typeface="+mn-ea"/>
            </a:endParaRPr>
          </a:p>
        </p:txBody>
      </p:sp>
      <p:sp>
        <p:nvSpPr>
          <p:cNvPr id="104925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实际教学中的应用：通过设计开放性问题、组织数学活动等方式，帮助学生克服思维定势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8" name="标题 1"/>
          <p:cNvSpPr>
            <a:spLocks noGrp="1"/>
          </p:cNvSpPr>
          <p:nvPr>
            <p:ph type="title"/>
          </p:nvPr>
        </p:nvSpPr>
        <p:spPr/>
        <p:txBody>
          <a:bodyPr/>
          <a:p>
            <a:r>
              <a:rPr altLang="en-US" lang="zh-CN"/>
              <a:t>学习兴趣的挑战</a:t>
            </a:r>
            <a:endParaRPr altLang="en-US" lang="zh-CN"/>
          </a:p>
        </p:txBody>
      </p:sp>
      <p:sp>
        <p:nvSpPr>
          <p:cNvPr id="1049290"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数学学科特点：抽象性、逻辑性较强，容易让学生感到枯燥乏味。</a:t>
            </a:r>
            <a:endParaRPr altLang="en-US" dirty="0" sz="2000" lang="zh-CN" spc="150">
              <a:solidFill>
                <a:schemeClr val="tx1">
                  <a:lumMod val="85000"/>
                  <a:lumOff val="15000"/>
                </a:schemeClr>
              </a:solidFill>
              <a:latin typeface="+mn-ea"/>
              <a:sym typeface="+mn-ea"/>
            </a:endParaRPr>
          </a:p>
        </p:txBody>
      </p:sp>
      <p:sp>
        <p:nvSpPr>
          <p:cNvPr id="1049296"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学习压力：初中阶段是学生学业压力逐渐增大的时期，数学作为主要科目之一，容易让学生产生焦虑和厌学情绪。</a:t>
            </a:r>
            <a:endParaRPr altLang="en-US" dirty="0" sz="2000" lang="zh-CN" spc="150">
              <a:solidFill>
                <a:schemeClr val="tx1">
                  <a:lumMod val="85000"/>
                  <a:lumOff val="15000"/>
                </a:schemeClr>
              </a:solidFill>
              <a:latin typeface="+mn-ea"/>
              <a:sym typeface="+mn-ea"/>
            </a:endParaRPr>
          </a:p>
        </p:txBody>
      </p:sp>
      <p:sp>
        <p:nvSpPr>
          <p:cNvPr id="1049302"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学科兴趣的缺失：部分学生可能因为缺乏对数学的兴趣，而难以投入学习，影响思维发展。</a:t>
            </a:r>
            <a:endParaRPr altLang="en-US" dirty="0" sz="2000" lang="zh-CN" spc="150">
              <a:solidFill>
                <a:schemeClr val="tx1">
                  <a:lumMod val="85000"/>
                  <a:lumOff val="15000"/>
                </a:schemeClr>
              </a:solidFill>
              <a:latin typeface="+mn-ea"/>
              <a:sym typeface="+mn-ea"/>
            </a:endParaRPr>
          </a:p>
        </p:txBody>
      </p:sp>
      <p:sp>
        <p:nvSpPr>
          <p:cNvPr id="1049308"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学习动力不足：在应试教育背景下，部分学生可能只是为了应付考试而学习，缺乏主动性和探究精神，影响数学思维的培养。</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6" name="标题"/>
          <p:cNvSpPr>
            <a:spLocks noGrp="1"/>
          </p:cNvSpPr>
          <p:nvPr>
            <p:ph type="title"/>
            <p:custDataLst>
              <p:tags r:id="rId1"/>
            </p:custDataLst>
          </p:nvPr>
        </p:nvSpPr>
        <p:spPr>
          <a:xfrm>
            <a:off x="1526400" y="3381109"/>
            <a:ext cx="9144000" cy="1152000"/>
          </a:xfrm>
        </p:spPr>
        <p:txBody>
          <a:bodyPr/>
          <a:p>
            <a:r>
              <a:rPr altLang="en-US" dirty="0" lang="zh-CN"/>
              <a:t>如何通过数学教育促进初中学生思维发展</a:t>
            </a:r>
            <a:endParaRPr altLang="en-US" dirty="0" lang="zh-CN"/>
          </a:p>
        </p:txBody>
      </p:sp>
      <p:sp>
        <p:nvSpPr>
          <p:cNvPr id="1049348"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创新教学方法</a:t>
            </a:r>
            <a:endParaRPr altLang="en-US" lang="zh-CN"/>
          </a:p>
        </p:txBody>
      </p:sp>
      <p:sp>
        <p:nvSpPr>
          <p:cNvPr id="104937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引入实际问题，引导学生解决</a:t>
            </a:r>
            <a:endParaRPr altLang="en-US" dirty="0" sz="1200" lang="zh-CN" spc="150">
              <a:solidFill>
                <a:schemeClr val="tx1">
                  <a:lumMod val="65000"/>
                  <a:lumOff val="35000"/>
                </a:schemeClr>
              </a:solidFill>
              <a:latin typeface="+mn-ea"/>
              <a:sym typeface="+mn-ea"/>
            </a:endParaRPr>
          </a:p>
        </p:txBody>
      </p:sp>
      <p:sp>
        <p:nvSpPr>
          <p:cNvPr id="104937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提倡探究式学习，鼓励学生自主思考</a:t>
            </a:r>
            <a:endParaRPr altLang="en-US" dirty="0" sz="1200" lang="zh-CN" spc="150">
              <a:solidFill>
                <a:schemeClr val="tx1">
                  <a:lumMod val="65000"/>
                  <a:lumOff val="35000"/>
                </a:schemeClr>
              </a:solidFill>
              <a:latin typeface="+mn-ea"/>
              <a:sym typeface="+mn-ea"/>
            </a:endParaRPr>
          </a:p>
        </p:txBody>
      </p:sp>
      <p:sp>
        <p:nvSpPr>
          <p:cNvPr id="104938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运用信息技术，提升教学效率</a:t>
            </a:r>
            <a:endParaRPr altLang="en-US" dirty="0" sz="1200" lang="zh-CN" spc="150">
              <a:solidFill>
                <a:schemeClr val="tx1">
                  <a:lumMod val="65000"/>
                  <a:lumOff val="35000"/>
                </a:schemeClr>
              </a:solidFill>
              <a:latin typeface="+mn-ea"/>
              <a:sym typeface="+mn-ea"/>
            </a:endParaRPr>
          </a:p>
        </p:txBody>
      </p:sp>
      <p:sp>
        <p:nvSpPr>
          <p:cNvPr id="104938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开展数学活动，增强学生实践能力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强化思维训练</a:t>
            </a:r>
            <a:endParaRPr altLang="en-US" lang="zh-CN"/>
          </a:p>
        </p:txBody>
      </p:sp>
      <p:sp>
        <p:nvSpPr>
          <p:cNvPr id="1049418"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鼓励创新思维：鼓励学生尝试不同的解题方法，培养创新思维</a:t>
            </a:r>
            <a:endParaRPr altLang="zh-CN" dirty="0" lang="en-US">
              <a:solidFill>
                <a:schemeClr val="dk1">
                  <a:lumMod val="80000"/>
                  <a:lumOff val="20000"/>
                </a:schemeClr>
              </a:solidFill>
              <a:latin typeface="+mn-ea"/>
              <a:sym typeface="+mn-ea"/>
            </a:endParaRPr>
          </a:p>
        </p:txBody>
      </p:sp>
      <p:sp>
        <p:nvSpPr>
          <p:cNvPr id="1049426"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注重问题解决：引导学生分析问题、提出解决方案</a:t>
            </a:r>
            <a:endParaRPr altLang="en-US" dirty="0" lang="zh-CN">
              <a:solidFill>
                <a:schemeClr val="dk1">
                  <a:lumMod val="80000"/>
                  <a:lumOff val="20000"/>
                </a:schemeClr>
              </a:solidFill>
              <a:latin typeface="+mn-ea"/>
              <a:sym typeface="+mn-ea"/>
            </a:endParaRPr>
          </a:p>
        </p:txBody>
      </p:sp>
      <p:sp>
        <p:nvSpPr>
          <p:cNvPr id="1049434"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培养逻辑推理能力：通过数学证明、几何图形等方式训练学生的逻辑推理能力</a:t>
            </a:r>
            <a:endParaRPr altLang="en-US" dirty="0" lang="zh-CN">
              <a:solidFill>
                <a:schemeClr val="dk1">
                  <a:lumMod val="80000"/>
                  <a:lumOff val="20000"/>
                </a:schemeClr>
              </a:solidFill>
              <a:latin typeface="+mn-ea"/>
              <a:sym typeface="+mn-ea"/>
            </a:endParaRPr>
          </a:p>
        </p:txBody>
      </p:sp>
      <p:sp>
        <p:nvSpPr>
          <p:cNvPr id="1049442"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强化思维训练：通过数学练习、竞赛等方式强化学生的思维能力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2" name="标题 1"/>
          <p:cNvSpPr>
            <a:spLocks noGrp="1"/>
          </p:cNvSpPr>
          <p:nvPr>
            <p:ph type="title"/>
          </p:nvPr>
        </p:nvSpPr>
        <p:spPr/>
        <p:txBody>
          <a:bodyPr/>
          <a:p>
            <a:r>
              <a:rPr altLang="en-US" lang="zh-CN"/>
              <a:t>培养自主学习能力</a:t>
            </a:r>
            <a:endParaRPr altLang="en-US" lang="zh-CN"/>
          </a:p>
        </p:txBody>
      </p:sp>
      <p:sp>
        <p:nvSpPr>
          <p:cNvPr id="104948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创设问题情境，引导学生主动思考</a:t>
            </a:r>
            <a:endParaRPr altLang="en-US" dirty="0" sz="2000" lang="zh-CN" spc="150">
              <a:solidFill>
                <a:schemeClr val="tx1">
                  <a:lumMod val="85000"/>
                  <a:lumOff val="15000"/>
                </a:schemeClr>
              </a:solidFill>
              <a:latin typeface="+mn-ea"/>
              <a:sym typeface="+mn-ea"/>
            </a:endParaRPr>
          </a:p>
        </p:txBody>
      </p:sp>
      <p:sp>
        <p:nvSpPr>
          <p:cNvPr id="104949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鼓励合作学习，促进相互交流与讨论</a:t>
            </a:r>
            <a:endParaRPr altLang="en-US" dirty="0" sz="2000" lang="zh-CN" spc="150">
              <a:solidFill>
                <a:schemeClr val="tx1">
                  <a:lumMod val="85000"/>
                  <a:lumOff val="15000"/>
                </a:schemeClr>
              </a:solidFill>
              <a:latin typeface="+mn-ea"/>
              <a:sym typeface="+mn-ea"/>
            </a:endParaRPr>
          </a:p>
        </p:txBody>
      </p:sp>
      <p:sp>
        <p:nvSpPr>
          <p:cNvPr id="104949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提供丰富的学习资源，支持学生自主探究</a:t>
            </a:r>
            <a:endParaRPr altLang="en-US" dirty="0" sz="2000" lang="zh-CN" spc="150">
              <a:solidFill>
                <a:schemeClr val="tx1">
                  <a:lumMod val="85000"/>
                  <a:lumOff val="15000"/>
                </a:schemeClr>
              </a:solidFill>
              <a:latin typeface="+mn-ea"/>
              <a:sym typeface="+mn-ea"/>
            </a:endParaRPr>
          </a:p>
        </p:txBody>
      </p:sp>
      <p:sp>
        <p:nvSpPr>
          <p:cNvPr id="104950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关注个体差异，针对不同需求提供个性化指导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0" name="标题"/>
          <p:cNvSpPr>
            <a:spLocks noGrp="1"/>
          </p:cNvSpPr>
          <p:nvPr>
            <p:ph type="title"/>
            <p:custDataLst>
              <p:tags r:id="rId1"/>
            </p:custDataLst>
          </p:nvPr>
        </p:nvSpPr>
        <p:spPr>
          <a:xfrm>
            <a:off x="1526400" y="3381109"/>
            <a:ext cx="9144000" cy="1152000"/>
          </a:xfrm>
        </p:spPr>
        <p:txBody>
          <a:bodyPr/>
          <a:p>
            <a:r>
              <a:rPr altLang="en-US" dirty="0" lang="zh-CN"/>
              <a:t>数学教育对初中学生思维发展的案例分析</a:t>
            </a:r>
            <a:endParaRPr altLang="en-US" dirty="0" lang="zh-CN"/>
          </a:p>
        </p:txBody>
      </p:sp>
      <p:sp>
        <p:nvSpPr>
          <p:cNvPr id="1049542"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优秀学生的案例分析</a:t>
            </a:r>
            <a:endParaRPr altLang="en-US" lang="zh-CN"/>
          </a:p>
        </p:txBody>
      </p:sp>
      <p:sp>
        <p:nvSpPr>
          <p:cNvPr id="1049570"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案例描述：介绍优秀学生的基本情况，包括学习成绩、思维特点等</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数学教育对思维发展的影响：分析数学教育如何促进该学生的思维发展</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案例分析：分析该学生在数学学习中的表现和特点，以及如何应对数学难题</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总结：总结该学生的优秀表现，以及数学教育对初中学生思维发展的重要性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困难学生的案例分析</a:t>
            </a:r>
            <a:endParaRPr altLang="en-US" lang="zh-CN"/>
          </a:p>
        </p:txBody>
      </p:sp>
      <p:sp>
        <p:nvSpPr>
          <p:cNvPr id="104961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学习情况：数学成绩较差，缺乏学习兴趣和动力</a:t>
            </a:r>
            <a:endParaRPr altLang="zh-CN" dirty="0" sz="1600" lang="en-US">
              <a:solidFill>
                <a:schemeClr val="dk1">
                  <a:lumMod val="80000"/>
                  <a:lumOff val="20000"/>
                </a:schemeClr>
              </a:solidFill>
              <a:latin typeface="+mn-ea"/>
              <a:sym typeface="+mn-ea"/>
            </a:endParaRPr>
          </a:p>
        </p:txBody>
      </p:sp>
      <p:sp>
        <p:nvSpPr>
          <p:cNvPr id="104962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学生姓名：张三</a:t>
            </a:r>
            <a:endParaRPr altLang="en-US" dirty="0" sz="1600" lang="zh-CN">
              <a:solidFill>
                <a:schemeClr val="dk1">
                  <a:lumMod val="80000"/>
                  <a:lumOff val="20000"/>
                </a:schemeClr>
              </a:solidFill>
              <a:latin typeface="+mn-ea"/>
              <a:sym typeface="+mn-ea"/>
            </a:endParaRPr>
          </a:p>
        </p:txBody>
      </p:sp>
      <p:sp>
        <p:nvSpPr>
          <p:cNvPr id="104962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年龄：13岁</a:t>
            </a:r>
            <a:endParaRPr altLang="en-US" dirty="0" sz="1600" lang="zh-CN">
              <a:solidFill>
                <a:schemeClr val="dk1">
                  <a:lumMod val="80000"/>
                  <a:lumOff val="20000"/>
                </a:schemeClr>
              </a:solidFill>
              <a:latin typeface="+mn-ea"/>
              <a:sym typeface="+mn-ea"/>
            </a:endParaRPr>
          </a:p>
        </p:txBody>
      </p:sp>
      <p:sp>
        <p:nvSpPr>
          <p:cNvPr id="104963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案例分析：通过数学教育，该学生逐渐克服了学习困难，提高了数学成绩，培养了逻辑思维和解决问题的能力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6" name="标题 1"/>
          <p:cNvSpPr>
            <a:spLocks noGrp="1"/>
          </p:cNvSpPr>
          <p:nvPr>
            <p:ph type="title"/>
          </p:nvPr>
        </p:nvSpPr>
        <p:spPr/>
        <p:txBody>
          <a:bodyPr/>
          <a:p>
            <a:r>
              <a:rPr altLang="en-US" lang="zh-CN"/>
              <a:t>不同层次学生的案例分析</a:t>
            </a:r>
            <a:endParaRPr altLang="en-US" lang="zh-CN"/>
          </a:p>
        </p:txBody>
      </p:sp>
      <p:sp>
        <p:nvSpPr>
          <p:cNvPr id="1049678"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0"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优秀学生的案例分析：介绍数学成绩优异的学生如何通过数学教育提升思维能力的案例，并分析其成功的原因和可借鉴之处。</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4"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6"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中等水平学生的案例分析：介绍数学成绩中等的学生如何通过数学教育提高思维能力的案例，并分析其进步的原因和可借鉴之处。</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90"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2"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基础薄弱学生的案例分析：介绍数学基础薄弱的学生如何通过数学教育培养思维能力的案例，并分析其转变的原因和可借鉴之处。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94"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98"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特殊情况学生的案例分析：介绍具有特殊才能或存在学习困难的学生如何通过数学教育发展思维能力的案例，并分析其成长的原因和可借鉴之处。</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4" name="标题"/>
          <p:cNvSpPr>
            <a:spLocks noGrp="1"/>
          </p:cNvSpPr>
          <p:nvPr>
            <p:ph type="title"/>
            <p:custDataLst>
              <p:tags r:id="rId1"/>
            </p:custDataLst>
          </p:nvPr>
        </p:nvSpPr>
        <p:spPr>
          <a:xfrm>
            <a:off x="1526400" y="3381109"/>
            <a:ext cx="9144000" cy="1152000"/>
          </a:xfrm>
        </p:spPr>
        <p:txBody>
          <a:bodyPr/>
          <a:p>
            <a:r>
              <a:rPr altLang="en-US" dirty="0" lang="zh-CN"/>
              <a:t>结论与建议</a:t>
            </a:r>
            <a:endParaRPr altLang="en-US" dirty="0" lang="zh-CN"/>
          </a:p>
        </p:txBody>
      </p:sp>
      <p:sp>
        <p:nvSpPr>
          <p:cNvPr id="1049736"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结论总结</a:t>
            </a:r>
            <a:endParaRPr altLang="en-US" lang="zh-CN"/>
          </a:p>
        </p:txBody>
      </p:sp>
      <p:sp>
        <p:nvSpPr>
          <p:cNvPr id="1049764"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66"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数学教育对初中学生思维发展具有积极影响。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0"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72"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教师在教学过程中应注重培养学生的思维能力。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76"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8"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学生应积极参与数学教学活动，提高自己的思维水平。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80"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84"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学校和教育部门应加强数学教育的投入和改革，以更好地促进学生思维发展。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0" name="标题 1"/>
          <p:cNvSpPr>
            <a:spLocks noGrp="1"/>
          </p:cNvSpPr>
          <p:nvPr>
            <p:ph type="title"/>
          </p:nvPr>
        </p:nvSpPr>
        <p:spPr/>
        <p:txBody>
          <a:bodyPr/>
          <a:p>
            <a:r>
              <a:rPr altLang="en-US" lang="zh-CN"/>
              <a:t>对数学教育的建议</a:t>
            </a:r>
            <a:endParaRPr altLang="en-US" lang="zh-CN"/>
          </a:p>
        </p:txBody>
      </p:sp>
      <p:sp>
        <p:nvSpPr>
          <p:cNvPr id="1049822"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4"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重视基础知识教学，帮助学生建立扎实的基础。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8"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0"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注重思维能力的培养，引导学生主动思考和解决问题。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34"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6"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加强数学应用教育，让学生在实际生活中运用数学知识。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8"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2"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开展多元化的教学方式，激发学生的学习兴趣和创造力。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78"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880"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1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4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274.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2023-12-31T13:53:37Z</dcterms:created>
  <dcterms:modified xsi:type="dcterms:W3CDTF">2023-12-31T13:53:37Z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7d6b64adfe3b462691e4510a7f55fe52_21</vt:lpwstr>
  </property>
</Properties>
</file>