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56" r:id="rId1"/>
    <p:sldMasterId id="2147489593" r:id="rId2"/>
  </p:sldMasterIdLst>
  <p:notesMasterIdLst>
    <p:notesMasterId r:id="rId3"/>
  </p:notesMasterIdLst>
  <p:sldIdLst>
    <p:sldId id="3047" r:id="rId4"/>
    <p:sldId id="3051" r:id="rId5"/>
    <p:sldId id="3054" r:id="rId6"/>
    <p:sldId id="3057" r:id="rId7"/>
    <p:sldId id="3063" r:id="rId9"/>
    <p:sldId id="3066" r:id="rId10"/>
    <p:sldId id="3069" r:id="rId11"/>
    <p:sldId id="3072" r:id="rId12"/>
    <p:sldId id="3078" r:id="rId14"/>
    <p:sldId id="3081" r:id="rId15"/>
    <p:sldId id="3084" r:id="rId16"/>
    <p:sldId id="3087" r:id="rId17"/>
    <p:sldId id="3093" r:id="rId19"/>
    <p:sldId id="3096" r:id="rId20"/>
    <p:sldId id="3099" r:id="rId21"/>
    <p:sldId id="3102" r:id="rId22"/>
    <p:sldId id="3108" r:id="rId24"/>
    <p:sldId id="3111" r:id="rId25"/>
    <p:sldId id="3114" r:id="rId26"/>
    <p:sldId id="3117" r:id="rId27"/>
    <p:sldId id="3123" r:id="rId29"/>
    <p:sldId id="3126" r:id="rId30"/>
    <p:sldId id="3129" r:id="rId31"/>
    <p:sldId id="3132" r:id="rId32"/>
    <p:sldId id="3138" r:id="rId34"/>
    <p:sldId id="3141" r:id="rId35"/>
    <p:sldId id="3144" r:id="rId36"/>
    <p:sldId id="314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57" r:id="rId1"/>
    <p:sldLayoutId id="2147489558" r:id="rId2"/>
    <p:sldLayoutId id="2147489559" r:id="rId3"/>
    <p:sldLayoutId id="2147489560" r:id="rId4"/>
    <p:sldLayoutId id="2147489561" r:id="rId5"/>
    <p:sldLayoutId id="2147489562" r:id="rId6"/>
    <p:sldLayoutId id="2147489563" r:id="rId7"/>
    <p:sldLayoutId id="2147489564" r:id="rId8"/>
    <p:sldLayoutId id="2147489565" r:id="rId9"/>
    <p:sldLayoutId id="2147489566" r:id="rId10"/>
    <p:sldLayoutId id="21474895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94" r:id="rId1"/>
    <p:sldLayoutId id="2147489595" r:id="rId2"/>
    <p:sldLayoutId id="2147489596" r:id="rId3"/>
    <p:sldLayoutId id="2147489597" r:id="rId4"/>
    <p:sldLayoutId id="2147489598" r:id="rId5"/>
    <p:sldLayoutId id="2147489599" r:id="rId6"/>
    <p:sldLayoutId id="2147489600" r:id="rId7"/>
    <p:sldLayoutId id="2147489601" r:id="rId8"/>
    <p:sldLayoutId id="2147489602" r:id="rId9"/>
    <p:sldLayoutId id="2147489603" r:id="rId10"/>
    <p:sldLayoutId id="21474896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2024房地产与建筑设计行业工作总结与展望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政策环境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</a:t>
            </a:r>
            <a:endParaRPr altLang="en-US" lang="zh-CN"/>
          </a:p>
        </p:txBody>
      </p:sp>
      <p:sp>
        <p:nvSpPr>
          <p:cNvPr id="10489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行业面临的挑战与机遇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当前市场状况及主要趋势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房地产与建筑设计行业的发展历程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</a:t>
            </a:r>
            <a:endParaRPr altLang="en-US" lang="zh-CN"/>
          </a:p>
        </p:txBody>
      </p:sp>
      <p:sp>
        <p:nvSpPr>
          <p:cNvPr id="1048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2024年房地产与建筑设计行业总规模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建筑设计市场规模及增长趋势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行业规模与宏观经济环境的关系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房地产市场规模及增长趋势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数字化转型：利用数字化技术提高设计效率和质量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绿色环保：注重可持续发展和环保理念在建筑设计中的应用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智能化设计：利用人工智能和大数据技术辅助建筑设计决策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多元化发展：满足不同客户群体的需求，提供个性化、多元化的建筑设计方案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90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2024年工作亮点</a:t>
            </a:r>
            <a:endParaRPr altLang="en-US" lang="zh-CN"/>
          </a:p>
        </p:txBody>
      </p:sp>
      <p:sp>
        <p:nvSpPr>
          <p:cNvPr id="10491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引入先进的技术和工具，提高工作效率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完成多个重要项目的设计和施工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提升客户满意度，实现业务增长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加强团队建设和培训，提升员工素质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行业热点事件回顾</a:t>
            </a:r>
            <a:endParaRPr altLang="en-US" lang="zh-CN"/>
          </a:p>
        </p:txBody>
      </p:sp>
      <p:sp>
        <p:nvSpPr>
          <p:cNvPr id="10492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政策调控：政府出台一系列政策，加强房地产市场调控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建筑节能：推广绿色建筑和节能技术，提高建筑能效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智能化设计：利用先进技术手段，提高建筑设计效率和质量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多元化发展：房地产企业积极拓展多元化业务，寻求新的增长点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工作成果与挑战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成果：完成了多个房地产项目的设计和施工，提高了设计水平和施工质量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经验教训：需要加强团队协作和沟通，提高工作效率和质量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未来计划：将继续加强团队协作和沟通，提高设计水平和施工质量，为客户提供更好的服务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挑战：市场竞争激烈，需要不断提高设计水平和施工质量，以满足客户的需求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  <p:sp>
        <p:nvSpPr>
          <p:cNvPr id="10493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3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政策调控对市场需求的影响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消费者对品质和舒适度的要求提高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人口增长带来的住房需求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城市化进程推动房地产市场发展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4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主要竞争者：介绍行业内主要竞争对手的情况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市场份额：分析各竞争对手在市场中的份额情况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竞争优势：分析自身及竞争对手的优势和劣势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竞争策略：提出针对竞争对手的竞争策略和建议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494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政策调控：政府对房地产市场的调控政策将继续加强，对市场的影响将更加显著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市场需求：随着城市化进程的加速和人口增长，市场需求将继续保持增长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竞争格局：房地产与建筑设计行业的竞争将更加激烈，企业需要提高自身竞争力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技术创新：随着科技的不断进步，新技术将在房地产与建筑设计行业中得到广泛应用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495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新技术应用与推广</a:t>
            </a:r>
            <a:endParaRPr altLang="en-US" lang="zh-CN"/>
          </a:p>
        </p:txBody>
      </p:sp>
      <p:sp>
        <p:nvSpPr>
          <p:cNvPr id="10495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智能家居与智能建筑技术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数字化施工与运维技术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建筑信息模型（BIM）技术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绿色建筑设计技术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智能化与数字化转型</a:t>
            </a:r>
            <a:endParaRPr altLang="en-US" lang="zh-CN"/>
          </a:p>
        </p:txBody>
      </p:sp>
      <p:sp>
        <p:nvSpPr>
          <p:cNvPr id="10496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智能化技术应用：介绍在房地产与建筑设计行业中，智能化技术如何提高工作效率、降低成本、提升设计质量等方面的应用。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数字化转型趋势：分析数字化转型在房地产与建筑设计行业中的重要性，以及数字化转型对行业未来发展的影响。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数字化技术应用：介绍在房地产与建筑设计行业中，数字化技术如何提高设计效率、优化设计方案、提升设计质量等方面的应用。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智能化与数字化融合：探讨智能化与数字化技术在房地产与建筑设计行业中的融合应用，以及这种融合对行业未来发展的影响。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技术创新与人才培养</a:t>
            </a:r>
            <a:endParaRPr altLang="en-US" lang="zh-CN"/>
          </a:p>
        </p:txBody>
      </p:sp>
      <p:sp>
        <p:nvSpPr>
          <p:cNvPr id="10497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技术创新：数字化、智能化、绿色化等技术在房地产与建筑设计行业的应用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人才培养：加强专业人才队伍建设，提高行业整体素质和水平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技术创新与人才培养的结合：推动技术创新与人才培养相互促进，推动行业可持续发展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未来展望：展望未来技术创新与人才培养的发展趋势，为行业未来发展提供有力支撑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政策环境</a:t>
            </a:r>
            <a:endParaRPr altLang="en-US" lang="zh-CN"/>
          </a:p>
        </p:txBody>
      </p:sp>
      <p:sp>
        <p:nvSpPr>
          <p:cNvPr id="10497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政策法规影响分析</a:t>
            </a:r>
            <a:endParaRPr altLang="en-US" lang="zh-CN"/>
          </a:p>
        </p:txBody>
      </p:sp>
      <p:sp>
        <p:nvSpPr>
          <p:cNvPr id="10498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政策法规对房地产与建筑设计行业的影响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政策法规对市场供需关系的影响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政策法规对行业未来发展的影响预测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政策执行效果评估</a:t>
            </a:r>
            <a:endParaRPr altLang="en-US" lang="zh-CN"/>
          </a:p>
        </p:txBody>
      </p:sp>
      <p:sp>
        <p:nvSpPr>
          <p:cNvPr id="10498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政策执行效果评估结论与建议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政策执行中存在的问题与挑战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政策执行效果分析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政策执行情况概述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499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政策落地：加强政策宣传和执行力度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政策影响：引导行业转型升级，提高竞争力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政策展望：推动行业健康发展，促进创新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政策建议：加强监管，规范市场秩序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000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0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数字化和智能化：利用先进技术提升设计和建造效率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可持续发展：关注环保和绿色建筑，推动可持续发展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个性化和定制化：满足消费者对个性化居住空间的需求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跨界合作和创新：与其他领域合作，推动行业创新发展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未来市场机遇与挑战</a:t>
            </a:r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政策环境：分析政策对房地产和建筑设计行业的影响，以及未来可能的政策变化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市场需求：探讨未来房地产和建筑设计行业的需求趋势，包括消费者需求、市场容量等方面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技术创新：分析新技术对房地产和建筑设计行业的影响，包括数字化、智能化等方面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竞争格局：分析未来房地产和建筑设计行业的竞争格局，包括主要竞争对手、市场份额等方面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企业发展策略建议</a:t>
            </a:r>
            <a:endParaRPr altLang="en-US" lang="zh-CN"/>
          </a:p>
        </p:txBody>
      </p:sp>
      <p:sp>
        <p:nvSpPr>
          <p:cNvPr id="1050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创新发展：加强技术研发，提高产品质量和竞争力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绿色发展：注重环保和可持续发展，推动绿色建筑和低碳城市发展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多元化发展：拓展业务领域，探索新的商业模式和市场机会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国际化发展：加强国际合作与交流，拓展海外市场，提高品牌影响力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3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2023-12-17T16:05:38Z</dcterms:created>
  <dcterms:modified xsi:type="dcterms:W3CDTF">2023-12-17T16:05:38Z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0785d52e0d0645878333d9ad3d589b5b_21</vt:lpwstr>
  </property>
</Properties>
</file>