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08" r:id="rId18"/>
    <p:sldId id="314" r:id="rId20"/>
    <p:sldId id="317" r:id="rId21"/>
    <p:sldId id="320" r:id="rId22"/>
    <p:sldId id="323" r:id="rId23"/>
    <p:sldId id="326" r:id="rId24"/>
    <p:sldId id="332" r:id="rId26"/>
    <p:sldId id="335" r:id="rId27"/>
    <p:sldId id="338" r:id="rId28"/>
    <p:sldId id="341" r:id="rId29"/>
    <p:sldId id="347" r:id="rId31"/>
    <p:sldId id="350" r:id="rId32"/>
    <p:sldId id="353" r:id="rId33"/>
    <p:sldId id="356" r:id="rId34"/>
    <p:sldId id="360"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lang="zh-CN"/>
              <a:t>2024年制药与生物技术行业工作总结与展望</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2024年工作总结</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行业发展趋势</a:t>
            </a:r>
            <a:endParaRPr altLang="en-US" b="1" dirty="0" sz="24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挑战与机遇</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展望未来</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单击添加标题</a:t>
            </a:r>
            <a:endParaRPr altLang="en-US" b="1" dirty="0" sz="24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行业概述</a:t>
            </a:r>
            <a:endParaRPr altLang="en-US" b="1" dirty="0" sz="24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p>
            <a:r>
              <a:rPr altLang="en-US" dirty="0" lang="zh-CN"/>
              <a:t>行业概述</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制药与生物技术行业定义</a:t>
            </a:r>
            <a:endParaRPr altLang="en-US" lang="zh-CN"/>
          </a:p>
        </p:txBody>
      </p:sp>
      <p:sp>
        <p:nvSpPr>
          <p:cNvPr id="104893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3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制药行业：指以研发、生产、销售药品为主营业务的产业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4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4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生物技术行业：指利用生物技术进行产品研发、生产和销售的产业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4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4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行业特点：技术密集、创新驱动、高附加值</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5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5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产业链结构：研发、生产、销售、服务等环节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0" name="标题 1"/>
          <p:cNvSpPr>
            <a:spLocks noGrp="1"/>
          </p:cNvSpPr>
          <p:nvPr>
            <p:ph type="title"/>
          </p:nvPr>
        </p:nvSpPr>
        <p:spPr/>
        <p:txBody>
          <a:bodyPr/>
          <a:p>
            <a:r>
              <a:rPr altLang="en-US" lang="zh-CN"/>
              <a:t>行业发展历程</a:t>
            </a:r>
            <a:endParaRPr altLang="en-US" lang="zh-CN"/>
          </a:p>
        </p:txBody>
      </p:sp>
      <p:sp>
        <p:nvSpPr>
          <p:cNvPr id="104899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制药与生物技术行业的起源和发展</a:t>
            </a:r>
            <a:endParaRPr altLang="en-US" dirty="0" sz="2000" lang="zh-CN" spc="150">
              <a:solidFill>
                <a:schemeClr val="tx1">
                  <a:lumMod val="85000"/>
                  <a:lumOff val="15000"/>
                </a:schemeClr>
              </a:solidFill>
              <a:latin typeface="+mn-ea"/>
              <a:sym typeface="+mn-ea"/>
            </a:endParaRPr>
          </a:p>
        </p:txBody>
      </p:sp>
      <p:sp>
        <p:nvSpPr>
          <p:cNvPr id="104899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行业的重要性和影响</a:t>
            </a:r>
            <a:endParaRPr altLang="en-US" dirty="0" sz="2000" lang="zh-CN" spc="150">
              <a:solidFill>
                <a:schemeClr val="tx1">
                  <a:lumMod val="85000"/>
                  <a:lumOff val="15000"/>
                </a:schemeClr>
              </a:solidFill>
              <a:latin typeface="+mn-ea"/>
              <a:sym typeface="+mn-ea"/>
            </a:endParaRPr>
          </a:p>
        </p:txBody>
      </p:sp>
      <p:sp>
        <p:nvSpPr>
          <p:cNvPr id="104900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行业的主要产品和服务</a:t>
            </a:r>
            <a:endParaRPr altLang="en-US" dirty="0" sz="2000" lang="zh-CN" spc="150">
              <a:solidFill>
                <a:schemeClr val="tx1">
                  <a:lumMod val="85000"/>
                  <a:lumOff val="15000"/>
                </a:schemeClr>
              </a:solidFill>
              <a:latin typeface="+mn-ea"/>
              <a:sym typeface="+mn-ea"/>
            </a:endParaRPr>
          </a:p>
        </p:txBody>
      </p:sp>
      <p:sp>
        <p:nvSpPr>
          <p:cNvPr id="104901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行业的市场规模和增长趋势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8" name="标题 1"/>
          <p:cNvSpPr>
            <a:spLocks noGrp="1"/>
          </p:cNvSpPr>
          <p:nvPr>
            <p:ph type="title"/>
          </p:nvPr>
        </p:nvSpPr>
        <p:spPr/>
        <p:txBody>
          <a:bodyPr/>
          <a:p>
            <a:r>
              <a:rPr altLang="en-US" lang="zh-CN"/>
              <a:t>行业现状及特点</a:t>
            </a:r>
            <a:endParaRPr altLang="en-US" lang="zh-CN"/>
          </a:p>
        </p:txBody>
      </p:sp>
      <p:sp>
        <p:nvSpPr>
          <p:cNvPr id="10490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制药与生物技术行业概述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主要细分领域及特点</a:t>
            </a:r>
            <a:endParaRPr dirty="0" sz="2000" err="1">
              <a:solidFill>
                <a:schemeClr val="tx1">
                  <a:lumMod val="75000"/>
                  <a:lumOff val="25000"/>
                </a:schemeClr>
              </a:solidFill>
              <a:latin typeface="+mn-ea"/>
              <a:ea typeface="+mn-ea"/>
              <a:cs typeface="+mn-ea"/>
              <a:sym typeface="+mn-lt"/>
            </a:endParaRPr>
          </a:p>
        </p:txBody>
      </p:sp>
      <p:sp>
        <p:nvSpPr>
          <p:cNvPr id="10490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行业面临的挑战与机遇</a:t>
            </a:r>
            <a:endParaRPr dirty="0" sz="2000" err="1">
              <a:solidFill>
                <a:schemeClr val="tx1">
                  <a:lumMod val="75000"/>
                  <a:lumOff val="25000"/>
                </a:schemeClr>
              </a:solidFill>
              <a:latin typeface="+mn-ea"/>
              <a:ea typeface="+mn-ea"/>
              <a:cs typeface="+mn-ea"/>
              <a:sym typeface="+mn-lt"/>
            </a:endParaRPr>
          </a:p>
        </p:txBody>
      </p:sp>
      <p:sp>
        <p:nvSpPr>
          <p:cNvPr id="1049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行业规模及增长趋势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p:cNvSpPr>
            <a:spLocks noGrp="1"/>
          </p:cNvSpPr>
          <p:nvPr>
            <p:ph type="title"/>
            <p:custDataLst>
              <p:tags r:id="rId1"/>
            </p:custDataLst>
          </p:nvPr>
        </p:nvSpPr>
        <p:spPr>
          <a:xfrm>
            <a:off x="990691" y="2308321"/>
            <a:ext cx="7841673" cy="1152000"/>
          </a:xfrm>
        </p:spPr>
        <p:txBody>
          <a:bodyPr/>
          <a:p>
            <a:r>
              <a:rPr altLang="en-US" dirty="0" lang="zh-CN"/>
              <a:t>2024年工作总结</a:t>
            </a:r>
            <a:endParaRPr altLang="en-US" dirty="0" lang="zh-CN"/>
          </a:p>
        </p:txBody>
      </p:sp>
      <p:sp>
        <p:nvSpPr>
          <p:cNvPr id="104912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研发进展</a:t>
            </a:r>
            <a:endParaRPr altLang="en-US" lang="zh-CN"/>
          </a:p>
        </p:txBody>
      </p:sp>
      <p:sp>
        <p:nvSpPr>
          <p:cNvPr id="10491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2024年研发项目数量及类型</a:t>
            </a:r>
            <a:endParaRPr altLang="en-US" dirty="0" sz="2000" lang="zh-CN" spc="150">
              <a:solidFill>
                <a:schemeClr val="tx1">
                  <a:lumMod val="85000"/>
                  <a:lumOff val="15000"/>
                </a:schemeClr>
              </a:solidFill>
              <a:latin typeface="+mn-ea"/>
              <a:sym typeface="+mn-ea"/>
            </a:endParaRPr>
          </a:p>
        </p:txBody>
      </p:sp>
      <p:sp>
        <p:nvSpPr>
          <p:cNvPr id="10491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研发项目的进展情况及成果</a:t>
            </a:r>
            <a:endParaRPr altLang="en-US" dirty="0" sz="2000" lang="zh-CN" spc="150">
              <a:solidFill>
                <a:schemeClr val="tx1">
                  <a:lumMod val="85000"/>
                  <a:lumOff val="15000"/>
                </a:schemeClr>
              </a:solidFill>
              <a:latin typeface="+mn-ea"/>
              <a:sym typeface="+mn-ea"/>
            </a:endParaRPr>
          </a:p>
        </p:txBody>
      </p:sp>
      <p:sp>
        <p:nvSpPr>
          <p:cNvPr id="10492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研发团队的组织结构及人员配置</a:t>
            </a:r>
            <a:endParaRPr altLang="en-US" dirty="0" sz="2000" lang="zh-CN" spc="150">
              <a:solidFill>
                <a:schemeClr val="tx1">
                  <a:lumMod val="85000"/>
                  <a:lumOff val="15000"/>
                </a:schemeClr>
              </a:solidFill>
              <a:latin typeface="+mn-ea"/>
              <a:sym typeface="+mn-ea"/>
            </a:endParaRPr>
          </a:p>
        </p:txBody>
      </p:sp>
      <p:sp>
        <p:nvSpPr>
          <p:cNvPr id="10492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与其他公司或机构的合作情况</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生产情况</a:t>
            </a:r>
            <a:endParaRPr altLang="en-US" lang="zh-CN"/>
          </a:p>
        </p:txBody>
      </p:sp>
      <p:sp>
        <p:nvSpPr>
          <p:cNvPr id="104924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生产质量：对生产过程中质量控制的介绍</a:t>
            </a:r>
            <a:endParaRPr altLang="en-US" sz="1400" lang="zh-CN" spc="150">
              <a:solidFill>
                <a:schemeClr val="tx1"/>
              </a:solidFill>
              <a:effectLst/>
              <a:latin typeface="+mn-ea"/>
              <a:sym typeface="+mn-ea"/>
            </a:endParaRPr>
          </a:p>
        </p:txBody>
      </p:sp>
      <p:sp>
        <p:nvSpPr>
          <p:cNvPr id="104925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生产数量：2024年制药与生物技术行业生产数量统计</a:t>
            </a:r>
            <a:endParaRPr altLang="en-US" dirty="0" sz="1400" lang="zh-CN" spc="150">
              <a:solidFill>
                <a:schemeClr val="tx1"/>
              </a:solidFill>
              <a:effectLst/>
              <a:latin typeface="+mn-ea"/>
              <a:sym typeface="+mn-ea"/>
            </a:endParaRPr>
          </a:p>
        </p:txBody>
      </p:sp>
      <p:sp>
        <p:nvSpPr>
          <p:cNvPr id="104925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生产效率：对生产效率提升的措施和成果</a:t>
            </a:r>
            <a:endParaRPr altLang="en-US" sz="1400" lang="zh-CN" spc="150">
              <a:solidFill>
                <a:schemeClr val="tx1"/>
              </a:solidFill>
              <a:effectLst/>
              <a:latin typeface="+mn-ea"/>
              <a:sym typeface="+mn-ea"/>
            </a:endParaRPr>
          </a:p>
        </p:txBody>
      </p:sp>
      <p:sp>
        <p:nvSpPr>
          <p:cNvPr id="104926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生产成本：对生产成本的优化和降低的措施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市场销售</a:t>
            </a:r>
            <a:endParaRPr altLang="en-US" lang="zh-CN"/>
          </a:p>
        </p:txBody>
      </p:sp>
      <p:sp>
        <p:nvSpPr>
          <p:cNvPr id="10492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2024年市场销售情况概述</a:t>
            </a:r>
            <a:endParaRPr altLang="en-US" dirty="0" sz="1200" lang="zh-CN" spc="150">
              <a:solidFill>
                <a:schemeClr val="tx1">
                  <a:lumMod val="65000"/>
                  <a:lumOff val="35000"/>
                </a:schemeClr>
              </a:solidFill>
              <a:latin typeface="+mn-ea"/>
              <a:sym typeface="+mn-ea"/>
            </a:endParaRPr>
          </a:p>
        </p:txBody>
      </p:sp>
      <p:sp>
        <p:nvSpPr>
          <p:cNvPr id="10492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市场竞争环境分析</a:t>
            </a:r>
            <a:endParaRPr altLang="en-US" dirty="0" sz="1200" lang="zh-CN" spc="150">
              <a:solidFill>
                <a:schemeClr val="tx1">
                  <a:lumMod val="65000"/>
                  <a:lumOff val="35000"/>
                </a:schemeClr>
              </a:solidFill>
              <a:latin typeface="+mn-ea"/>
              <a:sym typeface="+mn-ea"/>
            </a:endParaRPr>
          </a:p>
        </p:txBody>
      </p:sp>
      <p:sp>
        <p:nvSpPr>
          <p:cNvPr id="10493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销售策略及效果评估</a:t>
            </a:r>
            <a:endParaRPr altLang="en-US" dirty="0" sz="1200" lang="zh-CN" spc="150">
              <a:solidFill>
                <a:schemeClr val="tx1">
                  <a:lumMod val="65000"/>
                  <a:lumOff val="35000"/>
                </a:schemeClr>
              </a:solidFill>
              <a:latin typeface="+mn-ea"/>
              <a:sym typeface="+mn-ea"/>
            </a:endParaRPr>
          </a:p>
        </p:txBody>
      </p:sp>
      <p:sp>
        <p:nvSpPr>
          <p:cNvPr id="10493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客户反馈及满意度调查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6" name="标题 1"/>
          <p:cNvSpPr>
            <a:spLocks noGrp="1"/>
          </p:cNvSpPr>
          <p:nvPr>
            <p:ph type="title"/>
          </p:nvPr>
        </p:nvSpPr>
        <p:spPr/>
        <p:txBody>
          <a:bodyPr/>
          <a:p>
            <a:r>
              <a:rPr altLang="en-US" lang="zh-CN"/>
              <a:t>政策法规影响</a:t>
            </a:r>
            <a:endParaRPr altLang="en-US" lang="zh-CN"/>
          </a:p>
        </p:txBody>
      </p:sp>
      <p:sp>
        <p:nvSpPr>
          <p:cNvPr id="10493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行业如何应对政策法规的变化</a:t>
            </a:r>
            <a:endParaRPr altLang="en-US" dirty="0" sz="2400" lang="zh-CN">
              <a:latin typeface="+mn-ea"/>
              <a:ea typeface="+mn-ea"/>
            </a:endParaRPr>
          </a:p>
        </p:txBody>
      </p:sp>
      <p:sp>
        <p:nvSpPr>
          <p:cNvPr id="10493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政策法规对行业未来发展的影响与展望</a:t>
            </a:r>
            <a:endParaRPr altLang="en-US" dirty="0" sz="2400" lang="zh-CN">
              <a:latin typeface="+mn-ea"/>
              <a:ea typeface="+mn-ea"/>
            </a:endParaRPr>
          </a:p>
        </p:txBody>
      </p:sp>
      <p:sp>
        <p:nvSpPr>
          <p:cNvPr id="10493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政策法规对制药与生物技术行业的影响</a:t>
            </a:r>
            <a:endParaRPr altLang="en-US" dirty="0" sz="2400" lang="zh-CN">
              <a:latin typeface="+mn-ea"/>
              <a:ea typeface="+mn-ea"/>
            </a:endParaRPr>
          </a:p>
        </p:txBody>
      </p:sp>
      <p:sp>
        <p:nvSpPr>
          <p:cNvPr id="10493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2024年政策法规的变化及其对行业的影响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4" name="标题"/>
          <p:cNvSpPr>
            <a:spLocks noGrp="1"/>
          </p:cNvSpPr>
          <p:nvPr>
            <p:ph type="title"/>
            <p:custDataLst>
              <p:tags r:id="rId1"/>
            </p:custDataLst>
          </p:nvPr>
        </p:nvSpPr>
        <p:spPr>
          <a:xfrm>
            <a:off x="990691" y="2308321"/>
            <a:ext cx="7841673" cy="1152000"/>
          </a:xfrm>
        </p:spPr>
        <p:txBody>
          <a:bodyPr/>
          <a:p>
            <a:r>
              <a:rPr altLang="en-US" dirty="0" lang="zh-CN"/>
              <a:t>行业发展趋势</a:t>
            </a:r>
            <a:endParaRPr altLang="en-US" dirty="0" lang="zh-CN"/>
          </a:p>
        </p:txBody>
      </p:sp>
      <p:sp>
        <p:nvSpPr>
          <p:cNvPr id="104939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创新药物研发趋势</a:t>
            </a:r>
            <a:endParaRPr altLang="en-US" lang="zh-CN"/>
          </a:p>
        </p:txBody>
      </p:sp>
      <p:sp>
        <p:nvSpPr>
          <p:cNvPr id="10494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人工智能辅助药物设计：利用人工智能技术对药物分子进行优化设计，提高药物活性、降低毒性，加速新药研发进程</a:t>
            </a:r>
            <a:endParaRPr altLang="zh-CN" dirty="0" lang="en-US">
              <a:solidFill>
                <a:schemeClr val="dk1">
                  <a:lumMod val="80000"/>
                  <a:lumOff val="20000"/>
                </a:schemeClr>
              </a:solidFill>
              <a:latin typeface="+mn-ea"/>
              <a:sym typeface="+mn-ea"/>
            </a:endParaRPr>
          </a:p>
        </p:txBody>
      </p:sp>
      <p:sp>
        <p:nvSpPr>
          <p:cNvPr id="10494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靶点发现与验证：利用生物信息学、结构生物学等技术手段，发现新的药物作用靶点，为新药研发提供创新思路</a:t>
            </a:r>
            <a:endParaRPr altLang="en-US" dirty="0" lang="zh-CN">
              <a:solidFill>
                <a:schemeClr val="dk1">
                  <a:lumMod val="80000"/>
                  <a:lumOff val="20000"/>
                </a:schemeClr>
              </a:solidFill>
              <a:latin typeface="+mn-ea"/>
              <a:sym typeface="+mn-ea"/>
            </a:endParaRPr>
          </a:p>
        </p:txBody>
      </p:sp>
      <p:sp>
        <p:nvSpPr>
          <p:cNvPr id="10494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细胞与基因疗法：利用细胞和基因疗法治疗罕见病、遗传病等难治性疾病，提高治疗效果和降低副作用</a:t>
            </a:r>
            <a:endParaRPr altLang="en-US" dirty="0" lang="zh-CN">
              <a:solidFill>
                <a:schemeClr val="dk1">
                  <a:lumMod val="80000"/>
                  <a:lumOff val="20000"/>
                </a:schemeClr>
              </a:solidFill>
              <a:latin typeface="+mn-ea"/>
              <a:sym typeface="+mn-ea"/>
            </a:endParaRPr>
          </a:p>
        </p:txBody>
      </p:sp>
      <p:sp>
        <p:nvSpPr>
          <p:cNvPr id="10494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免疫疗法：利用免疫系统攻击肿瘤细胞等靶点，提高治疗效果和降低副作用，成为未来新药研发的重要方向之一</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生物技术应用趋势</a:t>
            </a:r>
            <a:endParaRPr altLang="en-US" lang="zh-CN"/>
          </a:p>
        </p:txBody>
      </p:sp>
      <p:sp>
        <p:nvSpPr>
          <p:cNvPr id="10495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基因编辑技术：CRISPR-Cas9等基因编辑技术为制药和生物技术行业带来革命性变革</a:t>
            </a:r>
            <a:endParaRPr altLang="en-US" dirty="0" sz="2000" lang="zh-CN" spc="150">
              <a:solidFill>
                <a:schemeClr val="tx1">
                  <a:lumMod val="85000"/>
                  <a:lumOff val="15000"/>
                </a:schemeClr>
              </a:solidFill>
              <a:latin typeface="+mn-ea"/>
              <a:sym typeface="+mn-ea"/>
            </a:endParaRPr>
          </a:p>
        </p:txBody>
      </p:sp>
      <p:sp>
        <p:nvSpPr>
          <p:cNvPr id="10495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细胞疗法：CAR-T等细胞疗法在肿瘤治疗等领域展现巨大潜力</a:t>
            </a:r>
            <a:endParaRPr altLang="en-US" dirty="0" sz="2000" lang="zh-CN" spc="150">
              <a:solidFill>
                <a:schemeClr val="tx1">
                  <a:lumMod val="85000"/>
                  <a:lumOff val="15000"/>
                </a:schemeClr>
              </a:solidFill>
              <a:latin typeface="+mn-ea"/>
              <a:sym typeface="+mn-ea"/>
            </a:endParaRPr>
          </a:p>
        </p:txBody>
      </p:sp>
      <p:sp>
        <p:nvSpPr>
          <p:cNvPr id="10495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微生物组学：对微生物组的研究为药物发现和疾病治疗提供新思路</a:t>
            </a:r>
            <a:endParaRPr altLang="en-US" dirty="0" sz="2000" lang="zh-CN" spc="150">
              <a:solidFill>
                <a:schemeClr val="tx1">
                  <a:lumMod val="85000"/>
                  <a:lumOff val="15000"/>
                </a:schemeClr>
              </a:solidFill>
              <a:latin typeface="+mn-ea"/>
              <a:sym typeface="+mn-ea"/>
            </a:endParaRPr>
          </a:p>
        </p:txBody>
      </p:sp>
      <p:sp>
        <p:nvSpPr>
          <p:cNvPr id="10495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人工智能与机器学习：AI技术在药物研发和生物信息学领域的应用日益广泛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数字化转型趋势</a:t>
            </a:r>
            <a:endParaRPr altLang="en-US" lang="zh-CN"/>
          </a:p>
        </p:txBody>
      </p:sp>
      <p:sp>
        <p:nvSpPr>
          <p:cNvPr id="104958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数字化转型在制药与生物技术行业中的重要性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数字化转型的主要趋势和未来发展方向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数字化转型对行业的影响和挑战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0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数字化转型的成功案例和经验分享</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国际化发展趋势</a:t>
            </a:r>
            <a:endParaRPr altLang="en-US" lang="zh-CN"/>
          </a:p>
        </p:txBody>
      </p:sp>
      <p:sp>
        <p:nvSpPr>
          <p:cNvPr id="10496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全球化研发：企业加大全球化研发力度，利用全球资源提升技术水平和创新能力</a:t>
            </a:r>
            <a:endParaRPr altLang="en-US" sz="1400" lang="zh-CN" spc="150">
              <a:solidFill>
                <a:schemeClr val="tx1"/>
              </a:solidFill>
              <a:effectLst/>
              <a:latin typeface="+mn-ea"/>
              <a:sym typeface="+mn-ea"/>
            </a:endParaRPr>
          </a:p>
        </p:txBody>
      </p:sp>
      <p:sp>
        <p:nvSpPr>
          <p:cNvPr id="10496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跨国合作与并购：制药与生物技术行业的企业间跨国合作与并购成为趋势，加速行业发展</a:t>
            </a:r>
            <a:endParaRPr altLang="en-US" dirty="0" sz="1400" lang="zh-CN" spc="150">
              <a:solidFill>
                <a:schemeClr val="tx1"/>
              </a:solidFill>
              <a:effectLst/>
              <a:latin typeface="+mn-ea"/>
              <a:sym typeface="+mn-ea"/>
            </a:endParaRPr>
          </a:p>
        </p:txBody>
      </p:sp>
      <p:sp>
        <p:nvSpPr>
          <p:cNvPr id="10496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国际化监管：各国加强药品监管合作，推动国际化标准的制定和实施，确保药品质量和安全</a:t>
            </a:r>
            <a:endParaRPr altLang="en-US" sz="1400" lang="zh-CN" spc="150">
              <a:solidFill>
                <a:schemeClr val="tx1"/>
              </a:solidFill>
              <a:effectLst/>
              <a:latin typeface="+mn-ea"/>
              <a:sym typeface="+mn-ea"/>
            </a:endParaRPr>
          </a:p>
        </p:txBody>
      </p:sp>
      <p:sp>
        <p:nvSpPr>
          <p:cNvPr id="10496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拓展国际市场：企业积极拓展国际市场，提高品牌知名度和市场份额，实现全球化发展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90" name="标题"/>
          <p:cNvSpPr>
            <a:spLocks noGrp="1"/>
          </p:cNvSpPr>
          <p:nvPr>
            <p:ph type="title"/>
            <p:custDataLst>
              <p:tags r:id="rId1"/>
            </p:custDataLst>
          </p:nvPr>
        </p:nvSpPr>
        <p:spPr>
          <a:xfrm>
            <a:off x="990691" y="2308321"/>
            <a:ext cx="7841673" cy="1152000"/>
          </a:xfrm>
        </p:spPr>
        <p:txBody>
          <a:bodyPr/>
          <a:p>
            <a:r>
              <a:rPr altLang="en-US" dirty="0" lang="zh-CN"/>
              <a:t>挑战与机遇</a:t>
            </a:r>
            <a:endParaRPr altLang="en-US" dirty="0" lang="zh-CN"/>
          </a:p>
        </p:txBody>
      </p:sp>
      <p:sp>
        <p:nvSpPr>
          <p:cNvPr id="104969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面临的挑战</a:t>
            </a:r>
            <a:endParaRPr altLang="en-US" lang="zh-CN"/>
          </a:p>
        </p:txBody>
      </p:sp>
      <p:sp>
        <p:nvSpPr>
          <p:cNvPr id="10497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技术更新迅速，需要不断学习和掌握新技能</a:t>
            </a:r>
            <a:endParaRPr altLang="en-US" dirty="0" sz="1200" lang="zh-CN" spc="150">
              <a:solidFill>
                <a:schemeClr val="tx1">
                  <a:lumMod val="65000"/>
                  <a:lumOff val="35000"/>
                </a:schemeClr>
              </a:solidFill>
              <a:latin typeface="+mn-ea"/>
              <a:sym typeface="+mn-ea"/>
            </a:endParaRPr>
          </a:p>
        </p:txBody>
      </p:sp>
      <p:sp>
        <p:nvSpPr>
          <p:cNvPr id="10497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行业竞争激烈，需要不断提高产品质量和服务水平</a:t>
            </a:r>
            <a:endParaRPr altLang="en-US" dirty="0" sz="1200" lang="zh-CN" spc="150">
              <a:solidFill>
                <a:schemeClr val="tx1">
                  <a:lumMod val="65000"/>
                  <a:lumOff val="35000"/>
                </a:schemeClr>
              </a:solidFill>
              <a:latin typeface="+mn-ea"/>
              <a:sym typeface="+mn-ea"/>
            </a:endParaRPr>
          </a:p>
        </p:txBody>
      </p:sp>
      <p:sp>
        <p:nvSpPr>
          <p:cNvPr id="10497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法规和政策变化频繁，需要随时关注并调整业务策略</a:t>
            </a:r>
            <a:endParaRPr altLang="en-US" dirty="0" sz="1200" lang="zh-CN" spc="150">
              <a:solidFill>
                <a:schemeClr val="tx1">
                  <a:lumMod val="65000"/>
                  <a:lumOff val="35000"/>
                </a:schemeClr>
              </a:solidFill>
              <a:latin typeface="+mn-ea"/>
              <a:sym typeface="+mn-ea"/>
            </a:endParaRPr>
          </a:p>
        </p:txBody>
      </p:sp>
      <p:sp>
        <p:nvSpPr>
          <p:cNvPr id="10497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人才短缺，需要加大人才培养和引进力度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面临的机遇</a:t>
            </a:r>
            <a:endParaRPr altLang="en-US" lang="zh-CN"/>
          </a:p>
        </p:txBody>
      </p:sp>
      <p:sp>
        <p:nvSpPr>
          <p:cNvPr id="1049798"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00"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02"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04"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新兴技术带来的机遇：如基因编辑、细胞疗法等技术的快速发展为制药和生物技术行业提供了新的研发方向和商业机会。</a:t>
            </a:r>
            <a:endParaRPr altLang="en-US" dirty="0" sz="1400" lang="zh-CN" spc="150">
              <a:solidFill>
                <a:schemeClr val="dk1">
                  <a:lumMod val="80000"/>
                  <a:lumOff val="20000"/>
                </a:schemeClr>
              </a:solidFill>
              <a:latin typeface="+mn-ea"/>
            </a:endParaRPr>
          </a:p>
        </p:txBody>
      </p:sp>
      <p:sp>
        <p:nvSpPr>
          <p:cNvPr id="1049806"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08"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10"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12"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全球健康需求增长带来的机遇：随着全球人口老龄化和健康意识的提高，对创新药物和生物技术的需求不断增长，为行业提供了广阔的市场空间。</a:t>
            </a:r>
            <a:endParaRPr altLang="en-US" dirty="0" sz="1400" lang="zh-CN" spc="150">
              <a:solidFill>
                <a:schemeClr val="dk1">
                  <a:lumMod val="80000"/>
                  <a:lumOff val="20000"/>
                </a:schemeClr>
              </a:solidFill>
              <a:latin typeface="+mn-ea"/>
            </a:endParaRPr>
          </a:p>
        </p:txBody>
      </p:sp>
      <p:sp>
        <p:nvSpPr>
          <p:cNvPr id="1049814"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16"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18"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20"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政策支持带来的机遇：各国政府对制药和生物技术行业的支持力度不断加大，如提供研发资金、税收优惠等政策，为行业发展提供了有力保障。</a:t>
            </a:r>
            <a:endParaRPr altLang="en-US" dirty="0" sz="1400" lang="zh-CN" spc="150">
              <a:solidFill>
                <a:schemeClr val="dk1">
                  <a:lumMod val="80000"/>
                  <a:lumOff val="20000"/>
                </a:schemeClr>
              </a:solidFill>
              <a:latin typeface="+mn-ea"/>
            </a:endParaRPr>
          </a:p>
        </p:txBody>
      </p:sp>
      <p:sp>
        <p:nvSpPr>
          <p:cNvPr id="1049822"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24"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26"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28"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跨界合作带来的机遇：制药和生物技术行业与其他领域的跨界合作不断增多，如与信息技术、材料科学等领域的合作，为行业带来了新的研发思路和商业模式。</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62" name="标题 1"/>
          <p:cNvSpPr>
            <a:spLocks noGrp="1"/>
          </p:cNvSpPr>
          <p:nvPr>
            <p:ph type="title"/>
          </p:nvPr>
        </p:nvSpPr>
        <p:spPr/>
        <p:txBody>
          <a:bodyPr/>
          <a:p>
            <a:r>
              <a:rPr altLang="en-US" lang="zh-CN"/>
              <a:t>应对策略与建议</a:t>
            </a:r>
            <a:endParaRPr altLang="en-US" lang="zh-CN"/>
          </a:p>
        </p:txBody>
      </p:sp>
      <p:sp>
        <p:nvSpPr>
          <p:cNvPr id="104986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应对策略：提出应对挑战和抓住机遇的策略，如加强技术创新、拓展市场渠道、优化生产流程等。</a:t>
            </a:r>
            <a:endParaRPr altLang="zh-CN" dirty="0" lang="en-US">
              <a:solidFill>
                <a:schemeClr val="dk1">
                  <a:lumMod val="80000"/>
                  <a:lumOff val="20000"/>
                </a:schemeClr>
              </a:solidFill>
              <a:latin typeface="+mn-ea"/>
              <a:sym typeface="+mn-ea"/>
            </a:endParaRPr>
          </a:p>
        </p:txBody>
      </p:sp>
      <p:sp>
        <p:nvSpPr>
          <p:cNvPr id="104987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挑战：分析当前制药与生物技术行业面临的主要挑战，如技术更新换代、市场竞争、法规政策等。</a:t>
            </a:r>
            <a:endParaRPr altLang="en-US" dirty="0" lang="zh-CN">
              <a:solidFill>
                <a:schemeClr val="dk1">
                  <a:lumMod val="80000"/>
                  <a:lumOff val="20000"/>
                </a:schemeClr>
              </a:solidFill>
              <a:latin typeface="+mn-ea"/>
              <a:sym typeface="+mn-ea"/>
            </a:endParaRPr>
          </a:p>
        </p:txBody>
      </p:sp>
      <p:sp>
        <p:nvSpPr>
          <p:cNvPr id="104988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机遇：探讨未来制药与生物技术行业的发展趋势和机遇，如个性化医疗、基因编辑、生物信息学等。</a:t>
            </a:r>
            <a:endParaRPr altLang="en-US" dirty="0" lang="zh-CN">
              <a:solidFill>
                <a:schemeClr val="dk1">
                  <a:lumMod val="80000"/>
                  <a:lumOff val="20000"/>
                </a:schemeClr>
              </a:solidFill>
              <a:latin typeface="+mn-ea"/>
              <a:sym typeface="+mn-ea"/>
            </a:endParaRPr>
          </a:p>
        </p:txBody>
      </p:sp>
      <p:sp>
        <p:nvSpPr>
          <p:cNvPr id="104988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建议：针对企业和个人提出具体的建议，如加强人才培养、推动产学研合作、提高产品质量等。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28" name="标题"/>
          <p:cNvSpPr>
            <a:spLocks noGrp="1"/>
          </p:cNvSpPr>
          <p:nvPr>
            <p:ph type="title"/>
            <p:custDataLst>
              <p:tags r:id="rId1"/>
            </p:custDataLst>
          </p:nvPr>
        </p:nvSpPr>
        <p:spPr>
          <a:xfrm>
            <a:off x="990691" y="2308321"/>
            <a:ext cx="7841673" cy="1152000"/>
          </a:xfrm>
        </p:spPr>
        <p:txBody>
          <a:bodyPr/>
          <a:p>
            <a:r>
              <a:rPr altLang="en-US" dirty="0" lang="zh-CN"/>
              <a:t>展望未来</a:t>
            </a:r>
            <a:endParaRPr altLang="en-US" dirty="0" lang="zh-CN"/>
          </a:p>
        </p:txBody>
      </p:sp>
      <p:sp>
        <p:nvSpPr>
          <p:cNvPr id="104993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未来发展趋势预测</a:t>
            </a:r>
            <a:endParaRPr altLang="en-US" lang="zh-CN"/>
          </a:p>
        </p:txBody>
      </p:sp>
      <p:sp>
        <p:nvSpPr>
          <p:cNvPr id="10499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人工智能在制药与生物技术行业的应用</a:t>
            </a:r>
            <a:endParaRPr altLang="en-US" dirty="0" sz="2400" lang="zh-CN">
              <a:latin typeface="+mn-ea"/>
              <a:ea typeface="+mn-ea"/>
            </a:endParaRPr>
          </a:p>
        </p:txBody>
      </p:sp>
      <p:sp>
        <p:nvSpPr>
          <p:cNvPr id="10500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绿色制药与可持续发展趋势</a:t>
            </a:r>
            <a:endParaRPr altLang="en-US" dirty="0" sz="2400" lang="zh-CN">
              <a:latin typeface="+mn-ea"/>
              <a:ea typeface="+mn-ea"/>
            </a:endParaRPr>
          </a:p>
        </p:txBody>
      </p:sp>
      <p:sp>
        <p:nvSpPr>
          <p:cNvPr id="10500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生物技术药物的发展前景</a:t>
            </a:r>
            <a:endParaRPr altLang="en-US" dirty="0" sz="2400" lang="zh-CN">
              <a:latin typeface="+mn-ea"/>
              <a:ea typeface="+mn-ea"/>
            </a:endParaRPr>
          </a:p>
        </p:txBody>
      </p:sp>
      <p:sp>
        <p:nvSpPr>
          <p:cNvPr id="10500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制药行业的数字化转型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未来市场前景展望</a:t>
            </a:r>
            <a:endParaRPr altLang="en-US" lang="zh-CN"/>
          </a:p>
        </p:txBody>
      </p:sp>
      <p:sp>
        <p:nvSpPr>
          <p:cNvPr id="105005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制药行业的数字化转型与智能化升级</a:t>
            </a:r>
            <a:endParaRPr altLang="en-US" sz="1400" lang="zh-CN" spc="150">
              <a:solidFill>
                <a:schemeClr val="tx1"/>
              </a:solidFill>
              <a:effectLst/>
              <a:latin typeface="+mn-ea"/>
              <a:sym typeface="+mn-ea"/>
            </a:endParaRPr>
          </a:p>
        </p:txBody>
      </p:sp>
      <p:sp>
        <p:nvSpPr>
          <p:cNvPr id="105006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生物技术行业的创新与突破</a:t>
            </a:r>
            <a:endParaRPr altLang="en-US" dirty="0" sz="1400" lang="zh-CN" spc="150">
              <a:solidFill>
                <a:schemeClr val="tx1"/>
              </a:solidFill>
              <a:effectLst/>
              <a:latin typeface="+mn-ea"/>
              <a:sym typeface="+mn-ea"/>
            </a:endParaRPr>
          </a:p>
        </p:txBody>
      </p:sp>
      <p:sp>
        <p:nvSpPr>
          <p:cNvPr id="105006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全球市场趋势与竞争格局</a:t>
            </a:r>
            <a:endParaRPr altLang="en-US" sz="1400" lang="zh-CN" spc="150">
              <a:solidFill>
                <a:schemeClr val="tx1"/>
              </a:solidFill>
              <a:effectLst/>
              <a:latin typeface="+mn-ea"/>
              <a:sym typeface="+mn-ea"/>
            </a:endParaRPr>
          </a:p>
        </p:txBody>
      </p:sp>
      <p:sp>
        <p:nvSpPr>
          <p:cNvPr id="105006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政策法规对行业发展的影响与挑战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未来政策法规走向预测</a:t>
            </a:r>
            <a:endParaRPr altLang="en-US" lang="zh-CN"/>
          </a:p>
        </p:txBody>
      </p:sp>
      <p:sp>
        <p:nvSpPr>
          <p:cNvPr id="10501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鼓励创新，加大对新药研发的支持力度</a:t>
            </a:r>
            <a:endParaRPr altLang="en-US" sz="1400" lang="zh-CN" spc="150">
              <a:solidFill>
                <a:schemeClr val="tx1"/>
              </a:solidFill>
              <a:effectLst/>
              <a:latin typeface="+mn-ea"/>
              <a:sym typeface="+mn-ea"/>
            </a:endParaRPr>
          </a:p>
        </p:txBody>
      </p:sp>
      <p:sp>
        <p:nvSpPr>
          <p:cNvPr id="10501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政策法规不断完善，为制药与生物技术行业提供有力保障</a:t>
            </a:r>
            <a:endParaRPr altLang="en-US" dirty="0" sz="1400" lang="zh-CN" spc="150">
              <a:solidFill>
                <a:schemeClr val="tx1"/>
              </a:solidFill>
              <a:effectLst/>
              <a:latin typeface="+mn-ea"/>
              <a:sym typeface="+mn-ea"/>
            </a:endParaRPr>
          </a:p>
        </p:txBody>
      </p:sp>
      <p:sp>
        <p:nvSpPr>
          <p:cNvPr id="10501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加强监管，确保药品质量和安全</a:t>
            </a:r>
            <a:endParaRPr altLang="en-US" sz="1400" lang="zh-CN" spc="150">
              <a:solidFill>
                <a:schemeClr val="tx1"/>
              </a:solidFill>
              <a:effectLst/>
              <a:latin typeface="+mn-ea"/>
              <a:sym typeface="+mn-ea"/>
            </a:endParaRPr>
          </a:p>
        </p:txBody>
      </p:sp>
      <p:sp>
        <p:nvSpPr>
          <p:cNvPr id="10501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推动国际合作，共同应对全球公共卫生挑战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50" name="标题 1"/>
          <p:cNvSpPr>
            <a:spLocks noGrp="1"/>
          </p:cNvSpPr>
          <p:nvPr>
            <p:ph type="title"/>
          </p:nvPr>
        </p:nvSpPr>
        <p:spPr/>
        <p:txBody>
          <a:bodyPr/>
          <a:p>
            <a:r>
              <a:rPr altLang="en-US" lang="zh-CN"/>
              <a:t>未来技术创新方向预测</a:t>
            </a:r>
            <a:endParaRPr altLang="en-US" lang="zh-CN"/>
          </a:p>
        </p:txBody>
      </p:sp>
      <p:sp>
        <p:nvSpPr>
          <p:cNvPr id="10501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人工智能与机器学习在制药与生物技术中的应用</a:t>
            </a:r>
            <a:endParaRPr altLang="en-US" dirty="0" sz="1200" lang="zh-CN" spc="150">
              <a:solidFill>
                <a:schemeClr val="tx1">
                  <a:lumMod val="65000"/>
                  <a:lumOff val="35000"/>
                </a:schemeClr>
              </a:solidFill>
              <a:latin typeface="+mn-ea"/>
              <a:sym typeface="+mn-ea"/>
            </a:endParaRPr>
          </a:p>
        </p:txBody>
      </p:sp>
      <p:sp>
        <p:nvSpPr>
          <p:cNvPr id="10501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生物3D打印技术的进展与挑战</a:t>
            </a:r>
            <a:endParaRPr altLang="en-US" dirty="0" sz="1200" lang="zh-CN" spc="150">
              <a:solidFill>
                <a:schemeClr val="tx1">
                  <a:lumMod val="65000"/>
                  <a:lumOff val="35000"/>
                </a:schemeClr>
              </a:solidFill>
              <a:latin typeface="+mn-ea"/>
              <a:sym typeface="+mn-ea"/>
            </a:endParaRPr>
          </a:p>
        </p:txBody>
      </p:sp>
      <p:sp>
        <p:nvSpPr>
          <p:cNvPr id="10501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细胞疗法与免疫疗法的创新与突破</a:t>
            </a:r>
            <a:endParaRPr altLang="en-US" dirty="0" sz="1200" lang="zh-CN" spc="150">
              <a:solidFill>
                <a:schemeClr val="tx1">
                  <a:lumMod val="65000"/>
                  <a:lumOff val="35000"/>
                </a:schemeClr>
              </a:solidFill>
              <a:latin typeface="+mn-ea"/>
              <a:sym typeface="+mn-ea"/>
            </a:endParaRPr>
          </a:p>
        </p:txBody>
      </p:sp>
      <p:sp>
        <p:nvSpPr>
          <p:cNvPr id="10501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基因编辑技术CRISPR-Cas9的进一步发展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28"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230"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232"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8.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68.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29.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2023-12-17T23:17:29Z</dcterms:created>
  <dcterms:modified xsi:type="dcterms:W3CDTF">2023-12-17T23:17:29Z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69894341d3e944ef89d46019fbb4f357_21</vt:lpwstr>
  </property>
</Properties>
</file>