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4" r:id="rId6"/>
    <p:sldId id="339" r:id="rId7"/>
    <p:sldId id="358" r:id="rId8"/>
    <p:sldId id="359" r:id="rId9"/>
    <p:sldId id="360" r:id="rId10"/>
    <p:sldId id="361" r:id="rId11"/>
    <p:sldId id="341" r:id="rId12"/>
    <p:sldId id="355" r:id="rId13"/>
    <p:sldId id="342" r:id="rId14"/>
    <p:sldId id="344" r:id="rId15"/>
    <p:sldId id="362" r:id="rId16"/>
    <p:sldId id="346" r:id="rId17"/>
    <p:sldId id="351" r:id="rId18"/>
    <p:sldId id="356" r:id="rId19"/>
    <p:sldId id="353" r:id="rId20"/>
    <p:sldId id="257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4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600" y="437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8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第二章　实　数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4　估　算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2" name="yt_shape_10952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951" name="yt_image_10951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954" name="yt_shape_10954"/>
              <p:cNvSpPr txBox="1"/>
              <p:nvPr/>
            </p:nvSpPr>
            <p:spPr>
              <a:xfrm>
                <a:off x="467999" y="1455093"/>
                <a:ext cx="6532429" cy="62068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与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最接近的整数是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54" name="yt_shape_109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455093"/>
                <a:ext cx="6532429" cy="620683"/>
              </a:xfrm>
              <a:prstGeom prst="rect">
                <a:avLst/>
              </a:prstGeom>
              <a:blipFill rotWithShape="1">
                <a:blip r:embed="rId2"/>
                <a:stretch>
                  <a:fillRect t="-50" r="-2116" b="-46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956" name="yt_table_10956" title="H_49.92"/>
          <p:cNvGraphicFramePr>
            <a:graphicFrameLocks noGrp="1"/>
          </p:cNvGraphicFramePr>
          <p:nvPr/>
        </p:nvGraphicFramePr>
        <p:xfrm>
          <a:off x="468074" y="2126564"/>
          <a:ext cx="8803642" cy="633984"/>
        </p:xfrm>
        <a:graphic>
          <a:graphicData uri="http://schemas.openxmlformats.org/drawingml/2006/table">
            <a:tbl>
              <a:tblPr/>
              <a:tblGrid>
                <a:gridCol w="2749868"/>
                <a:gridCol w="2321243"/>
                <a:gridCol w="2321243"/>
                <a:gridCol w="1411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9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7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0958" name="yt_shape_10958"/>
              <p:cNvSpPr txBox="1"/>
              <p:nvPr/>
            </p:nvSpPr>
            <p:spPr>
              <a:xfrm>
                <a:off x="468103" y="2811196"/>
                <a:ext cx="11636916" cy="147534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2023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绵阳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在实数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5_66ba9"/>
                  </a:rPr>
                  <a:t>最小的数是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58" name="yt_shape_109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811196"/>
                <a:ext cx="11636916" cy="1475340"/>
              </a:xfrm>
              <a:prstGeom prst="rect">
                <a:avLst/>
              </a:prstGeom>
              <a:blipFill rotWithShape="1">
                <a:blip r:embed="rId3"/>
                <a:stretch>
                  <a:fillRect l="-1" t="-3" b="-39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960" name="yt_table_10960" title="H_66.43"/>
              <p:cNvGraphicFramePr>
                <a:graphicFrameLocks noGrp="1"/>
              </p:cNvGraphicFramePr>
              <p:nvPr/>
            </p:nvGraphicFramePr>
            <p:xfrm>
              <a:off x="468074" y="4337324"/>
              <a:ext cx="9032432" cy="895287"/>
            </p:xfrm>
            <a:graphic>
              <a:graphicData uri="http://schemas.openxmlformats.org/drawingml/2006/table">
                <a:tbl>
                  <a:tblPr/>
                  <a:tblGrid>
                    <a:gridCol w="2749868"/>
                    <a:gridCol w="2321243"/>
                    <a:gridCol w="2321243"/>
                    <a:gridCol w="1640078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－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π</a:t>
                          </a:r>
                          <a:endParaRPr lang="en-US" altLang="zh-CN" sz="32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0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64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64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960" name="yt_table_10960" title="H_66.43"/>
              <p:cNvGraphicFramePr>
                <a:graphicFrameLocks noGrp="1"/>
              </p:cNvGraphicFramePr>
              <p:nvPr/>
            </p:nvGraphicFramePr>
            <p:xfrm>
              <a:off x="468074" y="4337324"/>
              <a:ext cx="9032432" cy="895287"/>
            </p:xfrm>
            <a:graphic>
              <a:graphicData uri="http://schemas.openxmlformats.org/drawingml/2006/table">
                <a:tbl>
                  <a:tblPr/>
                  <a:tblGrid>
                    <a:gridCol w="2749868"/>
                    <a:gridCol w="2321243"/>
                    <a:gridCol w="2321243"/>
                    <a:gridCol w="1640078"/>
                  </a:tblGrid>
                  <a:tr h="899795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－</a:t>
                          </a:r>
                          <a:r>
                            <a:rPr lang="en-US" altLang="zh-CN" sz="3200" b="0" i="1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π</a:t>
                          </a:r>
                          <a:endParaRPr lang="en-US" altLang="zh-CN" sz="3200" b="0" i="1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0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4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文本框 1"/>
          <p:cNvSpPr txBox="1"/>
          <p:nvPr/>
        </p:nvSpPr>
        <p:spPr>
          <a:xfrm>
            <a:off x="5762979" y="1408287"/>
            <a:ext cx="451549" cy="708292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0892" y="3659677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1" name="yt_shape_10961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已知正方形的面积为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边长为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9_2ff35"/>
              </a:rPr>
              <a:t>的值介于下列哪两个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整数之间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962" name="yt_table_10962" title="H_49.92"/>
          <p:cNvGraphicFramePr>
            <a:graphicFrameLocks noGrp="1"/>
          </p:cNvGraphicFramePr>
          <p:nvPr/>
        </p:nvGraphicFramePr>
        <p:xfrm>
          <a:off x="468074" y="1874273"/>
          <a:ext cx="10835642" cy="633984"/>
        </p:xfrm>
        <a:graphic>
          <a:graphicData uri="http://schemas.openxmlformats.org/drawingml/2006/table">
            <a:tbl>
              <a:tblPr/>
              <a:tblGrid>
                <a:gridCol w="2953068"/>
                <a:gridCol w="2930843"/>
                <a:gridCol w="2930843"/>
                <a:gridCol w="20208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2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5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0964" name="yt_shape_10964"/>
              <p:cNvSpPr txBox="1"/>
              <p:nvPr/>
            </p:nvSpPr>
            <p:spPr>
              <a:xfrm>
                <a:off x="467999" y="2558905"/>
                <a:ext cx="10462351" cy="2997167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比较大小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</m:t>
                            </m:r>
                          </m:e>
                        </m:rad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sz="51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</a:t>
                </a:r>
                <a:r>
                  <a:rPr sz="13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填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或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满足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的整数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</a:t>
                </a:r>
                <a:r>
                  <a:rPr sz="3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             </a:t>
                </a:r>
                <a:r>
                  <a:rPr sz="17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设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为正整数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且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的最小值为</a:t>
                </a:r>
                <a:r>
                  <a:rPr sz="3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0964" name="yt_shape_109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558905"/>
                <a:ext cx="10462351" cy="2997167"/>
              </a:xfrm>
              <a:prstGeom prst="rect">
                <a:avLst/>
              </a:prstGeom>
              <a:blipFill rotWithShape="1">
                <a:blip r:embed="rId1"/>
                <a:stretch>
                  <a:fillRect t="-16" r="-697" b="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2816492" y="1199178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3256" y="2512099"/>
            <a:ext cx="992887" cy="1106437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＞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77568" y="3524924"/>
            <a:ext cx="2415286" cy="789445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0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或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06328" y="4220757"/>
            <a:ext cx="789685" cy="787350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6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71" name="yt_shape_10971"/>
              <p:cNvSpPr txBox="1"/>
              <p:nvPr/>
            </p:nvSpPr>
            <p:spPr>
              <a:xfrm>
                <a:off x="467999" y="1133208"/>
                <a:ext cx="6553269" cy="202016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结果精确到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.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结果精确到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结果精确到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71" name="yt_shape_109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133208"/>
                <a:ext cx="6553269" cy="2020168"/>
              </a:xfrm>
              <a:prstGeom prst="rect">
                <a:avLst/>
              </a:prstGeom>
              <a:blipFill rotWithShape="1">
                <a:blip r:embed="rId1"/>
                <a:stretch>
                  <a:fillRect t="-18" r="-2073" b="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yt_shape_10964"/>
          <p:cNvSpPr txBox="1"/>
          <p:nvPr/>
        </p:nvSpPr>
        <p:spPr>
          <a:xfrm>
            <a:off x="479425" y="507548"/>
            <a:ext cx="10462351" cy="299716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估算下列各数的大小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0977"/>
              <p:cNvSpPr txBox="1"/>
              <p:nvPr/>
            </p:nvSpPr>
            <p:spPr>
              <a:xfrm>
                <a:off x="467999" y="3153416"/>
                <a:ext cx="5401735" cy="62562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结果精确到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yt_shape_109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153416"/>
                <a:ext cx="5401735" cy="625620"/>
              </a:xfrm>
              <a:prstGeom prst="rect">
                <a:avLst/>
              </a:prstGeom>
              <a:blipFill rotWithShape="1">
                <a:blip r:embed="rId2"/>
                <a:stretch>
                  <a:fillRect t="-1" r="-2555" b="-4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79" name="yt_shape_10979"/>
              <p:cNvSpPr txBox="1"/>
              <p:nvPr/>
            </p:nvSpPr>
            <p:spPr>
              <a:xfrm>
                <a:off x="479425" y="620713"/>
                <a:ext cx="7420301" cy="534325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39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方法一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35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322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lvl="0" hangingPunct="0">
                  <a:lnSpc>
                    <a:spcPct val="130000"/>
                  </a:lnSpc>
                </a:pP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方法二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39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69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31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lvl="0" hangingPunct="0">
                  <a:lnSpc>
                    <a:spcPct val="130000"/>
                  </a:lnSpc>
                </a:pP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96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96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31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96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i="1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zh-CN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979" name="yt_shape_109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620713"/>
                <a:ext cx="7420301" cy="5343258"/>
              </a:xfrm>
              <a:prstGeom prst="rect">
                <a:avLst/>
              </a:prstGeom>
              <a:blipFill rotWithShape="1">
                <a:blip r:embed="rId1"/>
                <a:stretch>
                  <a:fillRect t="-1907" r="-45941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81" name="yt_shape_10981"/>
              <p:cNvSpPr txBox="1"/>
              <p:nvPr/>
            </p:nvSpPr>
            <p:spPr>
              <a:xfrm>
                <a:off x="467999" y="612000"/>
                <a:ext cx="6633226" cy="39968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.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95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.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.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.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81" name="yt_shape_109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6633226" cy="3996800"/>
              </a:xfrm>
              <a:prstGeom prst="rect">
                <a:avLst/>
              </a:prstGeom>
              <a:blipFill rotWithShape="1">
                <a:blip r:embed="rId1"/>
                <a:stretch>
                  <a:fillRect t="-2554" r="-2010" b="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8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83" name="yt_shape_10983"/>
              <p:cNvSpPr txBox="1"/>
              <p:nvPr/>
            </p:nvSpPr>
            <p:spPr>
              <a:xfrm>
                <a:off x="467999" y="612000"/>
                <a:ext cx="9198031" cy="464274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300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400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310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320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320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316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856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489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317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317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320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83" name="yt_shape_109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9198031" cy="4642746"/>
              </a:xfrm>
              <a:prstGeom prst="rect">
                <a:avLst/>
              </a:prstGeom>
              <a:blipFill rotWithShape="1">
                <a:blip r:embed="rId1"/>
                <a:stretch>
                  <a:fillRect t="-2199" r="-1180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9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9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8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85" name="yt_shape_10985"/>
              <p:cNvSpPr txBox="1"/>
              <p:nvPr/>
            </p:nvSpPr>
            <p:spPr>
              <a:xfrm>
                <a:off x="467999" y="612000"/>
                <a:ext cx="6428042" cy="402712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343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512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421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875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g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500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0985" name="yt_shape_109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6428042" cy="4027128"/>
              </a:xfrm>
              <a:prstGeom prst="rect">
                <a:avLst/>
              </a:prstGeom>
              <a:blipFill rotWithShape="1">
                <a:blip r:embed="rId1"/>
                <a:stretch>
                  <a:fillRect t="-2535" r="-2105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9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8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87" name="yt_shape_10987"/>
              <p:cNvSpPr txBox="1"/>
              <p:nvPr/>
            </p:nvSpPr>
            <p:spPr>
              <a:xfrm>
                <a:off x="467999" y="612000"/>
                <a:ext cx="6258123" cy="126085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比较下列各组中两个数的大小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87" name="yt_shape_109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6258123" cy="1260858"/>
              </a:xfrm>
              <a:prstGeom prst="rect">
                <a:avLst/>
              </a:prstGeom>
              <a:blipFill rotWithShape="1">
                <a:blip r:embed="rId1"/>
                <a:stretch>
                  <a:fillRect t="-39" r="-2280" b="-17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90" name="yt_shape_10990"/>
              <p:cNvSpPr txBox="1"/>
              <p:nvPr/>
            </p:nvSpPr>
            <p:spPr>
              <a:xfrm>
                <a:off x="467999" y="1905569"/>
                <a:ext cx="7893186" cy="2068387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7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×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294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×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252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且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294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252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90" name="yt_shape_109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905569"/>
                <a:ext cx="7893186" cy="2068387"/>
              </a:xfrm>
              <a:prstGeom prst="rect">
                <a:avLst/>
              </a:prstGeom>
              <a:blipFill rotWithShape="1">
                <a:blip r:embed="rId2"/>
                <a:stretch>
                  <a:fillRect t="-28" r="-1478" b="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90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992" name="yt_shape_10992"/>
              <p:cNvSpPr txBox="1"/>
              <p:nvPr/>
            </p:nvSpPr>
            <p:spPr>
              <a:xfrm>
                <a:off x="467999" y="612000"/>
                <a:ext cx="4059188" cy="62562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92" name="yt_shape_109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4059188" cy="625620"/>
              </a:xfrm>
              <a:prstGeom prst="rect">
                <a:avLst/>
              </a:prstGeom>
              <a:blipFill rotWithShape="1">
                <a:blip r:embed="rId1"/>
                <a:stretch>
                  <a:fillRect t="-79" r="-3998" b="-37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94" name="yt_shape_10994"/>
              <p:cNvSpPr txBox="1"/>
              <p:nvPr/>
            </p:nvSpPr>
            <p:spPr>
              <a:xfrm>
                <a:off x="467999" y="1288408"/>
                <a:ext cx="5408147" cy="279807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</m:t>
                            </m:r>
                          </m:e>
                        </m:rad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e>
                        </m:rad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endParaRPr lang="en-US" altLang="zh-CN" sz="1500" b="0" i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mbria Math" panose="02040503050406030204" pitchFamily="64" charset="0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endParaRPr lang="en-US" altLang="zh-CN" sz="1500" b="0" i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mbria Math" panose="02040503050406030204" pitchFamily="64" charset="0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994" name="yt_shape_109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288408"/>
                <a:ext cx="5408147" cy="2798074"/>
              </a:xfrm>
              <a:prstGeom prst="rect">
                <a:avLst/>
              </a:prstGeom>
              <a:blipFill rotWithShape="1">
                <a:blip r:embed="rId2"/>
                <a:stretch>
                  <a:fillRect t="-22" r="-930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9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7" name="yt_shape_1099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996" name="yt_image_10996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999" name="yt_shape_10999"/>
              <p:cNvSpPr txBox="1"/>
              <p:nvPr/>
            </p:nvSpPr>
            <p:spPr>
              <a:xfrm>
                <a:off x="468103" y="1494708"/>
                <a:ext cx="11256000" cy="159800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的大小关系为</a:t>
                </a:r>
                <a:r>
                  <a:rPr sz="5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</a:t>
                </a:r>
                <a:r>
                  <a:rPr sz="1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br>
                  <a:rPr lang="en-US" altLang="zh-CN" sz="1500" b="0" i="1" u="sng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W:3.755039,H:80.06,isEnd"/>
                  </a:rPr>
                </a:br>
                <a:r>
                  <a:rPr sz="2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</a:t>
                </a:r>
                <a:r>
                  <a:rPr sz="16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用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号连接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0999" name="yt_shape_109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256000" cy="1598002"/>
              </a:xfrm>
              <a:prstGeom prst="rect">
                <a:avLst/>
              </a:prstGeom>
              <a:blipFill rotWithShape="1">
                <a:blip r:embed="rId2"/>
                <a:stretch>
                  <a:fillRect l="-1" t="-35" r="1" b="-10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01" name="yt_shape_11001"/>
              <p:cNvSpPr txBox="1"/>
              <p:nvPr/>
            </p:nvSpPr>
            <p:spPr>
              <a:xfrm>
                <a:off x="468103" y="3143498"/>
                <a:ext cx="11636916" cy="191853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根据估算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889c8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÷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÷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÷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f5160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001" name="yt_shape_110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3143498"/>
                <a:ext cx="11636916" cy="1918539"/>
              </a:xfrm>
              <a:prstGeom prst="rect">
                <a:avLst/>
              </a:prstGeom>
              <a:blipFill rotWithShape="1">
                <a:blip r:embed="rId3"/>
                <a:stretch>
                  <a:fillRect l="-1" t="-13" b="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1245567" y="1683988"/>
            <a:ext cx="478536" cy="1110374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  <a:sym typeface="_⨹_1_0eb09"/>
              </a:rPr>
              <a:t> </a:t>
            </a:r>
            <a:b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</a:b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8092" y="2464664"/>
            <a:ext cx="1973961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＞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＞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01" grpId="0" build="allAtOnce"/>
      <p:bldP spid="2" grpId="0" build="allAtOnce"/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003" name="yt_shape_11003"/>
              <p:cNvSpPr txBox="1"/>
              <p:nvPr/>
            </p:nvSpPr>
            <p:spPr>
              <a:xfrm>
                <a:off x="468103" y="612000"/>
                <a:ext cx="11256000" cy="127092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的整数部分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的小数部分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26f13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2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11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1003" name="yt_shape_110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256000" cy="1270925"/>
              </a:xfrm>
              <a:prstGeom prst="rect">
                <a:avLst/>
              </a:prstGeom>
              <a:blipFill rotWithShape="1">
                <a:blip r:embed="rId1"/>
                <a:stretch>
                  <a:fillRect l="-1" t="-39" r="1" b="-9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05" name="yt_shape_11005"/>
              <p:cNvSpPr txBox="1"/>
              <p:nvPr/>
            </p:nvSpPr>
            <p:spPr>
              <a:xfrm>
                <a:off x="468103" y="1933713"/>
                <a:ext cx="11256000" cy="201927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83108"/>
                  </a:rPr>
                  <a:t>－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50f91"/>
                  </a:rPr>
                  <a:t>×</a:t>
                </a:r>
                <a:b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005" name="yt_shape_110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933713"/>
                <a:ext cx="11256000" cy="2019271"/>
              </a:xfrm>
              <a:prstGeom prst="rect">
                <a:avLst/>
              </a:prstGeom>
              <a:blipFill rotWithShape="1">
                <a:blip r:embed="rId2"/>
                <a:stretch>
                  <a:fillRect l="-1" t="-7" r="1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2237055" y="1258043"/>
            <a:ext cx="789685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05" grpId="0" build="allAtOnce"/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008" name="yt_shape_11008"/>
              <p:cNvSpPr txBox="1"/>
              <p:nvPr/>
            </p:nvSpPr>
            <p:spPr>
              <a:xfrm>
                <a:off x="479425" y="2486520"/>
                <a:ext cx="11636916" cy="578203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若围成正方形场地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设正方形的边长为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1_70093"/>
                  </a:rPr>
                  <a:t>所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50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的值不能为负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则所用篱笆的长度约为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若围成圆形场地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设圆形场地的半径为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π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50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π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50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的值不能为负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r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所用篱笆的长度约为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24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lvl="0" hangingPunct="0"/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24m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28m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所以围成圆形场地所用篱笆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较少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zh-CN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008" name="yt_shape_110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486520"/>
                <a:ext cx="11636916" cy="5782032"/>
              </a:xfrm>
              <a:prstGeom prst="rect">
                <a:avLst/>
              </a:prstGeom>
              <a:blipFill rotWithShape="1">
                <a:blip r:embed="rId1"/>
                <a:stretch>
                  <a:fillRect t="-1766" r="5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yt_shape_11007"/>
          <p:cNvSpPr txBox="1"/>
          <p:nvPr/>
        </p:nvSpPr>
        <p:spPr>
          <a:xfrm>
            <a:off x="479425" y="506748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/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学校准备用篱笆在空地上围成一个绿化场地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abacc"/>
              </a:rPr>
              <a:t>要求面积为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50m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现有两种设计方案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一种是围成正方形场地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be4de"/>
              </a:rPr>
              <a:t>另一种是围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成圆形场地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问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哪一种方案所用篱笆较少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？（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取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35b37"/>
              </a:rPr>
              <a:t>正方形的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边长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圆的半径精确到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1m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0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08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010" name="yt_shape_11010"/>
              <p:cNvSpPr txBox="1"/>
              <p:nvPr/>
            </p:nvSpPr>
            <p:spPr>
              <a:xfrm>
                <a:off x="467999" y="612000"/>
                <a:ext cx="10117257" cy="400494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比较大小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填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或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）：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sz="3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sz="3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由以上可知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zh-CN" altLang="zh-CN" sz="100" b="0" i="0" spc="-1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 </a:t>
                </a:r>
                <a:r>
                  <a:rPr lang="zh-CN" altLang="zh-CN" sz="3200" b="0" i="0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  <a:sym typeface="IsAddLine"/>
                  </a:rPr>
                  <a:t>－</a:t>
                </a:r>
                <a:r>
                  <a:rPr lang="en-US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1</a:t>
                </a:r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zh-CN" altLang="zh-CN" sz="100" b="0" i="0" spc="-1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 </a:t>
                </a:r>
                <a:r>
                  <a:rPr lang="zh-CN" altLang="zh-CN" sz="3200" b="0" i="0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  <a:sym typeface="IsAddLine"/>
                  </a:rPr>
                  <a:t>－</a:t>
                </a:r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zh-CN" altLang="zh-CN" sz="100" b="0" i="0" spc="-1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 </a:t>
                </a:r>
                <a:r>
                  <a:rPr lang="zh-CN" altLang="zh-CN" sz="3200" b="0" i="0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  <m:t>𝑛</m:t>
                        </m:r>
                        <m:r>
                          <a:rPr lang="en-US" altLang="zh-CN" sz="3200" b="0" i="0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  <m:t>+</m:t>
                        </m:r>
                        <m:r>
                          <a:rPr lang="en-US" altLang="zh-CN" sz="3200" b="0" i="0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  <a:sym typeface="IsAddLine"/>
                  </a:rPr>
                  <a:t>－</a:t>
                </a:r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IsAddLine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  <a:sym typeface="IsAddLine"/>
                  </a:rPr>
                  <a:t> </a:t>
                </a:r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为自然数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1010" name="yt_shape_110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10117257" cy="4004943"/>
              </a:xfrm>
              <a:prstGeom prst="rect">
                <a:avLst/>
              </a:prstGeom>
              <a:blipFill rotWithShape="1">
                <a:blip r:embed="rId1"/>
                <a:stretch>
                  <a:fillRect t="-12" r="-786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371954" y="1199178"/>
            <a:ext cx="992886" cy="789445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＜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2685" y="1199178"/>
            <a:ext cx="992886" cy="789445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＜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3654779" y="2528995"/>
                <a:ext cx="1736026" cy="789445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kumimoji="0" lang="en-US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779" y="2528995"/>
                <a:ext cx="1736026" cy="789445"/>
              </a:xfrm>
              <a:prstGeom prst="rect">
                <a:avLst/>
              </a:prstGeom>
              <a:blipFill rotWithShape="1">
                <a:blip r:embed="rId2"/>
                <a:stretch>
                  <a:fillRect l="-20" t="-54" r="17" b="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接连接符 4"/>
          <p:cNvCxnSpPr/>
          <p:nvPr/>
        </p:nvCxnSpPr>
        <p:spPr>
          <a:xfrm>
            <a:off x="3290765" y="3290684"/>
            <a:ext cx="2010029" cy="0"/>
          </a:xfrm>
          <a:prstGeom prst="line">
            <a:avLst/>
          </a:prstGeom>
          <a:ln w="24026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4039144" y="3224828"/>
                <a:ext cx="2120392" cy="789445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144" y="3224828"/>
                <a:ext cx="2120392" cy="789445"/>
              </a:xfrm>
              <a:prstGeom prst="rect">
                <a:avLst/>
              </a:prstGeom>
              <a:blipFill rotWithShape="1">
                <a:blip r:embed="rId3"/>
                <a:stretch>
                  <a:fillRect l="-26" t="-38" r="2" b="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/>
          <p:nvPr/>
        </p:nvCxnSpPr>
        <p:spPr>
          <a:xfrm>
            <a:off x="3675130" y="3986517"/>
            <a:ext cx="2394395" cy="0"/>
          </a:xfrm>
          <a:prstGeom prst="line">
            <a:avLst/>
          </a:prstGeom>
          <a:ln w="24026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4778094" y="3920661"/>
                <a:ext cx="2859342" cy="704355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  <m:r>
                          <a:rPr kumimoji="0" lang="en-US" altLang="zh-CN" sz="3200" b="0" i="0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kumimoji="0" lang="en-US" altLang="zh-CN" sz="3200" b="0" i="0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kumimoji="0" lang="en-US" altLang="zh-CN" sz="3200" b="0" i="1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kumimoji="0" lang="en-US" altLang="zh-CN" sz="1500" b="0" i="1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094" y="3920661"/>
                <a:ext cx="2859342" cy="704355"/>
              </a:xfrm>
              <a:prstGeom prst="rect">
                <a:avLst/>
              </a:prstGeom>
              <a:blipFill rotWithShape="1">
                <a:blip r:embed="rId4"/>
                <a:stretch>
                  <a:fillRect l="-12" t="-24" r="10" b="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/>
          <p:cNvCxnSpPr/>
          <p:nvPr/>
        </p:nvCxnSpPr>
        <p:spPr>
          <a:xfrm>
            <a:off x="4414080" y="4597260"/>
            <a:ext cx="3133345" cy="0"/>
          </a:xfrm>
          <a:prstGeom prst="line">
            <a:avLst/>
          </a:prstGeom>
          <a:ln w="24026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yt_shape_11020"/>
              <p:cNvSpPr txBox="1"/>
              <p:nvPr/>
            </p:nvSpPr>
            <p:spPr>
              <a:xfrm>
                <a:off x="467999" y="4642656"/>
                <a:ext cx="11636916" cy="195938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求下面算式的值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并估算出算式的值的整数部分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｜＋｜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｜＋｜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｜＋…＋｜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023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b9f1d"/>
                  </a:rPr>
                  <a:t> </a:t>
                </a:r>
                <a:b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024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" name="yt_shape_110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642656"/>
                <a:ext cx="11636916" cy="1959383"/>
              </a:xfrm>
              <a:prstGeom prst="rect">
                <a:avLst/>
              </a:prstGeom>
              <a:blipFill rotWithShape="1">
                <a:blip r:embed="rId5"/>
                <a:stretch>
                  <a:fillRect t="-9" r="5" b="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6" grpId="0" build="allAtOnce"/>
      <p:bldP spid="8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023" name="yt_shape_11023"/>
              <p:cNvSpPr txBox="1"/>
              <p:nvPr/>
            </p:nvSpPr>
            <p:spPr>
              <a:xfrm>
                <a:off x="479425" y="720429"/>
                <a:ext cx="5950347" cy="189218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＜，＜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023" name="yt_shape_110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720429"/>
                <a:ext cx="5950347" cy="1892185"/>
              </a:xfrm>
              <a:prstGeom prst="rect">
                <a:avLst/>
              </a:prstGeom>
              <a:blipFill rotWithShape="1">
                <a:blip r:embed="rId1"/>
                <a:stretch>
                  <a:fillRect t="-18" r="-2448" b="-12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25" name="yt_shape_11025"/>
              <p:cNvSpPr txBox="1"/>
              <p:nvPr/>
            </p:nvSpPr>
            <p:spPr>
              <a:xfrm>
                <a:off x="479425" y="2612614"/>
                <a:ext cx="8368060" cy="132491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025" name="yt_shape_110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612614"/>
                <a:ext cx="8368060" cy="1324914"/>
              </a:xfrm>
              <a:prstGeom prst="rect">
                <a:avLst/>
              </a:prstGeom>
              <a:blipFill rotWithShape="1">
                <a:blip r:embed="rId2"/>
                <a:stretch>
                  <a:fillRect t="-17" r="-1441" b="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1027"/>
              <p:cNvSpPr txBox="1"/>
              <p:nvPr/>
            </p:nvSpPr>
            <p:spPr>
              <a:xfrm>
                <a:off x="479425" y="3991313"/>
                <a:ext cx="6476901" cy="132081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yt_shape_110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991313"/>
                <a:ext cx="6476901" cy="1320811"/>
              </a:xfrm>
              <a:prstGeom prst="rect">
                <a:avLst/>
              </a:prstGeom>
              <a:blipFill rotWithShape="1">
                <a:blip r:embed="rId3"/>
                <a:stretch>
                  <a:fillRect t="-26" r="-2119" b="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3" grpId="0" build="allAtOnce"/>
      <p:bldP spid="11025" grpId="0" build="allAtOnce"/>
      <p:bldP spid="5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029" name="yt_shape_11029"/>
              <p:cNvSpPr txBox="1"/>
              <p:nvPr/>
            </p:nvSpPr>
            <p:spPr>
              <a:xfrm>
                <a:off x="479425" y="405170"/>
                <a:ext cx="6943311" cy="200298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029" name="yt_shape_110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405170"/>
                <a:ext cx="6943311" cy="2002984"/>
              </a:xfrm>
              <a:prstGeom prst="rect">
                <a:avLst/>
              </a:prstGeom>
              <a:blipFill rotWithShape="1">
                <a:blip r:embed="rId1"/>
                <a:stretch>
                  <a:fillRect t="-2" r="-1588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31" name="yt_shape_11031"/>
              <p:cNvSpPr txBox="1"/>
              <p:nvPr/>
            </p:nvSpPr>
            <p:spPr>
              <a:xfrm>
                <a:off x="479425" y="2458942"/>
                <a:ext cx="11099321" cy="62228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的答案依次为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1031" name="yt_shape_110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458942"/>
                <a:ext cx="11099321" cy="622286"/>
              </a:xfrm>
              <a:prstGeom prst="rect">
                <a:avLst/>
              </a:prstGeom>
              <a:blipFill rotWithShape="1">
                <a:blip r:embed="rId2"/>
                <a:stretch>
                  <a:fillRect t="-36" r="-725" b="-43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1033"/>
              <p:cNvSpPr txBox="1"/>
              <p:nvPr/>
            </p:nvSpPr>
            <p:spPr>
              <a:xfrm>
                <a:off x="479425" y="3132016"/>
                <a:ext cx="11636916" cy="336451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原式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）＋（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）＋（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2ad30"/>
                  </a:rPr>
                  <a:t>）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＋…＋（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024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023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024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44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936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024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025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024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 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024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的整数部分为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yt_shape_110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132016"/>
                <a:ext cx="11636916" cy="3364511"/>
              </a:xfrm>
              <a:prstGeom prst="rect">
                <a:avLst/>
              </a:prstGeom>
              <a:blipFill rotWithShape="1">
                <a:blip r:embed="rId3"/>
                <a:stretch>
                  <a:fillRect t="-6" r="5" b="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9" grpId="0" uiExpand="1" build="allAtOnce"/>
      <p:bldP spid="11031" grpId="0" build="allAtOnce"/>
      <p:bldP spid="5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6" name="yt_shape_11036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1035" name="yt_image_11035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38" name="yt_shape_11038"/>
          <p:cNvSpPr txBox="1"/>
          <p:nvPr/>
        </p:nvSpPr>
        <p:spPr>
          <a:xfrm>
            <a:off x="468103" y="1494708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为正数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的小数部分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0cb8a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27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1039"/>
              <p:cNvSpPr txBox="1"/>
              <p:nvPr/>
            </p:nvSpPr>
            <p:spPr>
              <a:xfrm>
                <a:off x="479425" y="2706193"/>
                <a:ext cx="7769756" cy="5692712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为正数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的小数部分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27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36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1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lvl="0" hangingPunct="0">
                  <a:lnSpc>
                    <a:spcPct val="110000"/>
                  </a:lnSpc>
                </a:pP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aseline="300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aseline="300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ab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29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lvl="0" hangingPunct="0">
                  <a:lnSpc>
                    <a:spcPct val="110000"/>
                  </a:lnSpc>
                </a:pP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29</m:t>
                        </m:r>
                      </m:e>
                    </m:rad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负值舍去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zh-CN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yt_shape_110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706193"/>
                <a:ext cx="7769756" cy="5692712"/>
              </a:xfrm>
              <a:prstGeom prst="rect">
                <a:avLst/>
              </a:prstGeom>
              <a:blipFill rotWithShape="1">
                <a:blip r:embed="rId2"/>
                <a:stretch>
                  <a:fillRect t="-8" r="-15448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3281</Words>
  <Application>WPS 演示</Application>
  <PresentationFormat>宽屏</PresentationFormat>
  <Paragraphs>183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53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Cambria Math</vt:lpstr>
      <vt:lpstr>楷体</vt:lpstr>
      <vt:lpstr>_⨹_5_66ba9</vt:lpstr>
      <vt:lpstr>细等线拼音字体</vt:lpstr>
      <vt:lpstr>_⨹_9_2ff35</vt:lpstr>
      <vt:lpstr>,isEnd</vt:lpstr>
      <vt:lpstr>W:3.755039,H:80.06,isEnd</vt:lpstr>
      <vt:lpstr>_⨹_1_889c8</vt:lpstr>
      <vt:lpstr>_⨹_1_f5160</vt:lpstr>
      <vt:lpstr>_⨹_1_0eb09</vt:lpstr>
      <vt:lpstr>_⨹_1_26f13,isEnd</vt:lpstr>
      <vt:lpstr>_⨹_1_83108</vt:lpstr>
      <vt:lpstr>_⨹_1_50f91</vt:lpstr>
      <vt:lpstr>_⨹_1_70093</vt:lpstr>
      <vt:lpstr>_⨹_5_abacc</vt:lpstr>
      <vt:lpstr>_⨹_5_be4de</vt:lpstr>
      <vt:lpstr>_⨹_4_35b37</vt:lpstr>
      <vt:lpstr>IsAddLine</vt:lpstr>
      <vt:lpstr>_⨹_1_b9f1d</vt:lpstr>
      <vt:lpstr>_⨹_1_2ad30</vt:lpstr>
      <vt:lpstr>_⨹_1_0cb8a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14</cp:revision>
  <dcterms:created xsi:type="dcterms:W3CDTF">2024-05-28T15:59:00Z</dcterms:created>
  <dcterms:modified xsi:type="dcterms:W3CDTF">2024-07-12T05:19:13Z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