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  <p:sldId id="403" r:id="rId43"/>
    <p:sldId id="406" r:id="rId44"/>
    <p:sldId id="409" r:id="rId45"/>
    <p:sldId id="412" r:id="rId46"/>
    <p:sldId id="415" r:id="rId47"/>
    <p:sldId id="418" r:id="rId48"/>
    <p:sldId id="421" r:id="rId49"/>
    <p:sldId id="424" r:id="rId50"/>
    <p:sldId id="427" r:id="rId51"/>
  </p:sldIdLst>
  <p:sldSz cx="12192000" cy="6858000"/>
  <p:notesSz cx="6858000" cy="9144000"/>
  <p:custDataLst>
    <p:tags r:id="rId5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slide" Target="slides/slide44.xml" /><Relationship Id="rId48" Type="http://schemas.openxmlformats.org/officeDocument/2006/relationships/slide" Target="slides/slide45.xml" /><Relationship Id="rId49" Type="http://schemas.openxmlformats.org/officeDocument/2006/relationships/slide" Target="slides/slide46.xml" /><Relationship Id="rId5" Type="http://schemas.openxmlformats.org/officeDocument/2006/relationships/slide" Target="slides/slide2.xml" /><Relationship Id="rId50" Type="http://schemas.openxmlformats.org/officeDocument/2006/relationships/slide" Target="slides/slide47.xml" /><Relationship Id="rId51" Type="http://schemas.openxmlformats.org/officeDocument/2006/relationships/slide" Target="slides/slide48.xml" /><Relationship Id="rId52" Type="http://schemas.openxmlformats.org/officeDocument/2006/relationships/tags" Target="tags/tag51.xml" /><Relationship Id="rId53" Type="http://schemas.openxmlformats.org/officeDocument/2006/relationships/presProps" Target="presProps.xml" /><Relationship Id="rId54" Type="http://schemas.openxmlformats.org/officeDocument/2006/relationships/viewProps" Target="viewProps.xml" /><Relationship Id="rId55" Type="http://schemas.openxmlformats.org/officeDocument/2006/relationships/theme" Target="theme/theme1.xml" /><Relationship Id="rId56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Relationship Id="rId2" Type="http://schemas.openxmlformats.org/officeDocument/2006/relationships/image" Target="../media/image8.wmf" /><Relationship Id="rId3" Type="http://schemas.openxmlformats.org/officeDocument/2006/relationships/image" Target="../media/image9.wmf" /><Relationship Id="rId4" Type="http://schemas.openxmlformats.org/officeDocument/2006/relationships/image" Target="../media/image10.wmf" /><Relationship Id="rId5" Type="http://schemas.openxmlformats.org/officeDocument/2006/relationships/image" Target="../media/image11.wmf" /><Relationship Id="rId6" Type="http://schemas.openxmlformats.org/officeDocument/2006/relationships/image" Target="../media/image12.wmf" /><Relationship Id="rId7" Type="http://schemas.openxmlformats.org/officeDocument/2006/relationships/image" Target="../media/image13.wmf" /><Relationship Id="rId8" Type="http://schemas.openxmlformats.org/officeDocument/2006/relationships/image" Target="../media/image14.wmf" /><Relationship Id="rId9" Type="http://schemas.openxmlformats.org/officeDocument/2006/relationships/image" Target="../media/image15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2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Relationship Id="rId4" Type="http://schemas.openxmlformats.org/officeDocument/2006/relationships/tags" Target="../tags/tag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tags" Target="../tags/tag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Relationship Id="rId4" Type="http://schemas.openxmlformats.org/officeDocument/2006/relationships/tags" Target="../tags/tag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Relationship Id="rId4" Type="http://schemas.openxmlformats.org/officeDocument/2006/relationships/tags" Target="../tags/tag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png" /><Relationship Id="rId4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0.wmf" /><Relationship Id="rId11" Type="http://schemas.openxmlformats.org/officeDocument/2006/relationships/oleObject" Target="../embeddings/oleObject5.bin" TargetMode="Internal" /><Relationship Id="rId12" Type="http://schemas.openxmlformats.org/officeDocument/2006/relationships/image" Target="../media/image11.wmf" /><Relationship Id="rId13" Type="http://schemas.openxmlformats.org/officeDocument/2006/relationships/oleObject" Target="../embeddings/oleObject6.bin" TargetMode="Internal" /><Relationship Id="rId14" Type="http://schemas.openxmlformats.org/officeDocument/2006/relationships/image" Target="../media/image12.wmf" /><Relationship Id="rId15" Type="http://schemas.openxmlformats.org/officeDocument/2006/relationships/oleObject" Target="../embeddings/oleObject7.bin" TargetMode="Internal" /><Relationship Id="rId16" Type="http://schemas.openxmlformats.org/officeDocument/2006/relationships/image" Target="../media/image13.wmf" /><Relationship Id="rId17" Type="http://schemas.openxmlformats.org/officeDocument/2006/relationships/oleObject" Target="../embeddings/oleObject8.bin" TargetMode="Internal" /><Relationship Id="rId18" Type="http://schemas.openxmlformats.org/officeDocument/2006/relationships/image" Target="../media/image14.wmf" /><Relationship Id="rId19" Type="http://schemas.openxmlformats.org/officeDocument/2006/relationships/oleObject" Target="../embeddings/oleObject9.bin" TargetMode="Internal" /><Relationship Id="rId2" Type="http://schemas.openxmlformats.org/officeDocument/2006/relationships/notesSlide" Target="../notesSlides/notesSlide6.xml" /><Relationship Id="rId20" Type="http://schemas.openxmlformats.org/officeDocument/2006/relationships/oleObject" Target="../embeddings/oleObject10.bin" TargetMode="Internal" /><Relationship Id="rId21" Type="http://schemas.openxmlformats.org/officeDocument/2006/relationships/image" Target="../media/image15.wmf" /><Relationship Id="rId22" Type="http://schemas.openxmlformats.org/officeDocument/2006/relationships/tags" Target="../tags/tag16.xml" /><Relationship Id="rId23" Type="http://schemas.openxmlformats.org/officeDocument/2006/relationships/vmlDrawing" Target="../drawings/vmlDrawing1.v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7.w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8.wmf" /><Relationship Id="rId7" Type="http://schemas.openxmlformats.org/officeDocument/2006/relationships/oleObject" Target="../embeddings/oleObject3.bin" TargetMode="Internal" /><Relationship Id="rId8" Type="http://schemas.openxmlformats.org/officeDocument/2006/relationships/image" Target="../media/image9.wmf" /><Relationship Id="rId9" Type="http://schemas.openxmlformats.org/officeDocument/2006/relationships/oleObject" Target="../embeddings/oleObject4.bin" TargetMode="In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Relationship Id="rId3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9.png" /><Relationship Id="rId4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1.png" /><Relationship Id="rId4" Type="http://schemas.openxmlformats.org/officeDocument/2006/relationships/tags" Target="../tags/tag2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2.png" /><Relationship Id="rId4" Type="http://schemas.openxmlformats.org/officeDocument/2006/relationships/tags" Target="../tags/tag2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23.png" /><Relationship Id="rId4" Type="http://schemas.openxmlformats.org/officeDocument/2006/relationships/image" Target="../media/image24.png" /><Relationship Id="rId5" Type="http://schemas.openxmlformats.org/officeDocument/2006/relationships/image" Target="../media/image25.png" /><Relationship Id="rId6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tags" Target="../tags/tag3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3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36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Relationship Id="rId3" Type="http://schemas.openxmlformats.org/officeDocument/2006/relationships/tags" Target="../tags/tag3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8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9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tags" Target="../tags/tag40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1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42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3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0.png" /><Relationship Id="rId4" Type="http://schemas.openxmlformats.org/officeDocument/2006/relationships/tags" Target="../tags/tag44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5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Relationship Id="rId3" Type="http://schemas.openxmlformats.org/officeDocument/2006/relationships/tags" Target="../tags/tag46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32.png" /><Relationship Id="rId4" Type="http://schemas.openxmlformats.org/officeDocument/2006/relationships/tags" Target="../tags/tag47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Relationship Id="rId3" Type="http://schemas.openxmlformats.org/officeDocument/2006/relationships/tags" Target="../tags/tag48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png" /><Relationship Id="rId3" Type="http://schemas.openxmlformats.org/officeDocument/2006/relationships/tags" Target="../tags/tag49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Relationship Id="rId3" Type="http://schemas.openxmlformats.org/officeDocument/2006/relationships/tags" Target="../tags/tag5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第16讲 固体压强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677920" y="248221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77920" y="332549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77920" y="421068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77920" y="505396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77920" y="589724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1955" y="1645285"/>
            <a:ext cx="11387455" cy="35680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9085" y="293370"/>
            <a:ext cx="11450320" cy="617601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indent="266700" fontAlgn="base">
              <a:spcBef>
                <a:spcPct val="0"/>
              </a:spcBef>
              <a:spcAft>
                <a:spcPct val="0"/>
              </a:spcAft>
            </a:pPr>
            <a:endParaRPr lang="zh-CN" altLang="en-US" sz="140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660" name="Picture 12"/>
          <p:cNvPicPr>
            <a:picLocks noChangeAspect="1" noChangeArrowheads="1"/>
          </p:cNvPicPr>
          <p:nvPr/>
        </p:nvPicPr>
        <p:blipFill>
          <a:blip r:embed="rId3"/>
          <a:srcRect t="7417" b="42110"/>
          <a:stretch>
            <a:fillRect/>
          </a:stretch>
        </p:blipFill>
        <p:spPr bwMode="auto">
          <a:xfrm>
            <a:off x="3743324" y="2381253"/>
            <a:ext cx="7724775" cy="12815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4" name="矩形 13"/>
          <p:cNvSpPr/>
          <p:nvPr/>
        </p:nvSpPr>
        <p:spPr>
          <a:xfrm>
            <a:off x="1812239" y="351781"/>
            <a:ext cx="3893236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indent="268605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lang="en-US" altLang="zh-CN" sz="32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  </a:t>
            </a:r>
            <a:r>
              <a:rPr lang="zh-CN" alt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</a:t>
            </a: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9575" y="970906"/>
            <a:ext cx="11340000" cy="2656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1.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定义：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压在物体表面上的力。压力因两物体相互挤压而产生。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2.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方向：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于受力物体的表面并指向受压物体。</a:t>
            </a: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3.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作用点：受力物体的表面。</a:t>
            </a: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4.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压力示意图：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55905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4374" y="3527250"/>
            <a:ext cx="11043749" cy="27686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大小</a:t>
            </a:r>
          </a:p>
          <a:p>
            <a:pPr lv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）物体放在水平面上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静止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时，对水平面的压力大小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物体的重力大小；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）放在斜面上静止的物体，压力大小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物体的重力；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）甲、乙图中的压力是均由重力而产生；丙、丁中压力的产生与重力无关。</a:t>
            </a:r>
            <a:endParaRPr lang="zh-CN" altLang="en-US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）压力不是重力，只有当物体只受重力和支持力时，物体对水平面压力的大小、方向才跟重力的处于水平面且在竖直方向上大小、方向相同。</a:t>
            </a: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2193173" y="983673"/>
            <a:ext cx="10418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垂直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8281727" y="3855027"/>
            <a:ext cx="90037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等于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6233679" y="4354830"/>
            <a:ext cx="958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小于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7"/>
          <p:cNvSpPr txBox="1"/>
          <p:nvPr/>
        </p:nvSpPr>
        <p:spPr>
          <a:xfrm>
            <a:off x="2194905" y="1506682"/>
            <a:ext cx="10418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垂直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1"/>
      <p:bldP spid="11" grpId="2"/>
      <p:bldP spid="12" grpId="3"/>
      <p:bldP spid="13" grpId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8448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lnSpc>
                <a:spcPts val="4200"/>
              </a:lnSpc>
            </a:pPr>
            <a:r>
              <a:rPr lang="en-US" altLang="zh-CN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</a:p>
          <a:p>
            <a:pPr>
              <a:lnSpc>
                <a:spcPts val="4200"/>
              </a:lnSpc>
              <a:spcBef>
                <a:spcPts val="600"/>
              </a:spcBef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6.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研究影响压力作用效果因素的实验：压力的作用效果与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</a:p>
          <a:p>
            <a:pPr>
              <a:lnSpc>
                <a:spcPts val="4200"/>
              </a:lnSpc>
            </a:pPr>
            <a:r>
              <a:rPr lang="en-US" altLang="zh-CN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有关。本实验在研究问题时，采用了</a:t>
            </a:r>
            <a:r>
              <a:rPr lang="zh-CN" altLang="en-US" sz="2400" b="1" u="sng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法。</a:t>
            </a: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  <a:spcBef>
                <a:spcPts val="600"/>
              </a:spcBef>
              <a:spcAft>
                <a:spcPts val="1200"/>
              </a:spcAft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知识点</a:t>
            </a:r>
            <a:r>
              <a:rPr 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 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压强</a:t>
            </a:r>
          </a:p>
          <a:p>
            <a:pPr lvl="0">
              <a:lnSpc>
                <a:spcPts val="42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定义：物体所受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的大小与</a:t>
            </a:r>
            <a:r>
              <a:rPr lang="en-US" altLang="zh-CN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之比叫压强。</a:t>
            </a:r>
          </a:p>
          <a:p>
            <a:pPr lvl="0">
              <a:lnSpc>
                <a:spcPts val="42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单位是：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；简称：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；符号：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 lvl="0">
              <a:lnSpc>
                <a:spcPts val="42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物理意义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的物理量。</a:t>
            </a:r>
          </a:p>
          <a:p>
            <a:pPr lvl="0">
              <a:lnSpc>
                <a:spcPts val="4200"/>
              </a:lnSpc>
              <a:spcBef>
                <a:spcPts val="1200"/>
              </a:spcBef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公式：</a:t>
            </a:r>
            <a:r>
              <a:rPr lang="en-US" sz="2400" b="1" i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 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。其中</a:t>
            </a:r>
            <a:r>
              <a:rPr lang="en-US" sz="240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</a:t>
            </a:r>
            <a:r>
              <a:rPr lang="en-US" sz="240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=1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N/m</a:t>
            </a:r>
            <a:r>
              <a:rPr lang="en-US" sz="2400" baseline="300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>
              <a:lnSpc>
                <a:spcPts val="4000"/>
              </a:lnSpc>
            </a:pP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注：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）公式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是压强的定义式，对于固体、液体和气体产生的压强都适用；</a:t>
            </a:r>
          </a:p>
          <a:p>
            <a:pPr>
              <a:lnSpc>
                <a:spcPts val="40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）压强单位是复合单位，力的单位必须是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，受力面积的单位必须是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sz="2400" baseline="300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，压强的单位才是</a:t>
            </a: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 lvl="0" indent="2667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0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981200" y="2153166"/>
            <a:ext cx="4495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27959" y="4747758"/>
            <a:ext cx="774643" cy="53536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5" name="文本框 7"/>
          <p:cNvSpPr txBox="1"/>
          <p:nvPr/>
        </p:nvSpPr>
        <p:spPr>
          <a:xfrm>
            <a:off x="8751570" y="639272"/>
            <a:ext cx="15011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压力大小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570517" y="1142538"/>
            <a:ext cx="176922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受力面积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45481" y="1142307"/>
            <a:ext cx="1495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控制变量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6365700" y="3032125"/>
            <a:ext cx="689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</a:t>
            </a:r>
            <a:endParaRPr lang="en-US" altLang="zh-CN" sz="240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4203873" y="3032009"/>
            <a:ext cx="80287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帕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7"/>
          <p:cNvSpPr txBox="1"/>
          <p:nvPr/>
        </p:nvSpPr>
        <p:spPr>
          <a:xfrm>
            <a:off x="1777306" y="3031835"/>
            <a:ext cx="126942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帕斯卡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2767447" y="3492556"/>
            <a:ext cx="22388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压力作用效果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3046439" y="2433724"/>
            <a:ext cx="108360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5286200" y="2429048"/>
            <a:ext cx="176922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受力面积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 l="63979"/>
          <a:stretch>
            <a:fillRect/>
          </a:stretch>
        </p:blipFill>
        <p:spPr bwMode="auto">
          <a:xfrm>
            <a:off x="2339340" y="4124085"/>
            <a:ext cx="289560" cy="466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7" grpId="2"/>
      <p:bldP spid="8" grpId="3"/>
      <p:bldP spid="11" grpId="4"/>
      <p:bldP spid="12" grpId="5"/>
      <p:bldP spid="13" grpId="6"/>
      <p:bldP spid="14" grpId="7"/>
      <p:bldP spid="16" grpId="8"/>
      <p:bldP spid="17" grpId="9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495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lnSpc>
                <a:spcPts val="43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知识点</a:t>
            </a:r>
            <a:r>
              <a:rPr 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   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增大或减小压强的方法</a:t>
            </a:r>
          </a:p>
          <a:p>
            <a:pPr indent="360045">
              <a:lnSpc>
                <a:spcPts val="4300"/>
              </a:lnSpc>
            </a:pP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减小压强：</a:t>
            </a:r>
          </a:p>
          <a:p>
            <a:pPr indent="360045">
              <a:lnSpc>
                <a:spcPts val="4300"/>
              </a:lnSpc>
            </a:pP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当压力不变时，可通过增大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的方法来减小压强。</a:t>
            </a: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360045">
              <a:lnSpc>
                <a:spcPts val="43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如：铁路钢轨铺枕木、坦克安装履带、书包带较宽等。</a:t>
            </a:r>
          </a:p>
          <a:p>
            <a:pPr indent="360045">
              <a:lnSpc>
                <a:spcPts val="4300"/>
              </a:lnSpc>
            </a:pP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当受力面积不变时，可通过减小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来减小压强。</a:t>
            </a:r>
          </a:p>
          <a:p>
            <a:pPr indent="360045">
              <a:lnSpc>
                <a:spcPts val="4300"/>
              </a:lnSpc>
            </a:pP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增大压强：</a:t>
            </a:r>
          </a:p>
          <a:p>
            <a:pPr indent="360045">
              <a:lnSpc>
                <a:spcPts val="4300"/>
              </a:lnSpc>
            </a:pP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当压力不变时，可通过减小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的方法来增大压强，</a:t>
            </a: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360045">
              <a:lnSpc>
                <a:spcPts val="43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如：缝衣针做得很细、菜刀刀口很薄。</a:t>
            </a:r>
          </a:p>
          <a:p>
            <a:pPr indent="360045">
              <a:lnSpc>
                <a:spcPts val="4300"/>
              </a:lnSpc>
            </a:pPr>
            <a:r>
              <a:rPr 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当受力面积不变时，可通过增大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来增大压强，如用力刹自行车车闸。</a:t>
            </a:r>
          </a:p>
        </p:txBody>
      </p:sp>
      <p:sp>
        <p:nvSpPr>
          <p:cNvPr id="4" name="文本框 7"/>
          <p:cNvSpPr txBox="1"/>
          <p:nvPr/>
        </p:nvSpPr>
        <p:spPr>
          <a:xfrm>
            <a:off x="4964145" y="2162578"/>
            <a:ext cx="169371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受力面积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5586791" y="3299286"/>
            <a:ext cx="101830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压力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4964722" y="4327120"/>
            <a:ext cx="169371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受力面积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86964" y="5436234"/>
            <a:ext cx="101830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压力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5" grpId="2"/>
      <p:bldP spid="7" grpId="3"/>
      <p:bldP spid="8" grpId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04164" y="354330"/>
            <a:ext cx="11583035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spcBef>
                <a:spcPts val="600"/>
              </a:spcBef>
            </a:pPr>
            <a:endParaRPr lang="en-US" altLang="zh-CN" sz="2200" b="1" smtClean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zh-CN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95301" y="699264"/>
            <a:ext cx="11439524" cy="18611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127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将一个质量为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 kg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、底面积为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0.05 m</a:t>
            </a:r>
            <a:r>
              <a:rPr lang="en-US" sz="2400" b="1" baseline="30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的长方体平放在某一水平桌面中央，水平桌面的面积为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0.8 m</a:t>
            </a:r>
            <a:r>
              <a:rPr lang="en-US" sz="2400" b="1" baseline="30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。则长方体对水平桌面的压强为（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>
              <a:lnSpc>
                <a:spcPts val="42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A. 2.5 Pa      B. 25 Pa      C. 40 Pa       D. 400 Pa</a:t>
            </a:r>
            <a:endParaRPr lang="zh-CN" altLang="en-US" sz="2400" b="1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30845" y="1524000"/>
            <a:ext cx="77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8640" y="4404360"/>
            <a:ext cx="11216640" cy="21431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</a:pP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方法指导：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本题考查了压强大小的计算。只要找出受力面积及作用在接触面的压力，根据公式便可算出压强。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压力：要抓住“放在水平桌面”的字眼，代表着物体对桌面的压力等于重力。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受力面积：受力面积即两物体的接触面积，以面积较小物体的为准。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819150" y="2857500"/>
            <a:ext cx="11115676" cy="1428749"/>
            <a:chOff x="742950" y="2857500"/>
            <a:chExt cx="11191876" cy="1376301"/>
          </a:xfrm>
        </p:grpSpPr>
        <p:sp>
          <p:nvSpPr>
            <p:cNvPr id="17" name="矩形 16"/>
            <p:cNvSpPr/>
            <p:nvPr/>
          </p:nvSpPr>
          <p:spPr>
            <a:xfrm>
              <a:off x="742950" y="2857500"/>
              <a:ext cx="11191876" cy="127485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</a:lstStyle>
            <a:p>
              <a:pPr>
                <a:lnSpc>
                  <a:spcPts val="4800"/>
                </a:lnSpc>
              </a:pPr>
              <a:r>
                <a:rPr lang="zh-CN" altLang="en-US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解析：本题关键在于受力面积</a:t>
              </a:r>
              <a:r>
                <a:rPr lang="en-US" sz="2400" b="1" i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zh-CN" altLang="en-US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的判断。</a:t>
              </a:r>
              <a:r>
                <a:rPr lang="en-US" sz="2400" b="1" i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zh-CN" altLang="en-US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应是两个物体相互接触的面积，即</a:t>
              </a:r>
              <a:r>
                <a:rPr lang="en-US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0.05m</a:t>
              </a:r>
              <a:r>
                <a:rPr lang="en-US" sz="2400" b="1" baseline="30000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。根据公式 </a:t>
              </a:r>
              <a:r>
                <a:rPr lang="en-US" sz="2400" b="1" i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endParaRPr lang="zh-CN" altLang="en-US" sz="24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50179" name="Picture 3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3697258" y="3520441"/>
              <a:ext cx="4562475" cy="71336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</p:pic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1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035" y="831215"/>
            <a:ext cx="7510145" cy="462026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918325" y="356616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559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34845" y="593725"/>
            <a:ext cx="7404100" cy="531939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2" name="文本框 7"/>
          <p:cNvSpPr txBox="1"/>
          <p:nvPr/>
        </p:nvSpPr>
        <p:spPr>
          <a:xfrm>
            <a:off x="5630660" y="2795790"/>
            <a:ext cx="57427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6170" y="593725"/>
            <a:ext cx="1821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拓展提升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29870" y="236220"/>
            <a:ext cx="11450320" cy="626935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707" name="Rectangle 27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09" name="Rectangle 29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14" name="Rectangle 34"/>
          <p:cNvSpPr>
            <a:spLocks noChangeArrowheads="1"/>
          </p:cNvSpPr>
          <p:nvPr/>
        </p:nvSpPr>
        <p:spPr bwMode="auto">
          <a:xfrm>
            <a:off x="0" y="968375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1717" name="Rectangle 37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19" name="Rectangle 39"/>
          <p:cNvSpPr>
            <a:spLocks noChangeArrowheads="1"/>
          </p:cNvSpPr>
          <p:nvPr/>
        </p:nvSpPr>
        <p:spPr bwMode="auto">
          <a:xfrm>
            <a:off x="121920" y="374333"/>
            <a:ext cx="210820" cy="213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1721" name="Rectangle 41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23" name="Rectangle 43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25" name="Rectangle 45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27" name="Rectangle 47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71729" name="Rectangle 49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90575" y="0"/>
            <a:ext cx="10753726" cy="6015395"/>
            <a:chOff x="790575" y="0"/>
            <a:chExt cx="10753726" cy="6015395"/>
          </a:xfrm>
        </p:grpSpPr>
        <p:grpSp>
          <p:nvGrpSpPr>
            <p:cNvPr id="60" name="组合 59"/>
            <p:cNvGrpSpPr/>
            <p:nvPr/>
          </p:nvGrpSpPr>
          <p:grpSpPr>
            <a:xfrm>
              <a:off x="790575" y="0"/>
              <a:ext cx="10753726" cy="6001643"/>
              <a:chOff x="790575" y="0"/>
              <a:chExt cx="10753726" cy="6001643"/>
            </a:xfrm>
          </p:grpSpPr>
          <p:sp>
            <p:nvSpPr>
              <p:cNvPr id="71705" name="Rectangle 25"/>
              <p:cNvSpPr>
                <a:spLocks noChangeArrowheads="1"/>
              </p:cNvSpPr>
              <p:nvPr/>
            </p:nvSpPr>
            <p:spPr bwMode="auto">
              <a:xfrm>
                <a:off x="790575" y="0"/>
                <a:ext cx="10753726" cy="600164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vert="horz" wrap="square" lIns="91440" tIns="45720" rIns="91440" bIns="45720" numCol="1" anchor="ctr" anchorCtr="0" compatLnSpc="1">
                <a:spAutoFit/>
              </a:bodyPr>
              <a:lstStyle>
                <a:defPPr>
                  <a:defRPr lang="zh-CN"/>
                </a:defPPr>
              </a:lstStyle>
              <a:p>
                <a:pPr marL="0" marR="0" lvl="0" indent="360045" algn="l" defTabSz="914400" rtl="0" eaLnBrk="1" fontAlgn="ctr" latinLnBrk="0" hangingPunct="1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2400" b="1" i="0" u="none" strike="noStrike" cap="none" normalizeH="0" baseline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解析：由题意知，甲、乙的体积相同，在水平地面上的压力等于重力，则甲对地面的压强变化量为</a:t>
                </a:r>
                <a:r>
                  <a:rPr kumimoji="0" lang="zh-CN" altLang="en-US" sz="2400" b="1" i="0" u="none" strike="noStrike" cap="none" normalizeH="0" baseline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：</a:t>
                </a:r>
                <a:endParaRPr lang="en-US" altLang="zh-CN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360045" fontAlgn="ctr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乙对地面的压强变化量为：</a:t>
                </a:r>
                <a:endParaRPr lang="en-US" altLang="zh-CN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360045" fontAlgn="ctr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由           可知：</a:t>
                </a:r>
                <a:endParaRPr lang="en-US" altLang="zh-CN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360045" fontAlgn="ctr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根据公式 </a:t>
                </a:r>
                <a:r>
                  <a:rPr lang="en-US" altLang="zh-CN" sz="2400" i="1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G</a:t>
                </a:r>
                <a:r>
                  <a:rPr lang="en-US" altLang="zh-CN" sz="240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400" i="1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mg</a:t>
                </a:r>
                <a:r>
                  <a:rPr lang="en-US" altLang="zh-CN" sz="240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l-GR" altLang="zh-CN" sz="2400" i="1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ρ</a:t>
                </a:r>
                <a:r>
                  <a:rPr lang="en-US" altLang="zh-CN" sz="2400" i="1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Vg</a:t>
                </a: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求得        ，       。</a:t>
                </a:r>
              </a:p>
              <a:p>
                <a:pPr indent="360045" fontAlgn="ctr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将它们顺时针旋转</a:t>
                </a:r>
                <a:r>
                  <a:rPr lang="en-US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90°</a:t>
                </a: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，此时甲对地面的压强为</a:t>
                </a:r>
                <a:endParaRPr lang="en-US" altLang="zh-CN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360045" fontAlgn="ctr">
                  <a:lnSpc>
                    <a:spcPct val="200000"/>
                  </a:lnSpc>
                </a:pPr>
                <a:r>
                  <a:rPr lang="zh-CN" altLang="en-US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乙对地面的压强为</a:t>
                </a:r>
                <a:endParaRPr lang="en-US" altLang="zh-CN" sz="2400" b="1" smtClean="0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indent="360045" fontAlgn="ctr">
                  <a:lnSpc>
                    <a:spcPct val="200000"/>
                  </a:lnSpc>
                </a:pPr>
                <a:r>
                  <a:rPr lang="zh-CN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由</a:t>
                </a:r>
                <a:r>
                  <a:rPr lang="en-US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     </a:t>
                </a:r>
                <a:r>
                  <a:rPr lang="zh-CN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和</a:t>
                </a:r>
                <a:r>
                  <a:rPr lang="en-US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      </a:t>
                </a:r>
                <a:r>
                  <a:rPr lang="zh-CN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可知</a:t>
                </a:r>
                <a:r>
                  <a:rPr lang="en-US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     </a:t>
                </a:r>
                <a:r>
                  <a:rPr lang="zh-CN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，故</a:t>
                </a:r>
                <a:r>
                  <a:rPr lang="en-US" altLang="zh-CN" sz="240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ACD</a:t>
                </a:r>
                <a:r>
                  <a:rPr lang="zh-CN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不符合题意，</a:t>
                </a:r>
                <a:r>
                  <a:rPr lang="en-US" altLang="zh-CN" sz="240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400" b="1" smtClean="0">
                    <a:solidFill>
                      <a:srgbClr val="0000FF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符合题意。</a:t>
                </a:r>
              </a:p>
            </p:txBody>
          </p:sp>
          <p:graphicFrame>
            <p:nvGraphicFramePr>
              <p:cNvPr id="71704" name="Object 24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4219574" y="962024"/>
              <a:ext cx="2705101" cy="7917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8" r:id="rId3" progId="">
                      <p:embed/>
                    </p:oleObj>
                  </mc:Choice>
                  <mc:Fallback>
                    <p:oleObj r:id="rId3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4219574" y="962024"/>
                            <a:ext cx="2705101" cy="791736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06" name="Object 26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4981575" y="1685925"/>
              <a:ext cx="2875739" cy="8191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9" r:id="rId5" progId="">
                      <p:embed/>
                    </p:oleObj>
                  </mc:Choice>
                  <mc:Fallback>
                    <p:oleObj r:id="rId5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4981575" y="1685925"/>
                            <a:ext cx="2875739" cy="81915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11" name="Object 31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1657350" y="2543174"/>
              <a:ext cx="1550670" cy="5238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0" r:id="rId7" progId="">
                      <p:embed/>
                    </p:oleObj>
                  </mc:Choice>
                  <mc:Fallback>
                    <p:oleObj r:id="rId7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657350" y="2543174"/>
                            <a:ext cx="1550670" cy="523875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10" name="Object 30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4133849" y="2514599"/>
              <a:ext cx="2219326" cy="7054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1" r:id="rId9" progId="">
                      <p:embed/>
                    </p:oleObj>
                  </mc:Choice>
                  <mc:Fallback>
                    <p:oleObj r:id="rId9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4133849" y="2514599"/>
                            <a:ext cx="2219326" cy="705481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16" name="Object 36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4766310" y="3383280"/>
              <a:ext cx="923925" cy="3758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2" r:id="rId11" progId="">
                      <p:embed/>
                    </p:oleObj>
                  </mc:Choice>
                  <mc:Fallback>
                    <p:oleObj r:id="rId11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4766310" y="3383280"/>
                            <a:ext cx="923925" cy="37583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15" name="Object 35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6094095" y="3348989"/>
              <a:ext cx="1040608" cy="438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3" r:id="rId13" progId="">
                      <p:embed/>
                    </p:oleObj>
                  </mc:Choice>
                  <mc:Fallback>
                    <p:oleObj r:id="rId13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6094095" y="3348989"/>
                            <a:ext cx="1040608" cy="438151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20" name="Object 40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7858125" y="3943350"/>
              <a:ext cx="1485900" cy="7509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4" r:id="rId15" progId="">
                      <p:embed/>
                    </p:oleObj>
                  </mc:Choice>
                  <mc:Fallback>
                    <p:oleObj r:id="rId15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7858125" y="3943350"/>
                            <a:ext cx="1485900" cy="750939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22" name="Object 42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3848100" y="4572000"/>
              <a:ext cx="1638300" cy="8105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5" r:id="rId17" progId="">
                      <p:embed/>
                    </p:oleObj>
                  </mc:Choice>
                  <mc:Fallback>
                    <p:oleObj r:id="rId17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3848100" y="4572000"/>
                            <a:ext cx="1638300" cy="81052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24" name="Object 44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1571625" y="5514975"/>
              <a:ext cx="1066800" cy="4339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6" r:id="rId19" progId="">
                      <p:embed/>
                    </p:oleObj>
                  </mc:Choice>
                  <mc:Fallback>
                    <p:oleObj r:id="rId19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571625" y="5514975"/>
                            <a:ext cx="1066800" cy="433952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26" name="Object 46" descr="学科网(www.zxxk.com)--教育资源门户，提供试卷、教案、课件、论文、素材以及各类教学资源下载，还有大量而丰富的教学相关资讯！"/>
              <p:cNvGraphicFramePr>
                <a:graphicFrameLocks noChangeAspect="1"/>
              </p:cNvGraphicFramePr>
              <p:nvPr/>
            </p:nvGraphicFramePr>
            <p:xfrm>
              <a:off x="3225165" y="5535930"/>
              <a:ext cx="1057275" cy="4300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7" r:id="rId20" progId="">
                      <p:embed/>
                    </p:oleObj>
                  </mc:Choice>
                  <mc:Fallback>
                    <p:oleObj r:id="rId20" progId="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3225165" y="5535930"/>
                            <a:ext cx="1057275" cy="43007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1" name="TextBox 60"/>
            <p:cNvSpPr txBox="1"/>
            <p:nvPr/>
          </p:nvSpPr>
          <p:spPr>
            <a:xfrm>
              <a:off x="5095875" y="5492175"/>
              <a:ext cx="15525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sz="2800" i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zh-CN" altLang="en-US" sz="2000" baseline="-25000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甲</a:t>
              </a:r>
              <a:r>
                <a:rPr lang="en-US" altLang="zh-CN" sz="2800" smtClean="0"/>
                <a:t>&lt;</a:t>
              </a:r>
              <a:r>
                <a:rPr lang="en-US" altLang="zh-CN" sz="28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800" i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zh-CN" altLang="en-US" sz="2000" baseline="-25000" smtClean="0"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乙</a:t>
              </a:r>
              <a:endParaRPr lang="zh-CN" altLang="en-US" sz="2800" baseline="-250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8448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193790" y="547891"/>
            <a:ext cx="11034280" cy="2296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ts val="4300"/>
              </a:lnSpc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拓展提升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甘孜州）如图所示，一块长为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，质量分布均匀的木板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放在水平桌面上，木板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右端与桌边缘相齐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在其右端施加一水平力</a:t>
            </a:r>
            <a:r>
              <a:rPr lang="en-US" sz="2400" b="1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F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使木板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右端缓慢地离开桌边三分之一，在木板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移动过程中，木板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对桌面的压强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，木板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对桌面的压力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均选填“增大”“减小”或“不变”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010649" y="2780146"/>
            <a:ext cx="2217713" cy="119507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grpSp>
        <p:nvGrpSpPr>
          <p:cNvPr id="9" name="组合 8"/>
          <p:cNvGrpSpPr/>
          <p:nvPr/>
        </p:nvGrpSpPr>
        <p:grpSpPr>
          <a:xfrm>
            <a:off x="590550" y="4011763"/>
            <a:ext cx="10382250" cy="1746632"/>
            <a:chOff x="590550" y="4011763"/>
            <a:chExt cx="10382250" cy="1746632"/>
          </a:xfrm>
        </p:grpSpPr>
        <p:sp>
          <p:nvSpPr>
            <p:cNvPr id="7" name="文本框 1"/>
            <p:cNvSpPr txBox="1"/>
            <p:nvPr/>
          </p:nvSpPr>
          <p:spPr>
            <a:xfrm>
              <a:off x="590550" y="4011763"/>
              <a:ext cx="10382250" cy="174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lvl="0" indent="268605" eaLnBrk="0" fontAlgn="base" hangingPunct="0">
                <a:lnSpc>
                  <a:spcPts val="4300"/>
                </a:lnSpc>
                <a:spcBef>
                  <a:spcPct val="0"/>
                </a:spcBef>
                <a:spcAft>
                  <a:spcPct val="0"/>
                </a:spcAft>
                <a:tabLst>
                  <a:tab pos="4572000" algn="r"/>
                </a:tabLst>
              </a:pPr>
              <a:r>
                <a:rPr lang="zh-CN" altLang="en-US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解析：木板</a:t>
              </a:r>
              <a:r>
                <a:rPr lang="en-US" altLang="zh-CN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在水平桌面上，它对桌面的压力等于它本身的重力，</a:t>
              </a:r>
              <a:r>
                <a:rPr lang="en-US" altLang="zh-CN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质量不变，则所受重力不变，它对桌面的压力也不变。而根据</a:t>
              </a:r>
              <a:r>
                <a:rPr lang="en-US" altLang="zh-CN" sz="2400" b="1" i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        </a:t>
              </a:r>
              <a:r>
                <a:rPr lang="zh-CN" altLang="en-US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400" b="1" smtClean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压强与压力和受力面积有关，压力一定时，受力面积减小，压强变大。</a:t>
              </a:r>
              <a:endParaRPr lang="zh-CN" altLang="en-US" sz="2400" b="1" smtClean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/>
            <a:srcRect l="13381" r="59975"/>
            <a:stretch>
              <a:fillRect/>
            </a:stretch>
          </p:blipFill>
          <p:spPr bwMode="auto">
            <a:xfrm>
              <a:off x="8578561" y="4578783"/>
              <a:ext cx="457200" cy="70326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</p:pic>
      </p:grpSp>
      <p:sp>
        <p:nvSpPr>
          <p:cNvPr id="10" name="文本框 7"/>
          <p:cNvSpPr txBox="1"/>
          <p:nvPr/>
        </p:nvSpPr>
        <p:spPr>
          <a:xfrm>
            <a:off x="9183370" y="1654291"/>
            <a:ext cx="10002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增大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2678718" y="2257888"/>
            <a:ext cx="10002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不变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10" grpId="2"/>
      <p:bldP spid="11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71195" y="364490"/>
            <a:ext cx="1084961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</a:rPr>
              <a:t>拓展提升</a:t>
            </a:r>
            <a:r>
              <a:rPr lang="zh-CN" altLang="en-US" sz="2400"/>
              <a:t>5.(2020·山西)2020年初,一场罕见的 大雪袭击了加拿大,厚达2m 的积雪给市民 出行带来了极大不便。若积雪的密度约为 0.2×10</a:t>
            </a:r>
            <a:r>
              <a:rPr lang="zh-CN" altLang="en-US" sz="2400" baseline="30000"/>
              <a:t>3</a:t>
            </a:r>
            <a:r>
              <a:rPr lang="zh-CN" altLang="en-US" sz="2400"/>
              <a:t>kg/m</a:t>
            </a:r>
            <a:r>
              <a:rPr lang="zh-CN" altLang="en-US" sz="2400" baseline="30000"/>
              <a:t>3</a:t>
            </a:r>
            <a:r>
              <a:rPr lang="zh-CN" altLang="en-US" sz="2400"/>
              <a:t>(g 取10N/kg)。求: (1)2m厚的积雪对水平地面的压强; (2)若2m 厚的积雪压在面积为5m</a:t>
            </a:r>
            <a:r>
              <a:rPr lang="zh-CN" altLang="en-US" sz="2400" baseline="30000"/>
              <a:t>2</a:t>
            </a:r>
            <a:r>
              <a:rPr lang="zh-CN" altLang="en-US" sz="2400"/>
              <a:t>的 汽车顶部,请计算汽车顶部所受的压力。􀪋􀪋􀪋􀪋􀪋􀪋􀪋􀪋􀪋􀪋􀪋􀪋</a:t>
            </a:r>
          </a:p>
        </p:txBody>
      </p:sp>
      <p:pic>
        <p:nvPicPr>
          <p:cNvPr id="6" name="图片 5" descr="WR%3(25IB]5MC4B6`@N4_2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280" y="2953385"/>
            <a:ext cx="7844155" cy="32645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直击实验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0353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95350" y="493009"/>
            <a:ext cx="7489619" cy="16097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实验一：探究影响压力作用效果的因素</a:t>
            </a:r>
            <a:endParaRPr lang="zh-CN" altLang="en-US" sz="320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255905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 b="1" smtClean="0">
              <a:solidFill>
                <a:srgbClr val="FF0000"/>
              </a:solidFill>
              <a:latin typeface="Adobe 宋体 Std L" pitchFamily="18" charset="-122"/>
              <a:ea typeface="Adobe 宋体 Std L" pitchFamily="18" charset="-122"/>
            </a:endParaRPr>
          </a:p>
          <a:p>
            <a:pPr indent="255905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42355" y="1327873"/>
            <a:ext cx="6222999" cy="16644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7" name="矩形 6"/>
          <p:cNvSpPr/>
          <p:nvPr/>
        </p:nvSpPr>
        <p:spPr>
          <a:xfrm>
            <a:off x="352426" y="1072129"/>
            <a:ext cx="11401424" cy="50412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如图实验器材：小桌、砝码、海绵等</a:t>
            </a:r>
          </a:p>
          <a:p>
            <a:pPr>
              <a:lnSpc>
                <a:spcPts val="3800"/>
              </a:lnSpc>
            </a:pPr>
            <a:endParaRPr lang="en-US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endParaRPr lang="en-US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实验方法：</a:t>
            </a: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）转换法：实验中用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反映压力的作用效果，采用了转换法。</a:t>
            </a: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）控制变量法：</a:t>
            </a: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①探究压力的作用效果与受力面积的关系：控制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不变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改变受力面积，比较海绵的凹陷程度。</a:t>
            </a: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②探究压力的作用效果与压力大小的关系：控制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不变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改变压力，比较海绵的凹陷程度。</a:t>
            </a:r>
            <a:endParaRPr lang="zh-CN" altLang="zh-CN" sz="24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27198" y="4019033"/>
            <a:ext cx="105225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3742285" y="3003148"/>
            <a:ext cx="270440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海绵的凹陷程度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6880167" y="5020196"/>
            <a:ext cx="1758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受力面积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2"/>
      <p:bldP spid="10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273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00051" y="1323122"/>
            <a:ext cx="11401424" cy="50412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48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实验过程及现象分析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pPr>
              <a:lnSpc>
                <a:spcPts val="48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比较不同条件下海绵的凹陷程度，总结影响压力作用效果（压强）的因素。</a:t>
            </a:r>
          </a:p>
          <a:p>
            <a:pPr>
              <a:lnSpc>
                <a:spcPts val="48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实验结论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pPr>
              <a:lnSpc>
                <a:spcPts val="48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压力作用的效果不仅与压力的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有关，而且与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有关。当压力一定时，受力面积越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，压力的作用效果越明显；当受力面积一定时，压力越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，压力的作用效果越明显。</a:t>
            </a:r>
          </a:p>
          <a:p>
            <a:pPr indent="255905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 b="1" smtClean="0">
              <a:solidFill>
                <a:srgbClr val="FF0000"/>
              </a:solidFill>
              <a:latin typeface="Adobe 宋体 Std L" pitchFamily="18" charset="-122"/>
              <a:ea typeface="Adobe 宋体 Std L" pitchFamily="18" charset="-122"/>
            </a:endParaRPr>
          </a:p>
          <a:p>
            <a:pPr indent="255905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37411" y="4058517"/>
            <a:ext cx="70692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974840" y="4712278"/>
            <a:ext cx="86521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8316537" y="3512648"/>
            <a:ext cx="14827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受力面积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5200478" y="3502084"/>
            <a:ext cx="93795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大小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2"/>
      <p:bldP spid="10" grpId="3"/>
      <p:bldP spid="11" grpId="4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第1</a:t>
            </a:r>
            <a:r>
              <a:rPr 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 </a:t>
            </a:r>
            <a:r>
              <a:rPr 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液</a:t>
            </a: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体压强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573780" y="33350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73780" y="414655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73780" y="499491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3780" y="586486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73780" y="246951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25" y="1648460"/>
            <a:ext cx="11145520" cy="29229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495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fontAlgn="base">
              <a:lnSpc>
                <a:spcPts val="4000"/>
              </a:lnSpc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lang="en-US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液体压强的特点</a:t>
            </a:r>
            <a:endParaRPr lang="zh-CN" altLang="en-US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1.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产生的原因：液体受到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且具有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性。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2.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测量仪器：测量液体压强大小的仪器叫作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。原理：当探头上的橡皮膜受到压强时，发生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。Ｕ形管两边液面出现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，就表示出压强的大小。压强越大，液面高度差越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3.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液体压强的规律：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）液体对</a:t>
            </a:r>
            <a:r>
              <a:rPr lang="zh-CN" altLang="en-US" sz="2400" b="1" u="sng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  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都有压强；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）液体内部</a:t>
            </a:r>
            <a:r>
              <a:rPr lang="zh-CN" altLang="en-US" sz="2400" b="1" u="sng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都有压强；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）同一深度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液体向各个方向的压强都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 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）液体的压强随深度的增加而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 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）不同液体的压强与</a:t>
            </a:r>
            <a:r>
              <a:rPr lang="zh-CN" altLang="en-US" sz="2400" b="1" u="sng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</a:t>
            </a:r>
            <a:r>
              <a:rPr lang="zh-C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有关。</a:t>
            </a: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5836520" y="1248755"/>
            <a:ext cx="134042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流动性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3964253" y="1292397"/>
            <a:ext cx="113260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重力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6411715" y="1746191"/>
            <a:ext cx="134042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压强计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99045" y="2255864"/>
            <a:ext cx="115338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形变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6739029" y="2243395"/>
            <a:ext cx="1267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高度差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3701248" y="2765711"/>
            <a:ext cx="68579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2119231" y="3723407"/>
            <a:ext cx="16625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容器底部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4131257" y="3717346"/>
            <a:ext cx="10598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侧壁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7"/>
          <p:cNvSpPr txBox="1"/>
          <p:nvPr/>
        </p:nvSpPr>
        <p:spPr>
          <a:xfrm>
            <a:off x="5976510" y="4751241"/>
            <a:ext cx="10598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相等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2486896" y="4238623"/>
            <a:ext cx="16625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各个方向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5036479" y="5268535"/>
            <a:ext cx="10598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增大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3657605" y="5746518"/>
            <a:ext cx="17456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液体密度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5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7" grpId="1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0353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indent="266700" fontAlgn="base"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知识点</a:t>
            </a:r>
            <a:r>
              <a:rPr lang="en-US" altLang="zh-CN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   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液体压强公式</a:t>
            </a:r>
            <a:endParaRPr lang="en-US" altLang="zh-CN" sz="2800" b="1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1.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如图，液体的压强</a:t>
            </a: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fontAlgn="base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计算公式：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266700" eaLnBrk="0" fontAlgn="base" hangingPunct="0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2.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液体的压强只与液体的</a:t>
            </a:r>
            <a:r>
              <a:rPr lang="zh-CN" altLang="en-US" sz="2400" b="1" u="sng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和液体的</a:t>
            </a:r>
            <a:r>
              <a:rPr lang="zh-CN" altLang="en-US" sz="2400" b="1" u="sng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有关，而与液体的质量、体积、重力、容器的底面积、容器形状等均无关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266700" eaLnBrk="0" fontAlgn="base" hangingPunct="0">
              <a:lnSpc>
                <a:spcPts val="39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lang="en-US" altLang="zh-CN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  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连通器</a:t>
            </a:r>
          </a:p>
          <a:p>
            <a:pPr lvl="0" eaLnBrk="0" fontAlgn="base" hangingPunct="0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1.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定义：上端开口，下端</a:t>
            </a:r>
            <a:r>
              <a:rPr lang="zh-CN" altLang="en-US" sz="2400" b="1" u="sng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的容器叫连通器。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2.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特点：连通器装有同一种液体，在液体不流动的情况下，连通器各部分中的液面高度总是</a:t>
            </a:r>
            <a:r>
              <a:rPr lang="zh-CN" altLang="en-US" sz="2400" b="1" u="sng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39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3.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应用：茶壶、锅炉水位计、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形反水弯、乳牛自动喂水器、三峡船闸等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76850" y="608411"/>
            <a:ext cx="6267450" cy="17732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4" name="文本框 7"/>
          <p:cNvSpPr txBox="1"/>
          <p:nvPr/>
        </p:nvSpPr>
        <p:spPr>
          <a:xfrm>
            <a:off x="2372596" y="1541836"/>
            <a:ext cx="1662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i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el-GR" altLang="zh-CN" sz="2800" b="1" i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en-US" altLang="zh-CN" sz="2800" b="1" i="1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gh</a:t>
            </a:r>
            <a:endParaRPr lang="en-US" altLang="zh-CN" sz="2800" b="1" i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4255082" y="2597726"/>
            <a:ext cx="109104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6820770" y="2567419"/>
            <a:ext cx="109104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深度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50926" y="4215591"/>
            <a:ext cx="109104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连通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2013070" y="5221430"/>
            <a:ext cx="109104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相同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5" grpId="2"/>
      <p:bldP spid="7" grpId="3"/>
      <p:bldP spid="8" grpId="4"/>
      <p:bldP spid="9" grpId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37490" y="259715"/>
            <a:ext cx="11450320" cy="625475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14325" y="948337"/>
            <a:ext cx="10963275" cy="2976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>
              <a:lnSpc>
                <a:spcPts val="4500"/>
              </a:lnSpc>
            </a:pPr>
            <a:r>
              <a:rPr lang="en-US" altLang="zh-CN" sz="3600" b="1" smtClean="0">
                <a:solidFill>
                  <a:srgbClr val="FF0000"/>
                </a:solidFill>
                <a:latin typeface="Times New Roman" panose="02020603050405020304" pitchFamily="18" charset="0"/>
                <a:ea typeface="字魂36号-正文宋楷" panose="02000000000000000000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如图所示的试管内装一定量的水，当试管竖直放置时，水对管底的压强为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；当试管倾斜放置时，水对管底的压强</a:t>
            </a:r>
            <a:endParaRPr lang="en-US" altLang="zh-CN" sz="2400" b="1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500"/>
              </a:lnSpc>
            </a:pP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，比较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的大小，则（       ）</a:t>
            </a:r>
          </a:p>
          <a:p>
            <a:pPr>
              <a:lnSpc>
                <a:spcPts val="4500"/>
              </a:lnSpc>
            </a:pP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A.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B.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</a:p>
          <a:p>
            <a:pPr>
              <a:lnSpc>
                <a:spcPts val="4500"/>
              </a:lnSpc>
            </a:pP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C.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D. 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条件不足，无法判断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533400" y="4518170"/>
            <a:ext cx="10810875" cy="16300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</a:pPr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解析：影响液体压强的因素是液体和深度。本题易错点在于高度</a:t>
            </a:r>
            <a:r>
              <a:rPr lang="en-US" sz="2800" b="1" i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的判断。垂直放置和倾斜后的试管，装的都是水，液体密度相同。而液面到管底的垂直高度如图所示，</a:t>
            </a:r>
            <a:r>
              <a:rPr lang="en-US" sz="2800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sz="2800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28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sz="2800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sz="2800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由此可知</a:t>
            </a:r>
            <a:r>
              <a:rPr lang="zh-CN" altLang="en-US" sz="28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800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28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sz="2800" i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800" baseline="-2500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800" smtClean="0">
                <a:solidFill>
                  <a:srgbClr val="0000FF"/>
                </a:solidFill>
              </a:rPr>
              <a:t>。</a:t>
            </a:r>
            <a:endParaRPr lang="zh-CN" altLang="en-US" sz="2800">
              <a:solidFill>
                <a:srgbClr val="0000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15485" y="2253615"/>
            <a:ext cx="570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664450" y="1539875"/>
            <a:ext cx="2386013" cy="1966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7" name="文本框 6"/>
          <p:cNvSpPr txBox="1"/>
          <p:nvPr/>
        </p:nvSpPr>
        <p:spPr>
          <a:xfrm flipH="1">
            <a:off x="5267328" y="3848176"/>
            <a:ext cx="6105522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点拨：</a:t>
            </a:r>
            <a:r>
              <a:rPr lang="en-US" altLang="zh-CN" sz="2800" b="1" i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液面到被研究的点的垂直距离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605" grpId="1"/>
      <p:bldP spid="2" grpId="2"/>
      <p:bldP spid="17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52500" y="558284"/>
            <a:ext cx="10334626" cy="52851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4500"/>
              </a:lnSpc>
            </a:pPr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方法指导：</a:t>
            </a:r>
          </a:p>
          <a:p>
            <a:pPr indent="457200">
              <a:lnSpc>
                <a:spcPts val="4500"/>
              </a:lnSpc>
            </a:pP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应用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sz="2400" b="1" i="1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ρgh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时，各个物理量的单位统一取国际单位，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的单位为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lang="en-US" sz="2400" b="1" baseline="30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的单位为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的单位为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400" b="1" baseline="-250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</a:p>
          <a:p>
            <a:pPr indent="457200">
              <a:lnSpc>
                <a:spcPts val="4500"/>
              </a:lnSpc>
            </a:pP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．液体内部某处的压强只取决于液体的密度和深度，与液体的质量、体积等无关；</a:t>
            </a:r>
          </a:p>
          <a:p>
            <a:pPr indent="457200">
              <a:lnSpc>
                <a:spcPts val="4500"/>
              </a:lnSpc>
            </a:pP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．液体深度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是指液体中被研究的点到液面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液体与空气的分界面</a:t>
            </a: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的竖直距离；</a:t>
            </a:r>
          </a:p>
          <a:p>
            <a:pPr indent="457200">
              <a:lnSpc>
                <a:spcPts val="4500"/>
              </a:lnSpc>
            </a:pPr>
            <a:r>
              <a:rPr 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．公式</a:t>
            </a:r>
            <a:r>
              <a:rPr lang="en-US" sz="2400" b="1" i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sz="2400" b="1" i="1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ρgh</a:t>
            </a:r>
            <a:r>
              <a:rPr lang="zh-CN" altLang="en-US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适用于静止的液体和密度均匀的气体，不适用于质地不均匀、形状不规则的固体和流动的液体、气体。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6"/>
          <p:cNvSpPr txBox="1"/>
          <p:nvPr/>
        </p:nvSpPr>
        <p:spPr>
          <a:xfrm flipH="1">
            <a:off x="558511" y="568112"/>
            <a:ext cx="11326091" cy="17837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</a:lstStyle>
          <a:p>
            <a:pPr fontAlgn="base">
              <a:lnSpc>
                <a:spcPts val="4400"/>
              </a:lnSpc>
            </a:pPr>
            <a:r>
              <a:rPr lang="en-US" altLang="zh-CN" sz="28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如图所示 ，将盛有适量水的试管由倾斜位置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缓慢移至竖直位置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。在此过程中，水对试管底部的压强 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      )</a:t>
            </a:r>
          </a:p>
          <a:p>
            <a:pPr indent="457200" fontAlgn="base">
              <a:lnSpc>
                <a:spcPts val="44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．变大            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．变小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．先变小后变大    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．先变大后变小</a:t>
            </a:r>
            <a:endParaRPr lang="zh-CN" altLang="en-US" sz="2400" b="1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588510" y="124714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  <p:sp>
        <p:nvSpPr>
          <p:cNvPr id="17" name="文本框 6"/>
          <p:cNvSpPr txBox="1"/>
          <p:nvPr/>
        </p:nvSpPr>
        <p:spPr>
          <a:xfrm flipH="1">
            <a:off x="696188" y="3036414"/>
            <a:ext cx="10314711" cy="20148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</a:lstStyle>
          <a:p>
            <a:pPr lvl="0" fontAlgn="base">
              <a:lnSpc>
                <a:spcPts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5. 如图所示，容器中装有深度为10 cm，质量为60 g的水，已知容器的质量为30 g，底面积为5cm2，容器底部受到水的压强为</a:t>
            </a:r>
            <a:r>
              <a:rPr lang="en-US" altLang="zh-CN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Pa，容器对水平桌面的压强是</a:t>
            </a:r>
            <a:r>
              <a:rPr lang="en-US" altLang="zh-CN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Pa。</a:t>
            </a:r>
          </a:p>
        </p:txBody>
      </p:sp>
      <p:sp>
        <p:nvSpPr>
          <p:cNvPr id="18" name="文本框 7"/>
          <p:cNvSpPr txBox="1"/>
          <p:nvPr/>
        </p:nvSpPr>
        <p:spPr>
          <a:xfrm>
            <a:off x="8232427" y="3815314"/>
            <a:ext cx="1000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3947793" y="4466997"/>
            <a:ext cx="1000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1800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8" grpId="2"/>
      <p:bldP spid="19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34060" y="643255"/>
            <a:ext cx="11248390" cy="2953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1.(2019·福建)如图17- 8所示,装有两种不同液体的烧 杯置于水平面上。两液体没有 混合,</a:t>
            </a:r>
          </a:p>
          <a:p>
            <a:pPr>
              <a:lnSpc>
                <a:spcPct val="150000"/>
              </a:lnSpc>
            </a:pP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上层液体的高度为h,密度 为0.8ρ;下层液体的高度为2h,密度为ρ,则 液体对烧杯底部的压强</a:t>
            </a:r>
          </a:p>
          <a:p>
            <a:pPr>
              <a:lnSpc>
                <a:spcPct val="150000"/>
              </a:lnSpc>
            </a:pP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为(</a:t>
            </a:r>
            <a:r>
              <a:rPr lang="en-US" altLang="zh-CN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) </a:t>
            </a:r>
          </a:p>
          <a:p>
            <a:pPr>
              <a:lnSpc>
                <a:spcPct val="150000"/>
              </a:lnSpc>
            </a:pP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A.2.4ρgh</a:t>
            </a:r>
            <a:r>
              <a:rPr lang="en-US" altLang="zh-CN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B.2.7ρgh </a:t>
            </a:r>
            <a:r>
              <a:rPr lang="en-US" altLang="zh-CN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C.2.8ρgh</a:t>
            </a:r>
            <a:r>
              <a:rPr lang="en-US" altLang="zh-CN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D.3ρgh </a:t>
            </a:r>
            <a:r>
              <a:rPr lang="zh-CN" altLang="en-US"/>
              <a:t>􀪋􀪋􀪋􀪋􀪋􀪋􀪋􀪋􀪋􀪋􀪋􀪋􀪋􀪋􀪋􀪋􀪋􀪋􀪋􀪋􀪋􀪋􀪋􀪋􀪋􀪋􀪋􀪋􀪋􀪋􀪋􀪋􀪋􀪋􀪋􀪋􀪋􀪋􀪋􀪋􀪋􀪋􀪋􀪋􀪋􀪋􀪋􀪋􀪋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12" name="文本框 7"/>
          <p:cNvSpPr txBox="1"/>
          <p:nvPr/>
        </p:nvSpPr>
        <p:spPr>
          <a:xfrm>
            <a:off x="1390765" y="1770900"/>
            <a:ext cx="57427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86485" y="314960"/>
            <a:ext cx="1821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15" name="文本框 1"/>
          <p:cNvSpPr txBox="1"/>
          <p:nvPr/>
        </p:nvSpPr>
        <p:spPr>
          <a:xfrm>
            <a:off x="585470" y="3145155"/>
            <a:ext cx="11020425" cy="182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lvl="0" eaLnBrk="0" fontAlgn="base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tabLst>
                <a:tab pos="4572000" algn="r"/>
              </a:tabLst>
            </a:pPr>
            <a:r>
              <a:rPr lang="en-US" altLang="zh-CN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en-US" altLang="zh-CN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•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百色）如图所示，水平桌面上放置有底面积为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，重为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2200" baseline="-25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的薄壁容器，容器装有密度为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sz="22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深度为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2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重为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2200" baseline="-25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的某种液体。设液体对容器底部的压强为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200" baseline="-25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2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容器对桌面的压强为</a:t>
            </a:r>
            <a:r>
              <a:rPr lang="en-US" sz="2200" i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2200" baseline="-250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2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2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下列选项正确的是</a:t>
            </a:r>
            <a:r>
              <a:rPr lang="zh-CN" altLang="en-US" sz="220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    ）</a:t>
            </a:r>
            <a:endParaRPr lang="en-US" altLang="zh-CN" sz="2200" b="1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955" y="1771015"/>
            <a:ext cx="1228725" cy="1349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540" y="4684395"/>
            <a:ext cx="1557655" cy="1583690"/>
          </a:xfrm>
          <a:prstGeom prst="rect">
            <a:avLst/>
          </a:prstGeom>
        </p:spPr>
      </p:pic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5"/>
          <a:srcRect r="34720" b="77615"/>
          <a:stretch>
            <a:fillRect/>
          </a:stretch>
        </p:blipFill>
        <p:spPr bwMode="auto">
          <a:xfrm>
            <a:off x="1383348" y="4862063"/>
            <a:ext cx="1719262" cy="751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5"/>
          <a:srcRect t="28628" r="32911" b="58885"/>
          <a:stretch>
            <a:fillRect/>
          </a:stretch>
        </p:blipFill>
        <p:spPr bwMode="auto">
          <a:xfrm>
            <a:off x="4221798" y="4994275"/>
            <a:ext cx="1766887" cy="4191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5"/>
          <a:srcRect t="76304"/>
          <a:stretch>
            <a:fillRect/>
          </a:stretch>
        </p:blipFill>
        <p:spPr bwMode="auto">
          <a:xfrm>
            <a:off x="4202748" y="5603875"/>
            <a:ext cx="2633662" cy="79533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" name="Picture 14"/>
          <p:cNvPicPr>
            <a:picLocks noChangeAspect="1" noChangeArrowheads="1"/>
          </p:cNvPicPr>
          <p:nvPr/>
        </p:nvPicPr>
        <p:blipFill>
          <a:blip r:embed="rId5"/>
          <a:srcRect t="46507" r="39060" b="31074"/>
          <a:stretch>
            <a:fillRect/>
          </a:stretch>
        </p:blipFill>
        <p:spPr bwMode="auto">
          <a:xfrm>
            <a:off x="1469073" y="5689600"/>
            <a:ext cx="1604962" cy="752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1" name="文本框 7"/>
          <p:cNvSpPr txBox="1"/>
          <p:nvPr/>
        </p:nvSpPr>
        <p:spPr>
          <a:xfrm>
            <a:off x="4818495" y="4338840"/>
            <a:ext cx="57427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1"/>
      <p:bldP spid="11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直击实验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273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1" y="95350"/>
            <a:ext cx="778510" cy="1151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54680" y="453004"/>
            <a:ext cx="7489619" cy="5835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zh-CN" altLang="en-US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探究液体内部压强的特点</a:t>
            </a: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690263" y="1164647"/>
            <a:ext cx="3100388" cy="234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7" name="矩形 6"/>
          <p:cNvSpPr/>
          <p:nvPr/>
        </p:nvSpPr>
        <p:spPr>
          <a:xfrm>
            <a:off x="606137" y="1080691"/>
            <a:ext cx="10566688" cy="49644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en-US" altLang="zh-CN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提出问题</a:t>
            </a:r>
            <a:r>
              <a:rPr lang="en-US" altLang="zh-CN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0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同一深度液体向各个方向的压强是否相等？</a:t>
            </a:r>
          </a:p>
          <a:p>
            <a:pPr>
              <a:lnSpc>
                <a:spcPts val="3800"/>
              </a:lnSpc>
            </a:pPr>
            <a:r>
              <a:rPr 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液体内部压强与什么因素有关？</a:t>
            </a:r>
          </a:p>
          <a:p>
            <a:pPr>
              <a:lnSpc>
                <a:spcPts val="3800"/>
              </a:lnSpc>
            </a:pPr>
            <a:r>
              <a:rPr lang="en-US" altLang="zh-CN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猜想假设</a:t>
            </a:r>
            <a:r>
              <a:rPr lang="en-US" altLang="zh-CN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0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液体内部的压强可能与</a:t>
            </a:r>
            <a:r>
              <a:rPr lang="zh-CN" alt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有关。</a:t>
            </a:r>
          </a:p>
          <a:p>
            <a:pPr>
              <a:lnSpc>
                <a:spcPts val="3800"/>
              </a:lnSpc>
            </a:pPr>
            <a:r>
              <a:rPr lang="en-US" altLang="zh-CN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实验准备及设计</a:t>
            </a:r>
            <a:r>
              <a:rPr lang="en-US" altLang="zh-CN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0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．实验前检查装置（压强计）的气密性如图，用手按压金属盒上</a:t>
            </a:r>
            <a:endParaRPr lang="en-US" altLang="zh-CN" sz="20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的橡皮膜，观察</a:t>
            </a:r>
            <a:r>
              <a:rPr 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形管中两边液柱是否发生变化， 若</a:t>
            </a:r>
            <a:r>
              <a:rPr lang="zh-CN" alt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变化，则气密性良好；</a:t>
            </a:r>
            <a:endParaRPr lang="en-US" altLang="zh-CN" sz="20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若</a:t>
            </a:r>
            <a:r>
              <a:rPr lang="zh-CN" alt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（均选填“有”或“无”）变化，可以通过拆除软管重新安装来进行调节，最终使其左右两边的液面</a:t>
            </a:r>
            <a:r>
              <a:rPr lang="zh-CN" altLang="en-US" sz="20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76031" y="2986522"/>
            <a:ext cx="18627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液体深度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5590827" y="3024968"/>
            <a:ext cx="18627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液体密度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7739666" y="3006612"/>
            <a:ext cx="93795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方向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6756686" y="4489740"/>
            <a:ext cx="5534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1148019" y="4981057"/>
            <a:ext cx="65740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7"/>
          <p:cNvSpPr txBox="1"/>
          <p:nvPr/>
        </p:nvSpPr>
        <p:spPr>
          <a:xfrm>
            <a:off x="3667815" y="5426481"/>
            <a:ext cx="10938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相平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2"/>
      <p:bldP spid="10" grpId="3"/>
      <p:bldP spid="11" grpId="4"/>
      <p:bldP spid="12" grpId="5"/>
      <p:bldP spid="13" grpId="6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273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8626" y="1038086"/>
            <a:ext cx="11401424" cy="47078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实验方法</a:t>
            </a:r>
          </a:p>
          <a:p>
            <a:pPr>
              <a:lnSpc>
                <a:spcPts val="40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转换法：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根据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形管压强计中两边液柱的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______  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来判断液体压强的大小。</a:t>
            </a:r>
          </a:p>
          <a:p>
            <a:pPr>
              <a:lnSpc>
                <a:spcPts val="40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400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控制变量法</a:t>
            </a:r>
          </a:p>
          <a:p>
            <a:pPr>
              <a:lnSpc>
                <a:spcPts val="4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①探究液体内部的压强与深度的关系：控制金属盒在同种液体中，且方向不变，改变金属盒的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，观察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形管两边液柱的高度差。</a:t>
            </a:r>
          </a:p>
          <a:p>
            <a:pPr>
              <a:lnSpc>
                <a:spcPts val="4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②探究液体内部的压强与方向的关系：控制金属盒在同种液体的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______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深度（选填“相同”或“不同”），改变金属盒的方向，观察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形管两边液柱的高度差。</a:t>
            </a:r>
          </a:p>
          <a:p>
            <a:pPr>
              <a:lnSpc>
                <a:spcPts val="4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③探究液体内部的压强与液体密度的关系：控制金属盒在液体中的深度、金属盒的方向相同，改变液体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__  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，观察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形管两边液柱的高度差</a:t>
            </a:r>
            <a:r>
              <a:rPr lang="zh-CN" altLang="en-US" sz="2800" smtClean="0"/>
              <a:t>。</a:t>
            </a:r>
            <a:endParaRPr lang="zh-CN" altLang="zh-CN" sz="28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6475" y="1542705"/>
            <a:ext cx="143671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高度差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2097405" y="3063588"/>
            <a:ext cx="116655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深度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9195781" y="3577764"/>
            <a:ext cx="116655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相同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3375660" y="5100033"/>
            <a:ext cx="116655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2"/>
      <p:bldP spid="10" grpId="3"/>
      <p:bldP spid="11" grpId="4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5430" y="237490"/>
            <a:ext cx="11450320" cy="629348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81026" y="895212"/>
            <a:ext cx="11020424" cy="54514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实验现象分析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通过比较不同条件下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U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形管压强计两侧液面的高度差，总结影响液体内部压强的因素。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实验结论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800"/>
              </a:lnSpc>
            </a:pP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7.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）液体内部向各个方向都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压强；</a:t>
            </a: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）在同种液体同一深度的不同方向处，液体的压强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）在同种液体内部，深度越深，液体压强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</a:p>
          <a:p>
            <a:pPr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）在深度相同时，液体的密度越大，压强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>
              <a:lnSpc>
                <a:spcPts val="38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交流与反思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lnSpc>
                <a:spcPts val="38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探究液体内部的压强大小与盛液体的容器形状是否有关：通过控制物体浸没在液体同一深度处，改变容器的形状，得出液体压强与容器形状</a:t>
            </a:r>
            <a:r>
              <a:rPr 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2400" smtClea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68957" y="2850228"/>
            <a:ext cx="6989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6773833" y="4326084"/>
            <a:ext cx="10002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越大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8772351" y="5739421"/>
            <a:ext cx="10002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无关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6784224" y="3794935"/>
            <a:ext cx="10002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越大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7"/>
          <p:cNvSpPr txBox="1"/>
          <p:nvPr/>
        </p:nvSpPr>
        <p:spPr>
          <a:xfrm>
            <a:off x="8004983" y="3288552"/>
            <a:ext cx="11457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相等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10" grpId="2"/>
      <p:bldP spid="11" grpId="3"/>
      <p:bldP spid="12" grpId="4"/>
      <p:bldP spid="13" grpId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698500" y="351790"/>
            <a:ext cx="1079436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(2020·四川巴中)在探究“影响液体内部 压强大小的因素”的实验中,操作过程如图 17-11所示。</a:t>
            </a:r>
          </a:p>
          <a:p>
            <a:pPr>
              <a:lnSpc>
                <a:spcPct val="150000"/>
              </a:lnSpc>
            </a:pPr>
            <a:endParaRPr lang="zh-CN" altLang="en-US" sz="2000"/>
          </a:p>
          <a:p>
            <a:pPr>
              <a:lnSpc>
                <a:spcPct val="150000"/>
              </a:lnSpc>
            </a:pPr>
            <a:endParaRPr lang="zh-CN" altLang="en-US" sz="2000"/>
          </a:p>
          <a:p>
            <a:pPr>
              <a:lnSpc>
                <a:spcPct val="150000"/>
              </a:lnSpc>
            </a:pPr>
            <a:endParaRPr lang="zh-CN" altLang="en-US" sz="2000"/>
          </a:p>
          <a:p>
            <a:pPr>
              <a:lnSpc>
                <a:spcPct val="150000"/>
              </a:lnSpc>
            </a:pPr>
            <a:endParaRPr lang="zh-CN" altLang="en-US" sz="2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695" y="1109345"/>
            <a:ext cx="2972435" cy="32321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3725" y="949325"/>
            <a:ext cx="775779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ym typeface="+mn-ea"/>
              </a:rPr>
              <a:t>(1)实验中液体压强是用U形管两侧液面</a:t>
            </a: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                    </a:t>
            </a:r>
            <a:r>
              <a:rPr lang="zh-CN" altLang="en-US" sz="2000">
                <a:sym typeface="+mn-ea"/>
              </a:rPr>
              <a:t>来表示的,</a:t>
            </a:r>
          </a:p>
          <a:p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</a:t>
            </a:r>
            <a:r>
              <a:rPr lang="zh-CN" altLang="en-US" sz="2000">
                <a:sym typeface="+mn-ea"/>
              </a:rPr>
              <a:t>这种方法叫</a:t>
            </a: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            </a:t>
            </a:r>
            <a:r>
              <a:rPr lang="zh-CN" altLang="en-US" sz="2000">
                <a:sym typeface="+mn-ea"/>
              </a:rPr>
              <a:t>法;</a:t>
            </a:r>
            <a:endParaRPr lang="zh-CN" altLang="en-US" sz="2000"/>
          </a:p>
        </p:txBody>
      </p:sp>
      <p:sp>
        <p:nvSpPr>
          <p:cNvPr id="9" name="文本框 8"/>
          <p:cNvSpPr txBox="1"/>
          <p:nvPr/>
        </p:nvSpPr>
        <p:spPr>
          <a:xfrm>
            <a:off x="536575" y="1656080"/>
            <a:ext cx="781494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ym typeface="+mn-ea"/>
              </a:rPr>
              <a:t> (2)通过比较</a:t>
            </a: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      </a:t>
            </a:r>
            <a:r>
              <a:rPr lang="zh-CN" altLang="en-US" sz="2000">
                <a:sym typeface="+mn-ea"/>
              </a:rPr>
              <a:t>两组,可得出结 论:同一种液体的压强随深度的</a:t>
            </a:r>
          </a:p>
          <a:p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增加而增大;</a:t>
            </a:r>
            <a:endParaRPr lang="zh-CN" altLang="en-US" sz="2000"/>
          </a:p>
        </p:txBody>
      </p:sp>
      <p:sp>
        <p:nvSpPr>
          <p:cNvPr id="10" name="文本框 9"/>
          <p:cNvSpPr txBox="1"/>
          <p:nvPr/>
        </p:nvSpPr>
        <p:spPr>
          <a:xfrm>
            <a:off x="699135" y="2362835"/>
            <a:ext cx="781431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ym typeface="+mn-ea"/>
              </a:rPr>
              <a:t>(3)通过比较D、E两组,可探究液体压强与</a:t>
            </a: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                   </a:t>
            </a:r>
            <a:r>
              <a:rPr lang="zh-CN" altLang="en-US" sz="2000">
                <a:sym typeface="+mn-ea"/>
              </a:rPr>
              <a:t> 的关系; </a:t>
            </a:r>
            <a:endParaRPr lang="zh-CN" altLang="en-US" sz="2000"/>
          </a:p>
        </p:txBody>
      </p:sp>
      <p:sp>
        <p:nvSpPr>
          <p:cNvPr id="11" name="文本框 10"/>
          <p:cNvSpPr txBox="1"/>
          <p:nvPr/>
        </p:nvSpPr>
        <p:spPr>
          <a:xfrm>
            <a:off x="699135" y="2691130"/>
            <a:ext cx="87153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(4)通过比较 A、B、C三组,可得出结论: 同种液体在相同深度向各个方向的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压强</a:t>
            </a:r>
            <a:r>
              <a:rPr lang="en-US" altLang="zh-CN" sz="2000" u="sng">
                <a:sym typeface="+mn-ea"/>
              </a:rPr>
              <a:t>                   </a:t>
            </a:r>
            <a:r>
              <a:rPr lang="zh-CN" altLang="en-US" sz="2000">
                <a:sym typeface="+mn-ea"/>
              </a:rPr>
              <a:t>;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</a:t>
            </a: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 </a:t>
            </a: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            </a:t>
            </a:r>
            <a:r>
              <a:rPr lang="zh-CN" altLang="en-US" sz="2000">
                <a:sym typeface="+mn-ea"/>
              </a:rPr>
              <a:t>  </a:t>
            </a:r>
            <a:r>
              <a:rPr lang="en-US" altLang="zh-CN" sz="2000">
                <a:sym typeface="+mn-ea"/>
              </a:rPr>
              <a:t>              </a:t>
            </a: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</a:t>
            </a: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3725" y="3658235"/>
            <a:ext cx="1075499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 (5)实验中将C组中的水换成酒精,若要使压强计 U 形管两边液面的高度差不变,可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  行的办法是</a:t>
            </a: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</a:t>
            </a:r>
            <a:r>
              <a:rPr lang="zh-CN" altLang="en-US" sz="2000">
                <a:sym typeface="+mn-ea"/>
              </a:rPr>
              <a:t> (填选项字母); 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A.将压强计的金属盒向下移动一段距离 </a:t>
            </a:r>
            <a:r>
              <a:rPr lang="en-US" altLang="zh-CN" sz="2000">
                <a:sym typeface="+mn-ea"/>
              </a:rPr>
              <a:t>      </a:t>
            </a:r>
            <a:r>
              <a:rPr lang="zh-CN" altLang="en-US" sz="2000">
                <a:sym typeface="+mn-ea"/>
              </a:rPr>
              <a:t>B.将压强计的金属盒向上移动一段距离 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C.将压强计的金属盒在原位置转动180° </a:t>
            </a:r>
            <a:r>
              <a:rPr lang="en-US" altLang="zh-CN" sz="2000">
                <a:sym typeface="+mn-ea"/>
              </a:rPr>
              <a:t>      </a:t>
            </a:r>
            <a:r>
              <a:rPr lang="zh-CN" altLang="en-US" sz="2000">
                <a:sym typeface="+mn-ea"/>
              </a:rPr>
              <a:t>D.将压强计的金属盒放在同深度的食盐 水中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(6)当某同学把金属盒放入水面下10cm 时,金属盒受到水的压强是</a:t>
            </a:r>
            <a:r>
              <a:rPr lang="zh-CN" altLang="en-US" sz="2000" u="sng">
                <a:sym typeface="+mn-ea"/>
              </a:rPr>
              <a:t> </a:t>
            </a:r>
            <a:r>
              <a:rPr lang="en-US" altLang="zh-CN" sz="2000" u="sng">
                <a:sym typeface="+mn-ea"/>
              </a:rPr>
              <a:t>                     </a:t>
            </a:r>
            <a:r>
              <a:rPr lang="zh-CN" altLang="en-US" sz="2000">
                <a:sym typeface="+mn-ea"/>
              </a:rPr>
              <a:t> Pa。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58740" y="867410"/>
            <a:ext cx="1863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高度差</a:t>
            </a:r>
            <a:endParaRPr lang="zh-CN" altLang="en-US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21255" y="1195705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转换</a:t>
            </a:r>
            <a:endParaRPr lang="zh-CN" altLang="en-US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72970" y="1576070"/>
            <a:ext cx="9677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77815" y="2263140"/>
            <a:ext cx="2480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液体</a:t>
            </a:r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lang="zh-CN" altLang="en-US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22120" y="3197860"/>
            <a:ext cx="1285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相等</a:t>
            </a:r>
            <a:endParaRPr lang="zh-CN" altLang="en-US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07012" y="4167218"/>
            <a:ext cx="6989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24825" y="5530850"/>
            <a:ext cx="1409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  <p:bldP spid="15" grpId="2"/>
      <p:bldP spid="16" grpId="3"/>
      <p:bldP spid="17" grpId="4"/>
      <p:bldP spid="18" grpId="5"/>
      <p:bldP spid="19" grpId="6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016635" y="393700"/>
            <a:ext cx="824992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第1</a:t>
            </a:r>
            <a:r>
              <a:rPr 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 </a:t>
            </a:r>
            <a:r>
              <a:rPr 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大气</a:t>
            </a: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压强</a:t>
            </a:r>
            <a:r>
              <a:rPr 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流体压强与流速的关系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677920" y="247205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77920" y="335089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77920" y="417068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77920" y="502475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00780" y="589724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80" y="1576070"/>
            <a:ext cx="11116945" cy="34829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6065" y="243205"/>
            <a:ext cx="11649710" cy="61868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indent="360045" fontAlgn="base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</a:p>
          <a:p>
            <a:pPr lvl="0" indent="360045" fontAlgn="base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知识点</a:t>
            </a: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大气压强</a:t>
            </a:r>
            <a:endParaRPr lang="zh-CN" altLang="en-US" sz="240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产生的原因：空气具有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性，所以空气朝各个方向都有压强。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定义：大气对浸在它里面的物体的压强叫作大气压强，简称</a:t>
            </a:r>
            <a:r>
              <a:rPr lang="en-US" altLang="zh-CN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证明大气压强存在的著名实验是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____________________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最早测出大气压强值的实验是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。测得管内外水银面的高度差是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______mm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。标准大气压常用符号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表示，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标准大气压</a:t>
            </a:r>
            <a:r>
              <a:rPr lang="en-US" altLang="zh-CN" sz="2400" b="1" i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baseline="-3000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Pa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，粗略计算时，标准大气压可以取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Pa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测量大气压的仪器叫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，常用的有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大气压的特点：大气压随高度增加而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，且大气压的值与地点、天气、季节的变化有关。在海拔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3000</a:t>
            </a:r>
            <a:r>
              <a:rPr lang="en-US" altLang="zh-CN" sz="24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以内，每上升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40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大气压大约降低</a:t>
            </a:r>
            <a:r>
              <a:rPr lang="zh-CN" altLang="en-US" sz="2400" b="1" u="sng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Pa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。一般来说，晴天大气压比阴天高，冬天比夏天高。</a:t>
            </a:r>
            <a:endParaRPr lang="zh-CN" altLang="en-US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7. 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沸点与压强：一切液体的沸点，随气压的增大而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知识点</a:t>
            </a:r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    </a:t>
            </a:r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流体流速与压强的关系</a:t>
            </a:r>
          </a:p>
          <a:p>
            <a:pPr indent="360045"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在气体和液体中，流速越大的位置压强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，流速越小的位置压强</a:t>
            </a:r>
            <a:r>
              <a:rPr lang="en-US" altLang="zh-CN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 eaLnBrk="0" fontAlgn="base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4279847" y="662246"/>
            <a:ext cx="92461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重力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5643827" y="662246"/>
            <a:ext cx="8941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流动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9216337" y="1122621"/>
            <a:ext cx="116654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大气压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1602" y="1139191"/>
            <a:ext cx="83698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气压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5674307" y="1599506"/>
            <a:ext cx="26314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马德堡半球实验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5194936" y="2041466"/>
            <a:ext cx="208216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托里拆利实验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433653" y="2489141"/>
            <a:ext cx="88460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760</a:t>
            </a:r>
            <a:endParaRPr lang="en-US" altLang="zh-CN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4813247" y="2462471"/>
            <a:ext cx="69601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i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baseline="-2500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400" b="1" baseline="-2500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42133" y="2453759"/>
            <a:ext cx="157861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1.013×10</a:t>
            </a:r>
            <a:r>
              <a:rPr lang="en-US" altLang="zh-CN" sz="2400" b="1" baseline="30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38688" y="2926199"/>
            <a:ext cx="104521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1×10</a:t>
            </a:r>
            <a:r>
              <a:rPr lang="en-US" altLang="zh-CN" sz="2400" b="1" baseline="300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64053" y="4248269"/>
            <a:ext cx="64008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49653" y="5076944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升高</a:t>
            </a:r>
          </a:p>
        </p:txBody>
      </p:sp>
      <p:sp>
        <p:nvSpPr>
          <p:cNvPr id="19" name="矩形 18"/>
          <p:cNvSpPr/>
          <p:nvPr/>
        </p:nvSpPr>
        <p:spPr>
          <a:xfrm>
            <a:off x="6111353" y="5968484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越小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226153" y="5949434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越大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1548" y="3352919"/>
            <a:ext cx="110109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气压计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69768" y="3299579"/>
            <a:ext cx="171323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无液气压计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467588" y="3330059"/>
            <a:ext cx="171323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水银气压计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49453" y="3789164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减小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5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7" grpId="11"/>
      <p:bldP spid="18" grpId="12"/>
      <p:bldP spid="19" grpId="13"/>
      <p:bldP spid="20" grpId="14"/>
      <p:bldP spid="21" grpId="15"/>
      <p:bldP spid="22" grpId="16"/>
      <p:bldP spid="24" grpId="17"/>
      <p:bldP spid="25" grpId="18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文本框 1"/>
          <p:cNvSpPr txBox="1"/>
          <p:nvPr/>
        </p:nvSpPr>
        <p:spPr>
          <a:xfrm>
            <a:off x="339090" y="340995"/>
            <a:ext cx="1151382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lvl="0" eaLnBrk="0" fontAlgn="base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tabLst>
                <a:tab pos="4572000" algn="r"/>
              </a:tabLst>
            </a:pP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例</a:t>
            </a:r>
            <a:r>
              <a:rPr lang="en-US" altLang="zh-CN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（</a:t>
            </a:r>
            <a:r>
              <a:rPr lang="zh-CN" altLang="zh-CN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</a:t>
            </a:r>
            <a:r>
              <a:rPr lang="zh-CN" altLang="zh-CN" sz="2400" b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乐山）如图所示，用弹簧测力计挂上飞机机翼模型，再用电风扇对着机翼模型吹风。因为在流体中，流速越大的位置，压强</a:t>
            </a:r>
            <a:r>
              <a:rPr lang="zh-CN" altLang="en-US" sz="2400" b="1" u="sng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（选填“越大”“越小”或“不变”</a:t>
            </a:r>
            <a:r>
              <a:rPr lang="zh-CN" altLang="zh-CN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，所以增大风速，弹簧测力计示数</a:t>
            </a:r>
            <a:r>
              <a:rPr lang="zh-CN" altLang="en-US" sz="2400" b="1" u="sng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（选填</a:t>
            </a:r>
          </a:p>
          <a:p>
            <a:pPr lvl="0" eaLnBrk="0" fontAlgn="base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tabLst>
                <a:tab pos="4572000" algn="r"/>
              </a:tabLst>
            </a:pP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“增大”“减小”或“不变”</a:t>
            </a:r>
            <a:r>
              <a:rPr lang="zh-CN" altLang="zh-CN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b="1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444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011920" y="1545590"/>
            <a:ext cx="2343150" cy="21291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0" name="文本框 1"/>
          <p:cNvSpPr txBox="1"/>
          <p:nvPr/>
        </p:nvSpPr>
        <p:spPr>
          <a:xfrm>
            <a:off x="7475855" y="1038860"/>
            <a:ext cx="981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越小</a:t>
            </a:r>
            <a:endParaRPr lang="zh-CN" altLang="en-US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6674485" y="1611630"/>
            <a:ext cx="981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减小</a:t>
            </a:r>
            <a:endParaRPr lang="zh-CN" altLang="en-US" sz="24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2950" y="5310505"/>
            <a:ext cx="10702290" cy="1065530"/>
          </a:xfrm>
          <a:prstGeom prst="rect">
            <a:avLst/>
          </a:prstGeom>
          <a:ln>
            <a:solidFill>
              <a:srgbClr val="003366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zh-CN" altLang="en-US" sz="22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方法指导：</a:t>
            </a:r>
            <a:r>
              <a:rPr lang="zh-CN" altLang="en-US" sz="2200" b="1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流体压强与流速的关系 ；流速越大，压强越小；流速越小，压强越大。据此分析解答即可。</a:t>
            </a:r>
            <a:endParaRPr lang="zh-CN" altLang="en-US" sz="20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506095" y="2887980"/>
            <a:ext cx="10848974" cy="2296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lvl="0" eaLnBrk="0" fontAlgn="base" hangingPunct="0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tabLst>
                <a:tab pos="4572000" algn="r"/>
              </a:tabLst>
            </a:pPr>
            <a:r>
              <a:rPr lang="zh-CN" altLang="en-US" sz="22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解析：用电风扇对着机翼模型吹风，在相等的时间内，机翼上方空气</a:t>
            </a:r>
          </a:p>
          <a:p>
            <a:pPr lvl="0" eaLnBrk="0" fontAlgn="base" hangingPunct="0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tabLst>
                <a:tab pos="4572000" algn="r"/>
              </a:tabLst>
            </a:pPr>
            <a:r>
              <a:rPr lang="zh-CN" altLang="en-US" sz="22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流过的路程大，速度大，压强小，机翼下方空气流过的路程小，流速</a:t>
            </a:r>
          </a:p>
          <a:p>
            <a:pPr lvl="0" eaLnBrk="0" fontAlgn="base" hangingPunct="0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tabLst>
                <a:tab pos="4572000" algn="r"/>
              </a:tabLst>
            </a:pPr>
            <a:r>
              <a:rPr lang="zh-CN" altLang="en-US" sz="22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小，压强大。机翼下表面受到的压力大于上表面受到的压力，产生了向上的升力，所以增大风速，机翼模型升起幅度更大，弹簧测力计示数减小。</a:t>
            </a:r>
            <a:endParaRPr lang="zh-CN" altLang="en-US" sz="2200" b="1" smtClean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2" grpId="2"/>
      <p:bldP spid="14" grpId="3"/>
      <p:bldP spid="15" grpId="4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6"/>
          <p:cNvSpPr txBox="1"/>
          <p:nvPr/>
        </p:nvSpPr>
        <p:spPr>
          <a:xfrm flipH="1">
            <a:off x="835660" y="478155"/>
            <a:ext cx="10520045" cy="347662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</a:lstStyle>
          <a:p>
            <a:pPr fontAlgn="base">
              <a:lnSpc>
                <a:spcPts val="4400"/>
              </a:lnSpc>
            </a:pPr>
            <a:r>
              <a:rPr 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拓展提升</a:t>
            </a:r>
          </a:p>
          <a:p>
            <a:pPr fontAlgn="base">
              <a:lnSpc>
                <a:spcPts val="4400"/>
              </a:lnSpc>
            </a:pPr>
            <a:r>
              <a:rPr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 (2019·湖南娄底) 小明在物理实验室按托里 拆利实验测量大气压强的 值。实验时,他没有将玻璃 管竖直放置,而是稍稍倾斜 了,如图18-7所示,则此时大气压强等于</a:t>
            </a:r>
            <a:r>
              <a:rPr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mm高水银柱产生的压强;如果 此时在该实验室做“观察水沸腾”的实验,测得水的沸点将</a:t>
            </a:r>
            <a:r>
              <a:rPr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100℃(选填“高于”</a:t>
            </a:r>
            <a:r>
              <a:rPr 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sz="24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“等于”或“低于”)。</a:t>
            </a:r>
          </a:p>
        </p:txBody>
      </p:sp>
      <p:sp>
        <p:nvSpPr>
          <p:cNvPr id="18" name="文本框 7"/>
          <p:cNvSpPr txBox="1"/>
          <p:nvPr/>
        </p:nvSpPr>
        <p:spPr>
          <a:xfrm>
            <a:off x="3464212" y="2222734"/>
            <a:ext cx="10002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750</a:t>
            </a: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7"/>
          <p:cNvSpPr txBox="1"/>
          <p:nvPr/>
        </p:nvSpPr>
        <p:spPr>
          <a:xfrm>
            <a:off x="6449693" y="2744242"/>
            <a:ext cx="10002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低于</a:t>
            </a:r>
            <a:endParaRPr lang="zh-CN" altLang="en-US" sz="2800" b="1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975" y="3337560"/>
            <a:ext cx="2731135" cy="26981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/>
        </p:nvSpPr>
        <p:spPr>
          <a:xfrm>
            <a:off x="506095" y="1572260"/>
            <a:ext cx="79705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(1)如果在右端c处往装置里急速吹气, 导致b管上方气流速度</a:t>
            </a:r>
            <a:r>
              <a:rPr lang="zh-CN" altLang="en-US" sz="2000" u="sng"/>
              <a:t> </a:t>
            </a:r>
            <a:r>
              <a:rPr lang="en-US" altLang="zh-CN" sz="2000" u="sng"/>
              <a:t>     </a:t>
            </a:r>
            <a:r>
              <a:rPr lang="zh-CN" altLang="en-US" sz="2000"/>
              <a:t> a 管上方的气流速度,b管与a管的水面上方形成气压 差,U形管中</a:t>
            </a:r>
            <a:r>
              <a:rPr lang="zh-CN" altLang="en-US" sz="2000" u="sng"/>
              <a:t> </a:t>
            </a:r>
            <a:r>
              <a:rPr lang="en-US" altLang="zh-CN" sz="2000" u="sng"/>
              <a:t>     </a:t>
            </a:r>
            <a:r>
              <a:rPr lang="zh-CN" altLang="en-US" sz="2000"/>
              <a:t> (选填“a”或“b”)管 水面升高。如果升高端的液面比原来升高了 2cm,则此时 U 形管底部d 处左右两侧液体压强差为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    </a:t>
            </a:r>
            <a:r>
              <a:rPr lang="zh-CN" altLang="en-US" sz="2000"/>
              <a:t>Pa。(g=10N/kg)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6740" y="3510280"/>
            <a:ext cx="10749280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(2)如图18-8乙所示是某种喷雾器的工 作原理示意图。当喷雾器未工作时,细管A 内外气压相等,细管A 内外液面</a:t>
            </a:r>
            <a:r>
              <a:rPr lang="zh-CN" altLang="en-US" sz="2000" u="sng"/>
              <a:t> </a:t>
            </a:r>
            <a:r>
              <a:rPr lang="en-US" altLang="zh-CN" sz="2000" u="sng"/>
              <a:t>           </a:t>
            </a:r>
            <a:r>
              <a:rPr lang="zh-CN" altLang="en-US" sz="2000"/>
              <a:t> ; 当喷雾器工作时,空气从细管B 的右端快速喷出,导致细管A 上方空气的流速突然增大, 细管A 内液面上方气压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</a:t>
            </a:r>
            <a:r>
              <a:rPr lang="zh-CN" altLang="en-US" sz="2000"/>
              <a:t> 细管A 外 液面上方的气压,液体就沿细管A 的管口流 出,同时受到气流的冲击,形成雾状向右喷出。 如果此时喷雾器停止工作,细管A 中的液体将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                               </a:t>
            </a:r>
            <a:r>
              <a:rPr lang="zh-CN" altLang="en-US" sz="2000"/>
              <a:t> 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6095" y="583565"/>
            <a:ext cx="10909935" cy="1845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3.(2017·广东)如图18-8甲所示是演 示“流体压强和流速的关系”实验装置,U 形 管中装有水,直径相同的a、b 两管中的水静 止时液面相平。</a:t>
            </a:r>
            <a:r>
              <a:rPr lang="zh-CN" altLang="en-US"/>
              <a:t>􀪋􀪋􀪋􀪋􀪋􀪋􀪋􀪋􀪋􀪋􀪋􀪋􀪋􀪋􀪋􀪋􀪋􀪋􀪋􀪋􀪋􀪋􀪋􀪋􀪋􀪋􀪋􀪋􀪋􀪋􀪋􀪋􀪋􀪋􀪋􀪋􀪋􀪋􀪋􀪋􀪋􀪋􀪋􀪋􀪋􀪋􀪋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086485" y="314960"/>
            <a:ext cx="1821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拓展提升</a:t>
            </a:r>
          </a:p>
        </p:txBody>
      </p:sp>
      <p:sp>
        <p:nvSpPr>
          <p:cNvPr id="11" name="文本框 7"/>
          <p:cNvSpPr txBox="1"/>
          <p:nvPr/>
        </p:nvSpPr>
        <p:spPr>
          <a:xfrm>
            <a:off x="7081520" y="1701800"/>
            <a:ext cx="792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小于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035" y="1185545"/>
            <a:ext cx="3457575" cy="1719580"/>
          </a:xfrm>
          <a:prstGeom prst="rect">
            <a:avLst/>
          </a:prstGeom>
        </p:spPr>
      </p:pic>
      <p:sp>
        <p:nvSpPr>
          <p:cNvPr id="10" name="文本框 7"/>
          <p:cNvSpPr txBox="1"/>
          <p:nvPr/>
        </p:nvSpPr>
        <p:spPr>
          <a:xfrm>
            <a:off x="6850380" y="2100580"/>
            <a:ext cx="792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文本框 7"/>
          <p:cNvSpPr txBox="1"/>
          <p:nvPr/>
        </p:nvSpPr>
        <p:spPr>
          <a:xfrm>
            <a:off x="4819650" y="3003550"/>
            <a:ext cx="792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400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2433320" y="4028440"/>
            <a:ext cx="9309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相平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4958715" y="4511040"/>
            <a:ext cx="792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小于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1006475" y="5441315"/>
            <a:ext cx="33801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下降到与</a:t>
            </a:r>
            <a:r>
              <a:rPr lang="en-US" altLang="zh-CN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管外液面相平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1"/>
      <p:bldP spid="13" grpId="2"/>
      <p:bldP spid="14" grpId="3"/>
      <p:bldP spid="16" grpId="4"/>
      <p:bldP spid="17" grpId="5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675640" y="569595"/>
            <a:ext cx="1106932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4. (2020·广西北部 湾四市)肺活量是检测肺功 能的重要指标之一,是指一 个人最大吸气后再做最大 呼气所呼出的气体体积,单 位是毫升(mL)。如图18-9所示是一种测量肺 活量方法的示意图,把薄壁圆筒A 倒扣在容器 内的水中,测量前筒内充满水。测量时,被测者 吸足空气,再通过B 尽量将空气呼出,呼出的 空气通过导管全部进入A 内,使A 浮起。初三 女生小丽用这种方法测自己的肺活量,测得筒 外水面到容器底部的距离h是20cm,到A 的 底部距离是13cm。已知A 的质量为200g,横 截面积为200cm2,筒A 内空气质量忽略不计, g取10N/kg。 (1)求容器底部受到水的压强。 (2)若初三女生的肺活量标准如下表: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420" y="3405505"/>
            <a:ext cx="4938395" cy="15405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5640" y="4946015"/>
            <a:ext cx="1093025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请通过计算说明小丽肺活量的等级。 (3)若在小丽吹气时,在A 的正上方放置 质量为50g的小物块C,求放置物块前后筒 A 内气体压强的变化量。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205" y="401320"/>
            <a:ext cx="5088255" cy="60553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410" y="692150"/>
            <a:ext cx="6386830" cy="50812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UNIT_PLACING_PICTURE_USER_VIEWPORT" val="{&quot;height&quot;:2870,&quot;width&quot;:9160}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5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324</Paragraphs>
  <Slides>48</Slides>
  <Notes>19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baseType="lpstr" size="49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2021-10-21T01:07:30Z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