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323" r:id="rId1"/>
    <p:sldMasterId id="2147495360" r:id="rId2"/>
  </p:sldMasterIdLst>
  <p:notesMasterIdLst>
    <p:notesMasterId r:id="rId3"/>
  </p:notesMasterIdLst>
  <p:sldIdLst>
    <p:sldId id="5545" r:id="rId4"/>
    <p:sldId id="5548" r:id="rId5"/>
    <p:sldId id="5551" r:id="rId6"/>
    <p:sldId id="5554" r:id="rId7"/>
    <p:sldId id="5560" r:id="rId9"/>
    <p:sldId id="5563" r:id="rId10"/>
    <p:sldId id="5566" r:id="rId11"/>
    <p:sldId id="5572" r:id="rId13"/>
    <p:sldId id="5575" r:id="rId14"/>
    <p:sldId id="5578" r:id="rId15"/>
    <p:sldId id="5581" r:id="rId16"/>
    <p:sldId id="5587" r:id="rId18"/>
    <p:sldId id="5590" r:id="rId19"/>
    <p:sldId id="5593" r:id="rId20"/>
    <p:sldId id="5596" r:id="rId21"/>
    <p:sldId id="5602" r:id="rId23"/>
    <p:sldId id="5605" r:id="rId24"/>
    <p:sldId id="5608" r:id="rId25"/>
    <p:sldId id="5611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324" r:id="rId1"/>
    <p:sldLayoutId id="2147495325" r:id="rId2"/>
    <p:sldLayoutId id="2147495326" r:id="rId3"/>
    <p:sldLayoutId id="2147495327" r:id="rId4"/>
    <p:sldLayoutId id="2147495328" r:id="rId5"/>
    <p:sldLayoutId id="2147495329" r:id="rId6"/>
    <p:sldLayoutId id="2147495330" r:id="rId7"/>
    <p:sldLayoutId id="2147495331" r:id="rId8"/>
    <p:sldLayoutId id="2147495332" r:id="rId9"/>
    <p:sldLayoutId id="2147495333" r:id="rId10"/>
    <p:sldLayoutId id="214749533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5361" r:id="rId1"/>
    <p:sldLayoutId id="2147495362" r:id="rId2"/>
    <p:sldLayoutId id="2147495363" r:id="rId3"/>
    <p:sldLayoutId id="2147495364" r:id="rId4"/>
    <p:sldLayoutId id="2147495365" r:id="rId5"/>
    <p:sldLayoutId id="2147495366" r:id="rId6"/>
    <p:sldLayoutId id="2147495367" r:id="rId7"/>
    <p:sldLayoutId id="2147495368" r:id="rId8"/>
    <p:sldLayoutId id="2147495369" r:id="rId9"/>
    <p:sldLayoutId id="2147495370" r:id="rId10"/>
    <p:sldLayoutId id="214749537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tags" Target="../tags/tag219.xml"/><Relationship Id="rId18" Type="http://schemas.openxmlformats.org/officeDocument/2006/relationships/tags" Target="../tags/tag220.xml"/><Relationship Id="rId19" Type="http://schemas.openxmlformats.org/officeDocument/2006/relationships/tags" Target="../tags/tag221.xml"/><Relationship Id="rId20" Type="http://schemas.openxmlformats.org/officeDocument/2006/relationships/tags" Target="../tags/tag222.xml"/><Relationship Id="rId21" Type="http://schemas.openxmlformats.org/officeDocument/2006/relationships/tags" Target="../tags/tag223.xml"/><Relationship Id="rId22" Type="http://schemas.openxmlformats.org/officeDocument/2006/relationships/tags" Target="../tags/tag224.xml"/><Relationship Id="rId23" Type="http://schemas.openxmlformats.org/officeDocument/2006/relationships/tags" Target="../tags/tag225.xml"/><Relationship Id="rId24" Type="http://schemas.openxmlformats.org/officeDocument/2006/relationships/tags" Target="../tags/tag226.xml"/><Relationship Id="rId25" Type="http://schemas.openxmlformats.org/officeDocument/2006/relationships/tags" Target="../tags/tag227.xml"/><Relationship Id="rId26" Type="http://schemas.openxmlformats.org/officeDocument/2006/relationships/tags" Target="../tags/tag228.xml"/><Relationship Id="rId27" Type="http://schemas.openxmlformats.org/officeDocument/2006/relationships/image" Target="../media/image1.png"/><Relationship Id="rId28" Type="http://schemas.openxmlformats.org/officeDocument/2006/relationships/tags" Target="../tags/tag229.xml"/><Relationship Id="rId29" Type="http://schemas.openxmlformats.org/officeDocument/2006/relationships/image" Target="../media/image2.png"/><Relationship Id="rId30" Type="http://schemas.openxmlformats.org/officeDocument/2006/relationships/tags" Target="../tags/tag230.xml"/><Relationship Id="rId31" Type="http://schemas.openxmlformats.org/officeDocument/2006/relationships/image" Target="../media/image3.png"/><Relationship Id="rId32" Type="http://schemas.openxmlformats.org/officeDocument/2006/relationships/tags" Target="../tags/tag231.xml"/><Relationship Id="rId33" Type="http://schemas.openxmlformats.org/officeDocument/2006/relationships/image" Target="../media/image4.png"/><Relationship Id="rId34" Type="http://schemas.openxmlformats.org/officeDocument/2006/relationships/tags" Target="../tags/tag232.xml"/><Relationship Id="rId35" Type="http://schemas.openxmlformats.org/officeDocument/2006/relationships/image" Target="../media/image5.png"/><Relationship Id="rId3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tags" Target="../tags/tag252.xml"/><Relationship Id="rId18" Type="http://schemas.openxmlformats.org/officeDocument/2006/relationships/tags" Target="../tags/tag253.xml"/><Relationship Id="rId19" Type="http://schemas.openxmlformats.org/officeDocument/2006/relationships/tags" Target="../tags/tag254.xml"/><Relationship Id="rId20" Type="http://schemas.openxmlformats.org/officeDocument/2006/relationships/tags" Target="../tags/tag255.xml"/><Relationship Id="rId21" Type="http://schemas.openxmlformats.org/officeDocument/2006/relationships/tags" Target="../tags/tag256.xml"/><Relationship Id="rId22" Type="http://schemas.openxmlformats.org/officeDocument/2006/relationships/tags" Target="../tags/tag257.xml"/><Relationship Id="rId23" Type="http://schemas.openxmlformats.org/officeDocument/2006/relationships/tags" Target="../tags/tag258.xml"/><Relationship Id="rId24" Type="http://schemas.openxmlformats.org/officeDocument/2006/relationships/tags" Target="../tags/tag259.xml"/><Relationship Id="rId25" Type="http://schemas.openxmlformats.org/officeDocument/2006/relationships/tags" Target="../tags/tag260.xml"/><Relationship Id="rId26" Type="http://schemas.openxmlformats.org/officeDocument/2006/relationships/tags" Target="../tags/tag261.xml"/><Relationship Id="rId27" Type="http://schemas.openxmlformats.org/officeDocument/2006/relationships/tags" Target="../tags/tag262.xml"/><Relationship Id="rId28" Type="http://schemas.openxmlformats.org/officeDocument/2006/relationships/tags" Target="../tags/tag263.xml"/><Relationship Id="rId29" Type="http://schemas.openxmlformats.org/officeDocument/2006/relationships/tags" Target="../tags/tag264.xml"/><Relationship Id="rId30" Type="http://schemas.openxmlformats.org/officeDocument/2006/relationships/tags" Target="../tags/tag265.xml"/><Relationship Id="rId31" Type="http://schemas.openxmlformats.org/officeDocument/2006/relationships/tags" Target="../tags/tag266.xml"/><Relationship Id="rId32" Type="http://schemas.openxmlformats.org/officeDocument/2006/relationships/tags" Target="../tags/tag267.xml"/><Relationship Id="rId33" Type="http://schemas.openxmlformats.org/officeDocument/2006/relationships/tags" Target="../tags/tag268.xml"/><Relationship Id="rId34" Type="http://schemas.openxmlformats.org/officeDocument/2006/relationships/tags" Target="../tags/tag269.xml"/><Relationship Id="rId35" Type="http://schemas.openxmlformats.org/officeDocument/2006/relationships/tags" Target="../tags/tag270.xml"/><Relationship Id="rId36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tags" Target="../tags/tag287.xml"/><Relationship Id="rId18" Type="http://schemas.openxmlformats.org/officeDocument/2006/relationships/tags" Target="../tags/tag288.xml"/><Relationship Id="rId19" Type="http://schemas.openxmlformats.org/officeDocument/2006/relationships/tags" Target="../tags/tag289.xml"/><Relationship Id="rId20" Type="http://schemas.openxmlformats.org/officeDocument/2006/relationships/tags" Target="../tags/tag290.xml"/><Relationship Id="rId21" Type="http://schemas.openxmlformats.org/officeDocument/2006/relationships/tags" Target="../tags/tag291.xml"/><Relationship Id="rId22" Type="http://schemas.openxmlformats.org/officeDocument/2006/relationships/tags" Target="../tags/tag292.xml"/><Relationship Id="rId23" Type="http://schemas.openxmlformats.org/officeDocument/2006/relationships/tags" Target="../tags/tag293.xml"/><Relationship Id="rId24" Type="http://schemas.openxmlformats.org/officeDocument/2006/relationships/tags" Target="../tags/tag294.xml"/><Relationship Id="rId25" Type="http://schemas.openxmlformats.org/officeDocument/2006/relationships/tags" Target="../tags/tag295.xml"/><Relationship Id="rId26" Type="http://schemas.openxmlformats.org/officeDocument/2006/relationships/tags" Target="../tags/tag296.xml"/><Relationship Id="rId27" Type="http://schemas.openxmlformats.org/officeDocument/2006/relationships/tags" Target="../tags/tag297.xml"/><Relationship Id="rId28" Type="http://schemas.openxmlformats.org/officeDocument/2006/relationships/tags" Target="../tags/tag298.xml"/><Relationship Id="rId29" Type="http://schemas.openxmlformats.org/officeDocument/2006/relationships/tags" Target="../tags/tag299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数字化校园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66541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2766540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2923425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 lnSpcReduction="10000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数字化校园的定义与意义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40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98549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5098548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5255433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 lnSpcReduction="20000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数字化校园对学生信息素养的培养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47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30557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7430556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7587441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 lnSpcReduction="10000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数字化校园的建设与实践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5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9762564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9762564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9919449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 lnSpcReduction="20000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数字化校园的未来发展与展望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434533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434532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591417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5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2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数字化校园的定义与意义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定义及概念</a:t>
            </a:r>
            <a:endParaRPr altLang="en-US" lang="zh-CN"/>
          </a:p>
        </p:txBody>
      </p:sp>
      <p:sp>
        <p:nvSpPr>
          <p:cNvPr id="1049144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6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8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数字化校园的定义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50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数字化校园的概念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56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数字化校园的意义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62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数字化校园的未来发展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数字化校园建设的意义</a:t>
            </a:r>
            <a:endParaRPr altLang="en-US" lang="zh-CN"/>
          </a:p>
        </p:txBody>
      </p:sp>
      <p:sp>
        <p:nvSpPr>
          <p:cNvPr id="1049220" name="矩形: 圆角 44"/>
          <p:cNvSpPr/>
          <p:nvPr>
            <p:custDataLst>
              <p:tags r:id="rId1"/>
            </p:custDataLst>
          </p:nvPr>
        </p:nvSpPr>
        <p:spPr>
          <a:xfrm>
            <a:off x="608400" y="2320585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85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820350" y="2628815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22" name="标题"/>
          <p:cNvSpPr txBox="1"/>
          <p:nvPr>
            <p:custDataLst>
              <p:tags r:id="rId3"/>
            </p:custDataLst>
          </p:nvPr>
        </p:nvSpPr>
        <p:spPr>
          <a:xfrm>
            <a:off x="738683" y="2441970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24" name="正文"/>
          <p:cNvSpPr txBox="1"/>
          <p:nvPr>
            <p:custDataLst>
              <p:tags r:id="rId4"/>
            </p:custDataLst>
          </p:nvPr>
        </p:nvSpPr>
        <p:spPr>
          <a:xfrm>
            <a:off x="1901062" y="2429895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提高教育教学效率：数字化校园建设能够优化教学流程，提高教学质量和效率，减轻教师负担。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26" name="矩形: 圆角 48"/>
          <p:cNvSpPr/>
          <p:nvPr>
            <p:custDataLst>
              <p:tags r:id="rId5"/>
            </p:custDataLst>
          </p:nvPr>
        </p:nvSpPr>
        <p:spPr>
          <a:xfrm>
            <a:off x="6237900" y="2320585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87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449851" y="2628815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28" name="标题"/>
          <p:cNvSpPr txBox="1"/>
          <p:nvPr>
            <p:custDataLst>
              <p:tags r:id="rId7"/>
            </p:custDataLst>
          </p:nvPr>
        </p:nvSpPr>
        <p:spPr>
          <a:xfrm>
            <a:off x="6368183" y="2441970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30" name="正文"/>
          <p:cNvSpPr txBox="1"/>
          <p:nvPr>
            <p:custDataLst>
              <p:tags r:id="rId8"/>
            </p:custDataLst>
          </p:nvPr>
        </p:nvSpPr>
        <p:spPr>
          <a:xfrm>
            <a:off x="7529927" y="2429895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促进教育公平：数字化校园建设能够打破地域限制，让优质教育资源得以共享，促进教育公平。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32" name="矩形: 圆角 53"/>
          <p:cNvSpPr/>
          <p:nvPr>
            <p:custDataLst>
              <p:tags r:id="rId9"/>
            </p:custDataLst>
          </p:nvPr>
        </p:nvSpPr>
        <p:spPr>
          <a:xfrm>
            <a:off x="608400" y="3974226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89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20350" y="4282457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34" name="标题"/>
          <p:cNvSpPr txBox="1"/>
          <p:nvPr>
            <p:custDataLst>
              <p:tags r:id="rId11"/>
            </p:custDataLst>
          </p:nvPr>
        </p:nvSpPr>
        <p:spPr>
          <a:xfrm>
            <a:off x="738683" y="4094977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36" name="正文"/>
          <p:cNvSpPr txBox="1"/>
          <p:nvPr>
            <p:custDataLst>
              <p:tags r:id="rId12"/>
            </p:custDataLst>
          </p:nvPr>
        </p:nvSpPr>
        <p:spPr>
          <a:xfrm>
            <a:off x="1901062" y="4083537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提升学生综合素质：数字化校园建设能够提供多样化的学习资源和课程，培养学生的创新能力和实践能力，提升学生综合素质。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38" name="矩形: 圆角 57"/>
          <p:cNvSpPr/>
          <p:nvPr>
            <p:custDataLst>
              <p:tags r:id="rId13"/>
            </p:custDataLst>
          </p:nvPr>
        </p:nvSpPr>
        <p:spPr>
          <a:xfrm>
            <a:off x="6237900" y="3974226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91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449851" y="4282457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40" name="标题"/>
          <p:cNvSpPr txBox="1"/>
          <p:nvPr>
            <p:custDataLst>
              <p:tags r:id="rId15"/>
            </p:custDataLst>
          </p:nvPr>
        </p:nvSpPr>
        <p:spPr>
          <a:xfrm>
            <a:off x="6368183" y="4094977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42" name="正文"/>
          <p:cNvSpPr txBox="1"/>
          <p:nvPr>
            <p:custDataLst>
              <p:tags r:id="rId16"/>
            </p:custDataLst>
          </p:nvPr>
        </p:nvSpPr>
        <p:spPr>
          <a:xfrm>
            <a:off x="7529927" y="4083537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推动教育信息化发展：数字化校园建设是教育信息化发展的重要组成部分，能够推动教育信息化向更高水平发展。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9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数字化校园对学生信息素养的培养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信息素养的定义及重要性</a:t>
            </a:r>
            <a:endParaRPr altLang="en-US" lang="zh-CN"/>
          </a:p>
        </p:txBody>
      </p:sp>
      <p:sp>
        <p:nvSpPr>
          <p:cNvPr id="10494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1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信息素养是指获取、处理、分析和利用信息的能力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2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信息素养是现代社会必备的基本素质之一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2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信息素养的培养对于学生的成长和发展具有重要意义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2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3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数字化校园为培养学生的信息素养提供了良好的环境和条件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数字化校园对学生信息素养培养的途径</a:t>
            </a:r>
            <a:endParaRPr altLang="en-US" lang="zh-CN"/>
          </a:p>
        </p:txBody>
      </p:sp>
      <p:sp>
        <p:nvSpPr>
          <p:cNvPr id="1049488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672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建立数字化校园平台：提供在线学习、交流、资源共享等功能，方便学生获取信息和知识。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42"/>
          <p:cNvSpPr/>
          <p:nvPr>
            <p:custDataLst>
              <p:tags r:id="rId3"/>
            </p:custDataLst>
          </p:nvPr>
        </p:nvSpPr>
        <p:spPr>
          <a:xfrm>
            <a:off x="733361" y="289628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43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463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开展信息技术课程：通过课堂教学、实践操作等方式，培养学生的信息素养和技能。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43"/>
          <p:cNvSpPr/>
          <p:nvPr>
            <p:custDataLst>
              <p:tags r:id="rId6"/>
            </p:custDataLst>
          </p:nvPr>
        </p:nvSpPr>
        <p:spPr>
          <a:xfrm>
            <a:off x="3004424" y="289628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798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824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建设数字化图书馆：提供丰富的电子图书、期刊等资源，帮助学生拓展知识面和视野。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44"/>
          <p:cNvSpPr/>
          <p:nvPr>
            <p:custDataLst>
              <p:tags r:id="rId9"/>
            </p:custDataLst>
          </p:nvPr>
        </p:nvSpPr>
        <p:spPr>
          <a:xfrm>
            <a:off x="5275488" y="289628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7861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0888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实施数字化教学：采用多媒体、网络等数字化手段，提高教学效果和学生学习兴趣。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45"/>
          <p:cNvSpPr/>
          <p:nvPr>
            <p:custDataLst>
              <p:tags r:id="rId12"/>
            </p:custDataLst>
          </p:nvPr>
        </p:nvSpPr>
        <p:spPr>
          <a:xfrm>
            <a:off x="7545849" y="289628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62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1951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开展数字化竞赛：鼓励学生参加各类数字化竞赛，锻炼学生的实践能力和创新思维。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5"/>
          <p:cNvSpPr/>
          <p:nvPr>
            <p:custDataLst>
              <p:tags r:id="rId15"/>
            </p:custDataLst>
          </p:nvPr>
        </p:nvSpPr>
        <p:spPr>
          <a:xfrm>
            <a:off x="9816912" y="289628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数字化校园对学生信息素养培养的效果</a:t>
            </a:r>
            <a:endParaRPr altLang="en-US" lang="zh-CN"/>
          </a:p>
        </p:txBody>
      </p:sp>
      <p:sp>
        <p:nvSpPr>
          <p:cNvPr id="1049570" name="正文"/>
          <p:cNvSpPr txBox="1"/>
          <p:nvPr>
            <p:custDataLst>
              <p:tags r:id="rId1"/>
            </p:custDataLst>
          </p:nvPr>
        </p:nvSpPr>
        <p:spPr>
          <a:xfrm>
            <a:off x="9213264" y="1595151"/>
            <a:ext cx="2365009" cy="124205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提升信息获取能力：数字化校园提供了丰富的信息资源，帮助学生更方便地获取所需信息。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正文"/>
          <p:cNvSpPr txBox="1"/>
          <p:nvPr>
            <p:custDataLst>
              <p:tags r:id="rId2"/>
            </p:custDataLst>
          </p:nvPr>
        </p:nvSpPr>
        <p:spPr>
          <a:xfrm>
            <a:off x="9213264" y="3292709"/>
            <a:ext cx="2365009" cy="1242050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促进信息交流与合作：数字化校园提供了在线交流和合作平台，帮助学生更好地与他人进行信息交流和合作。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正文"/>
          <p:cNvSpPr txBox="1"/>
          <p:nvPr>
            <p:custDataLst>
              <p:tags r:id="rId3"/>
            </p:custDataLst>
          </p:nvPr>
        </p:nvSpPr>
        <p:spPr>
          <a:xfrm>
            <a:off x="9213264" y="4953934"/>
            <a:ext cx="2365009" cy="1242050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提升信息安全意识：数字化校园在信息安全方面也对学生进行了培养，帮助学生了解并遵守信息安全规范。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正文"/>
          <p:cNvSpPr txBox="1"/>
          <p:nvPr>
            <p:custDataLst>
              <p:tags r:id="rId4"/>
            </p:custDataLst>
          </p:nvPr>
        </p:nvSpPr>
        <p:spPr>
          <a:xfrm>
            <a:off x="608400" y="4127695"/>
            <a:ext cx="2365009" cy="1242050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培养自主学习能力：数字化校园鼓励学生自主学习，通过在线课程、学习资源等，学生可以自主安排学习进度和内容。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正文"/>
          <p:cNvSpPr txBox="1"/>
          <p:nvPr>
            <p:custDataLst>
              <p:tags r:id="rId5"/>
            </p:custDataLst>
          </p:nvPr>
        </p:nvSpPr>
        <p:spPr>
          <a:xfrm>
            <a:off x="608400" y="2416680"/>
            <a:ext cx="2365009" cy="1242050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增强信息分析能力：通过数字化校园中的各种工具和平台，学生可以更好地对信息进行分析、比较和评估。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平行四边形 6"/>
          <p:cNvSpPr/>
          <p:nvPr>
            <p:custDataLst>
              <p:tags r:id="rId6"/>
            </p:custDataLst>
          </p:nvPr>
        </p:nvSpPr>
        <p:spPr>
          <a:xfrm rot="16200000">
            <a:off x="3926813" y="5183370"/>
            <a:ext cx="561143" cy="649957"/>
          </a:xfrm>
          <a:prstGeom prst="parallelogram">
            <a:avLst>
              <a:gd name="adj" fmla="val 47404"/>
            </a:avLst>
          </a:prstGeom>
          <a:gradFill>
            <a:gsLst>
              <a:gs pos="0">
                <a:schemeClr val="accent5">
                  <a:lumMod val="85000"/>
                </a:schemeClr>
              </a:gs>
              <a:gs pos="100000">
                <a:schemeClr val="accent5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82" name="标题"/>
          <p:cNvSpPr/>
          <p:nvPr>
            <p:custDataLst>
              <p:tags r:id="rId7"/>
            </p:custDataLst>
          </p:nvPr>
        </p:nvSpPr>
        <p:spPr>
          <a:xfrm>
            <a:off x="3880388" y="4875886"/>
            <a:ext cx="3568707" cy="648611"/>
          </a:xfrm>
          <a:prstGeom prst="rect"/>
          <a:gradFill>
            <a:gsLst>
              <a:gs pos="20000">
                <a:schemeClr val="accent5"/>
              </a:gs>
              <a:gs pos="80000">
                <a:schemeClr val="accent5">
                  <a:lumMod val="70000"/>
                  <a:lumOff val="30000"/>
                </a:schemeClr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en-US" b="1" dirty="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84" name="平行四边形 17"/>
          <p:cNvSpPr/>
          <p:nvPr>
            <p:custDataLst>
              <p:tags r:id="rId8"/>
            </p:custDataLst>
          </p:nvPr>
        </p:nvSpPr>
        <p:spPr>
          <a:xfrm rot="16200000" flipV="1">
            <a:off x="7672476" y="4345020"/>
            <a:ext cx="561143" cy="656685"/>
          </a:xfrm>
          <a:prstGeom prst="parallelogram">
            <a:avLst>
              <a:gd name="adj" fmla="val 47404"/>
            </a:avLst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>
                  <a:lumMod val="9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86" name="标题"/>
          <p:cNvSpPr/>
          <p:nvPr>
            <p:custDataLst>
              <p:tags r:id="rId9"/>
            </p:custDataLst>
          </p:nvPr>
        </p:nvSpPr>
        <p:spPr>
          <a:xfrm>
            <a:off x="4712010" y="4040900"/>
            <a:ext cx="3568707" cy="648611"/>
          </a:xfrm>
          <a:prstGeom prst="rect"/>
          <a:gradFill>
            <a:gsLst>
              <a:gs pos="20000">
                <a:schemeClr val="accent4"/>
              </a:gs>
              <a:gs pos="80000">
                <a:schemeClr val="accent4">
                  <a:lumMod val="70000"/>
                  <a:lumOff val="30000"/>
                </a:schemeClr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en-US" b="1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88" name="平行四边形 4"/>
          <p:cNvSpPr/>
          <p:nvPr>
            <p:custDataLst>
              <p:tags r:id="rId10"/>
            </p:custDataLst>
          </p:nvPr>
        </p:nvSpPr>
        <p:spPr>
          <a:xfrm rot="16200000">
            <a:off x="3926813" y="3515417"/>
            <a:ext cx="561143" cy="649957"/>
          </a:xfrm>
          <a:prstGeom prst="parallelogram">
            <a:avLst>
              <a:gd name="adj" fmla="val 47404"/>
            </a:avLst>
          </a:prstGeom>
          <a:gradFill>
            <a:gsLst>
              <a:gs pos="0">
                <a:schemeClr val="accent3">
                  <a:lumMod val="85000"/>
                </a:schemeClr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90" name="标题"/>
          <p:cNvSpPr/>
          <p:nvPr>
            <p:custDataLst>
              <p:tags r:id="rId11"/>
            </p:custDataLst>
          </p:nvPr>
        </p:nvSpPr>
        <p:spPr>
          <a:xfrm>
            <a:off x="3879715" y="3205914"/>
            <a:ext cx="3568707" cy="648611"/>
          </a:xfrm>
          <a:prstGeom prst="rect"/>
          <a:gradFill>
            <a:gsLst>
              <a:gs pos="20000">
                <a:schemeClr val="accent3"/>
              </a:gs>
              <a:gs pos="80000">
                <a:schemeClr val="accent3">
                  <a:lumMod val="70000"/>
                  <a:lumOff val="30000"/>
                </a:schemeClr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en-US" b="1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92" name="平行四边形 13"/>
          <p:cNvSpPr/>
          <p:nvPr>
            <p:custDataLst>
              <p:tags r:id="rId12"/>
            </p:custDataLst>
          </p:nvPr>
        </p:nvSpPr>
        <p:spPr>
          <a:xfrm rot="16200000" flipV="1">
            <a:off x="7672476" y="2675048"/>
            <a:ext cx="561143" cy="656685"/>
          </a:xfrm>
          <a:prstGeom prst="parallelogram">
            <a:avLst>
              <a:gd name="adj" fmla="val 47404"/>
            </a:avLst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>
                  <a:lumMod val="9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94" name="标题"/>
          <p:cNvSpPr/>
          <p:nvPr>
            <p:custDataLst>
              <p:tags r:id="rId13"/>
            </p:custDataLst>
          </p:nvPr>
        </p:nvSpPr>
        <p:spPr>
          <a:xfrm>
            <a:off x="4712010" y="2370927"/>
            <a:ext cx="3569380" cy="648611"/>
          </a:xfrm>
          <a:prstGeom prst="rect"/>
          <a:gradFill>
            <a:gsLst>
              <a:gs pos="20000">
                <a:schemeClr val="accent2"/>
              </a:gs>
              <a:gs pos="80000">
                <a:schemeClr val="accent2">
                  <a:lumMod val="70000"/>
                  <a:lumOff val="30000"/>
                </a:schemeClr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en-US" b="1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96" name="平行四边形 5"/>
          <p:cNvSpPr/>
          <p:nvPr>
            <p:custDataLst>
              <p:tags r:id="rId14"/>
            </p:custDataLst>
          </p:nvPr>
        </p:nvSpPr>
        <p:spPr>
          <a:xfrm rot="16200000">
            <a:off x="3926813" y="1845445"/>
            <a:ext cx="561143" cy="649957"/>
          </a:xfrm>
          <a:prstGeom prst="parallelogram">
            <a:avLst>
              <a:gd name="adj" fmla="val 47404"/>
            </a:avLst>
          </a:prstGeom>
          <a:gradFill>
            <a:gsLst>
              <a:gs pos="0">
                <a:schemeClr val="accent1"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98" name="标题"/>
          <p:cNvSpPr/>
          <p:nvPr>
            <p:custDataLst>
              <p:tags r:id="rId15"/>
            </p:custDataLst>
          </p:nvPr>
        </p:nvSpPr>
        <p:spPr>
          <a:xfrm>
            <a:off x="3882406" y="1544015"/>
            <a:ext cx="3559961" cy="640537"/>
          </a:xfrm>
          <a:prstGeom prst="rect"/>
          <a:gradFill>
            <a:gsLst>
              <a:gs pos="20000">
                <a:schemeClr val="accent1"/>
              </a:gs>
              <a:gs pos="80000">
                <a:schemeClr val="accent1">
                  <a:lumMod val="70000"/>
                  <a:lumOff val="30000"/>
                </a:schemeClr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en-US" b="1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cxnSp>
        <p:nvCxnSpPr>
          <p:cNvPr id="3145823" name="直接连接符 27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7514360" y="1838044"/>
            <a:ext cx="1022707" cy="0"/>
          </a:xfrm>
          <a:prstGeom prst="line"/>
          <a:ln w="9525">
            <a:solidFill>
              <a:schemeClr val="accent1">
                <a:lumMod val="60000"/>
                <a:lumOff val="40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825" name="直接连接符 2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514360" y="3552423"/>
            <a:ext cx="1022707" cy="0"/>
          </a:xfrm>
          <a:prstGeom prst="line"/>
          <a:ln w="9525">
            <a:solidFill>
              <a:schemeClr val="accent3">
                <a:lumMod val="60000"/>
                <a:lumOff val="40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827" name="直接连接符 2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514360" y="5225086"/>
            <a:ext cx="1022707" cy="0"/>
          </a:xfrm>
          <a:prstGeom prst="line"/>
          <a:ln w="9525">
            <a:solidFill>
              <a:schemeClr val="accent5">
                <a:lumMod val="60000"/>
                <a:lumOff val="40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600" name="椭圆 32"/>
          <p:cNvSpPr/>
          <p:nvPr>
            <p:custDataLst>
              <p:tags r:id="rId19"/>
            </p:custDataLst>
          </p:nvPr>
        </p:nvSpPr>
        <p:spPr>
          <a:xfrm>
            <a:off x="8609733" y="1632157"/>
            <a:ext cx="411774" cy="411774"/>
          </a:xfrm>
          <a:prstGeom prst="ellipse"/>
          <a:gradFill>
            <a:gsLst>
              <a:gs pos="0">
                <a:schemeClr val="accent1">
                  <a:lumMod val="75000"/>
                  <a:lumOff val="25000"/>
                </a:schemeClr>
              </a:gs>
              <a:gs pos="100000">
                <a:schemeClr val="accent1">
                  <a:lumMod val="85000"/>
                  <a:lumOff val="15000"/>
                </a:schemeClr>
              </a:gs>
            </a:gsLst>
            <a:lin ang="2640000" scaled="0"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sym typeface="+mn-ea"/>
            </a:endParaRPr>
          </a:p>
        </p:txBody>
      </p:sp>
      <p:cxnSp>
        <p:nvCxnSpPr>
          <p:cNvPr id="3145829" name="直接连接符 3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3614619" y="2695233"/>
            <a:ext cx="1022707" cy="0"/>
          </a:xfrm>
          <a:prstGeom prst="line"/>
          <a:ln w="9525">
            <a:solidFill>
              <a:schemeClr val="accent2">
                <a:lumMod val="60000"/>
                <a:lumOff val="40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831" name="直接连接符 35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3614619" y="4392791"/>
            <a:ext cx="1022707" cy="0"/>
          </a:xfrm>
          <a:prstGeom prst="line"/>
          <a:ln w="9525"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602" name="椭圆 36"/>
          <p:cNvSpPr/>
          <p:nvPr>
            <p:custDataLst>
              <p:tags r:id="rId22"/>
            </p:custDataLst>
          </p:nvPr>
        </p:nvSpPr>
        <p:spPr>
          <a:xfrm>
            <a:off x="8609733" y="3346536"/>
            <a:ext cx="411774" cy="411774"/>
          </a:xfrm>
          <a:prstGeom prst="ellipse"/>
          <a:gradFill>
            <a:gsLst>
              <a:gs pos="0">
                <a:schemeClr val="accent3">
                  <a:lumMod val="75000"/>
                  <a:lumOff val="25000"/>
                </a:schemeClr>
              </a:gs>
              <a:gs pos="100000">
                <a:schemeClr val="accent3">
                  <a:lumMod val="85000"/>
                  <a:lumOff val="15000"/>
                </a:schemeClr>
              </a:gs>
            </a:gsLst>
            <a:lin ang="2640000" scaled="0"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1049604" name="椭圆 37"/>
          <p:cNvSpPr/>
          <p:nvPr>
            <p:custDataLst>
              <p:tags r:id="rId23"/>
            </p:custDataLst>
          </p:nvPr>
        </p:nvSpPr>
        <p:spPr>
          <a:xfrm>
            <a:off x="8609733" y="5019199"/>
            <a:ext cx="411774" cy="411774"/>
          </a:xfrm>
          <a:prstGeom prst="ellipse"/>
          <a:gradFill>
            <a:gsLst>
              <a:gs pos="0">
                <a:schemeClr val="accent5">
                  <a:lumMod val="75000"/>
                  <a:lumOff val="25000"/>
                </a:schemeClr>
              </a:gs>
              <a:gs pos="100000">
                <a:schemeClr val="accent5">
                  <a:lumMod val="85000"/>
                  <a:lumOff val="15000"/>
                </a:schemeClr>
              </a:gs>
            </a:gsLst>
            <a:lin ang="2640000" scaled="0"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1049606" name="椭圆 40"/>
          <p:cNvSpPr/>
          <p:nvPr>
            <p:custDataLst>
              <p:tags r:id="rId24"/>
            </p:custDataLst>
          </p:nvPr>
        </p:nvSpPr>
        <p:spPr>
          <a:xfrm>
            <a:off x="3132197" y="2489346"/>
            <a:ext cx="411774" cy="411774"/>
          </a:xfrm>
          <a:prstGeom prst="ellipse"/>
          <a:gradFill>
            <a:gsLst>
              <a:gs pos="0">
                <a:schemeClr val="accent2">
                  <a:lumMod val="75000"/>
                  <a:lumOff val="25000"/>
                </a:schemeClr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2640000" scaled="0"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1049608" name="椭圆 41"/>
          <p:cNvSpPr/>
          <p:nvPr>
            <p:custDataLst>
              <p:tags r:id="rId25"/>
            </p:custDataLst>
          </p:nvPr>
        </p:nvSpPr>
        <p:spPr>
          <a:xfrm>
            <a:off x="3132197" y="4186904"/>
            <a:ext cx="411774" cy="411774"/>
          </a:xfrm>
          <a:prstGeom prst="ellipse"/>
          <a:gradFill>
            <a:gsLst>
              <a:gs pos="0">
                <a:schemeClr val="accent4">
                  <a:lumMod val="75000"/>
                  <a:lumOff val="25000"/>
                </a:schemeClr>
              </a:gs>
              <a:gs pos="100000">
                <a:schemeClr val="accent4">
                  <a:lumMod val="85000"/>
                  <a:lumOff val="15000"/>
                </a:schemeClr>
              </a:gs>
            </a:gsLst>
            <a:lin ang="2640000" scaled="0"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2097153" name="图片 48" descr="343435383036303b343532343134393bcdb7c4d4b7e7b1a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xmlns:r="http://schemas.openxmlformats.org/officeDocument/2006/relationships" r:embed="rId27"/>
          <a:stretch>
            <a:fillRect/>
          </a:stretch>
        </p:blipFill>
        <p:spPr>
          <a:xfrm>
            <a:off x="8705275" y="3442078"/>
            <a:ext cx="221240" cy="221240"/>
          </a:xfrm>
          <a:prstGeom prst="rect"/>
        </p:spPr>
      </p:pic>
      <p:pic>
        <p:nvPicPr>
          <p:cNvPr id="2097155" name="图片 108" descr="343439383331313b343532303033303bd2d1b9bad3a6d3c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xmlns:r="http://schemas.openxmlformats.org/officeDocument/2006/relationships" r:embed="rId29"/>
          <a:stretch>
            <a:fillRect/>
          </a:stretch>
        </p:blipFill>
        <p:spPr>
          <a:xfrm>
            <a:off x="3247252" y="2594308"/>
            <a:ext cx="197267" cy="202168"/>
          </a:xfrm>
          <a:prstGeom prst="rect"/>
          <a:effectLst/>
        </p:spPr>
      </p:pic>
      <p:pic>
        <p:nvPicPr>
          <p:cNvPr id="2097157" name="图片 49" descr="343439383331313b343532303033313bd3a6d3c3c9ccb3c7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xmlns:r="http://schemas.openxmlformats.org/officeDocument/2006/relationships" r:embed="rId31"/>
          <a:stretch>
            <a:fillRect/>
          </a:stretch>
        </p:blipFill>
        <p:spPr>
          <a:xfrm>
            <a:off x="8714695" y="5124161"/>
            <a:ext cx="202168" cy="202168"/>
          </a:xfrm>
          <a:prstGeom prst="rect"/>
          <a:effectLst/>
        </p:spPr>
      </p:pic>
      <p:pic>
        <p:nvPicPr>
          <p:cNvPr id="2097159" name="图片 52" descr="343435383038363b343532323339393bd6b4d0d0d5aad2aa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xmlns:r="http://schemas.openxmlformats.org/officeDocument/2006/relationships" r:embed="rId33"/>
          <a:stretch>
            <a:fillRect/>
          </a:stretch>
        </p:blipFill>
        <p:spPr>
          <a:xfrm>
            <a:off x="3239851" y="4286484"/>
            <a:ext cx="202168" cy="202168"/>
          </a:xfrm>
          <a:prstGeom prst="rect"/>
          <a:effectLst/>
        </p:spPr>
      </p:pic>
      <p:pic>
        <p:nvPicPr>
          <p:cNvPr id="2097161" name="图形 2" descr="343439383331313b343532303032383bbfcdbba7b9dcc0ed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/>
          <a:stretch>
            <a:fillRect/>
          </a:stretch>
        </p:blipFill>
        <p:spPr>
          <a:xfrm>
            <a:off x="8705275" y="1727699"/>
            <a:ext cx="221240" cy="22124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数字化校园的建设与实践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数字化校园建设的主要内容</a:t>
            </a:r>
            <a:endParaRPr altLang="en-US" lang="zh-CN"/>
          </a:p>
        </p:txBody>
      </p:sp>
      <p:sp>
        <p:nvSpPr>
          <p:cNvPr id="1049778" name="矩形 26"/>
          <p:cNvSpPr/>
          <p:nvPr>
            <p:custDataLst>
              <p:tags r:id="rId1"/>
            </p:custDataLst>
          </p:nvPr>
        </p:nvSpPr>
        <p:spPr>
          <a:xfrm>
            <a:off x="608400" y="4838806"/>
            <a:ext cx="5387699" cy="1408999"/>
          </a:xfrm>
          <a:prstGeom prst="rect"/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780" name="矩形 32"/>
          <p:cNvSpPr/>
          <p:nvPr>
            <p:custDataLst>
              <p:tags r:id="rId2"/>
            </p:custDataLst>
          </p:nvPr>
        </p:nvSpPr>
        <p:spPr>
          <a:xfrm>
            <a:off x="793510" y="5286632"/>
            <a:ext cx="564872" cy="76970"/>
          </a:xfrm>
          <a:prstGeom prst="rect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782" name="矩形 34"/>
          <p:cNvSpPr/>
          <p:nvPr>
            <p:custDataLst>
              <p:tags r:id="rId3"/>
            </p:custDataLst>
          </p:nvPr>
        </p:nvSpPr>
        <p:spPr>
          <a:xfrm>
            <a:off x="734987" y="5242740"/>
            <a:ext cx="564872" cy="76970"/>
          </a:xfrm>
          <a:prstGeom prst="rect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784" name="文本框 36"/>
          <p:cNvSpPr txBox="1"/>
          <p:nvPr>
            <p:custDataLst>
              <p:tags r:id="rId4"/>
            </p:custDataLst>
          </p:nvPr>
        </p:nvSpPr>
        <p:spPr>
          <a:xfrm>
            <a:off x="735623" y="5409403"/>
            <a:ext cx="4984395" cy="7832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运维服务建设：提供专业的运维服务，确保数字化校园的持续稳定运行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三角形 33"/>
          <p:cNvSpPr/>
          <p:nvPr>
            <p:custDataLst>
              <p:tags r:id="rId5"/>
            </p:custDataLst>
          </p:nvPr>
        </p:nvSpPr>
        <p:spPr>
          <a:xfrm>
            <a:off x="5762219" y="6086231"/>
            <a:ext cx="111320" cy="96054"/>
          </a:xfrm>
          <a:prstGeom prst="triangle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788" name="三角形 7"/>
          <p:cNvSpPr/>
          <p:nvPr>
            <p:custDataLst>
              <p:tags r:id="rId6"/>
            </p:custDataLst>
          </p:nvPr>
        </p:nvSpPr>
        <p:spPr>
          <a:xfrm>
            <a:off x="5720872" y="6063331"/>
            <a:ext cx="111320" cy="96054"/>
          </a:xfrm>
          <a:prstGeom prst="triangle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790" name="文本框 60"/>
          <p:cNvSpPr txBox="1"/>
          <p:nvPr>
            <p:custDataLst>
              <p:tags r:id="rId7"/>
            </p:custDataLst>
          </p:nvPr>
        </p:nvSpPr>
        <p:spPr>
          <a:xfrm>
            <a:off x="628120" y="4803820"/>
            <a:ext cx="782424" cy="648203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0556" lnSpcReduction="20000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05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49792" name="矩形 39"/>
          <p:cNvSpPr/>
          <p:nvPr>
            <p:custDataLst>
              <p:tags r:id="rId8"/>
            </p:custDataLst>
          </p:nvPr>
        </p:nvSpPr>
        <p:spPr>
          <a:xfrm>
            <a:off x="608400" y="3183630"/>
            <a:ext cx="5387699" cy="1408999"/>
          </a:xfrm>
          <a:prstGeom prst="rect"/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794" name="矩形 42"/>
          <p:cNvSpPr/>
          <p:nvPr>
            <p:custDataLst>
              <p:tags r:id="rId9"/>
            </p:custDataLst>
          </p:nvPr>
        </p:nvSpPr>
        <p:spPr>
          <a:xfrm>
            <a:off x="793510" y="3631456"/>
            <a:ext cx="564872" cy="76970"/>
          </a:xfrm>
          <a:prstGeom prst="rect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796" name="矩形 43"/>
          <p:cNvSpPr/>
          <p:nvPr>
            <p:custDataLst>
              <p:tags r:id="rId10"/>
            </p:custDataLst>
          </p:nvPr>
        </p:nvSpPr>
        <p:spPr>
          <a:xfrm>
            <a:off x="734987" y="3588200"/>
            <a:ext cx="564872" cy="7697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798" name="文本框 13"/>
          <p:cNvSpPr txBox="1"/>
          <p:nvPr>
            <p:custDataLst>
              <p:tags r:id="rId11"/>
            </p:custDataLst>
          </p:nvPr>
        </p:nvSpPr>
        <p:spPr>
          <a:xfrm>
            <a:off x="735623" y="3754227"/>
            <a:ext cx="4984395" cy="7832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信息资源建设：整合各类信息资源，建立统一的信息资源库，实现信息共享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三角形 33"/>
          <p:cNvSpPr/>
          <p:nvPr>
            <p:custDataLst>
              <p:tags r:id="rId12"/>
            </p:custDataLst>
          </p:nvPr>
        </p:nvSpPr>
        <p:spPr>
          <a:xfrm>
            <a:off x="5762219" y="4431055"/>
            <a:ext cx="111320" cy="96054"/>
          </a:xfrm>
          <a:prstGeom prst="triangle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802" name="三角形 7"/>
          <p:cNvSpPr/>
          <p:nvPr>
            <p:custDataLst>
              <p:tags r:id="rId13"/>
            </p:custDataLst>
          </p:nvPr>
        </p:nvSpPr>
        <p:spPr>
          <a:xfrm>
            <a:off x="5720872" y="4408155"/>
            <a:ext cx="111320" cy="96054"/>
          </a:xfrm>
          <a:prstGeom prst="triangle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804" name="文本框 61"/>
          <p:cNvSpPr txBox="1"/>
          <p:nvPr>
            <p:custDataLst>
              <p:tags r:id="rId14"/>
            </p:custDataLst>
          </p:nvPr>
        </p:nvSpPr>
        <p:spPr>
          <a:xfrm>
            <a:off x="628120" y="3148643"/>
            <a:ext cx="782424" cy="648203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0556" lnSpcReduction="20000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03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49806" name="矩形 19"/>
          <p:cNvSpPr/>
          <p:nvPr>
            <p:custDataLst>
              <p:tags r:id="rId15"/>
            </p:custDataLst>
          </p:nvPr>
        </p:nvSpPr>
        <p:spPr>
          <a:xfrm>
            <a:off x="6189690" y="4001040"/>
            <a:ext cx="5387699" cy="1408999"/>
          </a:xfrm>
          <a:prstGeom prst="rect"/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808" name="矩形 20"/>
          <p:cNvSpPr/>
          <p:nvPr>
            <p:custDataLst>
              <p:tags r:id="rId16"/>
            </p:custDataLst>
          </p:nvPr>
        </p:nvSpPr>
        <p:spPr>
          <a:xfrm>
            <a:off x="6374164" y="4448866"/>
            <a:ext cx="564872" cy="76970"/>
          </a:xfrm>
          <a:prstGeom prst="rect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810" name="矩形 21"/>
          <p:cNvSpPr/>
          <p:nvPr>
            <p:custDataLst>
              <p:tags r:id="rId17"/>
            </p:custDataLst>
          </p:nvPr>
        </p:nvSpPr>
        <p:spPr>
          <a:xfrm>
            <a:off x="6316277" y="4405610"/>
            <a:ext cx="564872" cy="76970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812" name="文本框 22"/>
          <p:cNvSpPr txBox="1"/>
          <p:nvPr>
            <p:custDataLst>
              <p:tags r:id="rId18"/>
            </p:custDataLst>
          </p:nvPr>
        </p:nvSpPr>
        <p:spPr>
          <a:xfrm>
            <a:off x="6316913" y="4571637"/>
            <a:ext cx="4984395" cy="7832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信息安全建设：加强信息安全防护，保障数字化校园的安全稳定运行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三角形 33"/>
          <p:cNvSpPr/>
          <p:nvPr>
            <p:custDataLst>
              <p:tags r:id="rId19"/>
            </p:custDataLst>
          </p:nvPr>
        </p:nvSpPr>
        <p:spPr>
          <a:xfrm>
            <a:off x="11342873" y="5248465"/>
            <a:ext cx="111320" cy="96054"/>
          </a:xfrm>
          <a:prstGeom prst="triangle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816" name="三角形 7"/>
          <p:cNvSpPr/>
          <p:nvPr>
            <p:custDataLst>
              <p:tags r:id="rId20"/>
            </p:custDataLst>
          </p:nvPr>
        </p:nvSpPr>
        <p:spPr>
          <a:xfrm>
            <a:off x="11300889" y="5225565"/>
            <a:ext cx="111320" cy="96054"/>
          </a:xfrm>
          <a:prstGeom prst="triangle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818" name="文本框 25"/>
          <p:cNvSpPr txBox="1"/>
          <p:nvPr>
            <p:custDataLst>
              <p:tags r:id="rId21"/>
            </p:custDataLst>
          </p:nvPr>
        </p:nvSpPr>
        <p:spPr>
          <a:xfrm>
            <a:off x="6209409" y="3966054"/>
            <a:ext cx="782424" cy="648203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0556" lnSpcReduction="20000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04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49820" name="矩形 28"/>
          <p:cNvSpPr/>
          <p:nvPr>
            <p:custDataLst>
              <p:tags r:id="rId22"/>
            </p:custDataLst>
          </p:nvPr>
        </p:nvSpPr>
        <p:spPr>
          <a:xfrm>
            <a:off x="608400" y="1527817"/>
            <a:ext cx="5387699" cy="1408999"/>
          </a:xfrm>
          <a:prstGeom prst="rect"/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822" name="矩形 29"/>
          <p:cNvSpPr/>
          <p:nvPr>
            <p:custDataLst>
              <p:tags r:id="rId23"/>
            </p:custDataLst>
          </p:nvPr>
        </p:nvSpPr>
        <p:spPr>
          <a:xfrm>
            <a:off x="793510" y="1976280"/>
            <a:ext cx="564872" cy="76970"/>
          </a:xfrm>
          <a:prstGeom prst="rect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824" name="矩形 30"/>
          <p:cNvSpPr/>
          <p:nvPr>
            <p:custDataLst>
              <p:tags r:id="rId24"/>
            </p:custDataLst>
          </p:nvPr>
        </p:nvSpPr>
        <p:spPr>
          <a:xfrm>
            <a:off x="734987" y="1932388"/>
            <a:ext cx="564872" cy="7697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826" name="文本框 31"/>
          <p:cNvSpPr txBox="1"/>
          <p:nvPr>
            <p:custDataLst>
              <p:tags r:id="rId25"/>
            </p:custDataLst>
          </p:nvPr>
        </p:nvSpPr>
        <p:spPr>
          <a:xfrm>
            <a:off x="735623" y="2099050"/>
            <a:ext cx="4984395" cy="7832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基础设施建设：包括网络、服务器、存储设备等硬件设施的搭建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三角形 33"/>
          <p:cNvSpPr/>
          <p:nvPr>
            <p:custDataLst>
              <p:tags r:id="rId26"/>
            </p:custDataLst>
          </p:nvPr>
        </p:nvSpPr>
        <p:spPr>
          <a:xfrm>
            <a:off x="5762219" y="2775879"/>
            <a:ext cx="111320" cy="96054"/>
          </a:xfrm>
          <a:prstGeom prst="triangle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830" name="三角形 7"/>
          <p:cNvSpPr/>
          <p:nvPr>
            <p:custDataLst>
              <p:tags r:id="rId27"/>
            </p:custDataLst>
          </p:nvPr>
        </p:nvSpPr>
        <p:spPr>
          <a:xfrm>
            <a:off x="5720872" y="2752979"/>
            <a:ext cx="111320" cy="96054"/>
          </a:xfrm>
          <a:prstGeom prst="triangl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832" name="文本框 38"/>
          <p:cNvSpPr txBox="1"/>
          <p:nvPr>
            <p:custDataLst>
              <p:tags r:id="rId28"/>
            </p:custDataLst>
          </p:nvPr>
        </p:nvSpPr>
        <p:spPr>
          <a:xfrm>
            <a:off x="628120" y="1492831"/>
            <a:ext cx="782424" cy="648203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0556" lnSpcReduction="20000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01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49834" name="矩形 41"/>
          <p:cNvSpPr/>
          <p:nvPr>
            <p:custDataLst>
              <p:tags r:id="rId29"/>
            </p:custDataLst>
          </p:nvPr>
        </p:nvSpPr>
        <p:spPr>
          <a:xfrm>
            <a:off x="6189690" y="2345228"/>
            <a:ext cx="5387699" cy="1408999"/>
          </a:xfrm>
          <a:prstGeom prst="rect"/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836" name="矩形 63"/>
          <p:cNvSpPr/>
          <p:nvPr>
            <p:custDataLst>
              <p:tags r:id="rId30"/>
            </p:custDataLst>
          </p:nvPr>
        </p:nvSpPr>
        <p:spPr>
          <a:xfrm>
            <a:off x="6374164" y="2793690"/>
            <a:ext cx="564872" cy="76970"/>
          </a:xfrm>
          <a:prstGeom prst="rect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838" name="矩形 64"/>
          <p:cNvSpPr/>
          <p:nvPr>
            <p:custDataLst>
              <p:tags r:id="rId31"/>
            </p:custDataLst>
          </p:nvPr>
        </p:nvSpPr>
        <p:spPr>
          <a:xfrm>
            <a:off x="6316277" y="2749798"/>
            <a:ext cx="564872" cy="76970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840" name="文本框 65"/>
          <p:cNvSpPr txBox="1"/>
          <p:nvPr>
            <p:custDataLst>
              <p:tags r:id="rId32"/>
            </p:custDataLst>
          </p:nvPr>
        </p:nvSpPr>
        <p:spPr>
          <a:xfrm>
            <a:off x="6316913" y="2916461"/>
            <a:ext cx="4984395" cy="7832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应用系统建设：开发数字化校园的各种应用系统，如教学管理、学生管理、科研管理等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三角形 33"/>
          <p:cNvSpPr/>
          <p:nvPr>
            <p:custDataLst>
              <p:tags r:id="rId33"/>
            </p:custDataLst>
          </p:nvPr>
        </p:nvSpPr>
        <p:spPr>
          <a:xfrm>
            <a:off x="11342873" y="3593289"/>
            <a:ext cx="111320" cy="96054"/>
          </a:xfrm>
          <a:prstGeom prst="triangle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844" name="三角形 7"/>
          <p:cNvSpPr/>
          <p:nvPr>
            <p:custDataLst>
              <p:tags r:id="rId34"/>
            </p:custDataLst>
          </p:nvPr>
        </p:nvSpPr>
        <p:spPr>
          <a:xfrm>
            <a:off x="11300889" y="3570389"/>
            <a:ext cx="111320" cy="96054"/>
          </a:xfrm>
          <a:prstGeom prst="triangle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846" name="文本框 68"/>
          <p:cNvSpPr txBox="1"/>
          <p:nvPr>
            <p:custDataLst>
              <p:tags r:id="rId35"/>
            </p:custDataLst>
          </p:nvPr>
        </p:nvSpPr>
        <p:spPr>
          <a:xfrm>
            <a:off x="6209409" y="2310241"/>
            <a:ext cx="782424" cy="648203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0556" lnSpcReduction="20000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02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数字化校园建设的实践案例</a:t>
            </a:r>
            <a:endParaRPr altLang="en-US" lang="zh-CN"/>
          </a:p>
        </p:txBody>
      </p:sp>
      <p:sp>
        <p:nvSpPr>
          <p:cNvPr id="104990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案例一：XX大学数字化校园建设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案例四：XX机构数字化校园建设经验分享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案例三：XX小学数字化校园建设成果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案例二：XX中学数字化校园实践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数字化校园建设面临的挑战与对策</a:t>
            </a:r>
            <a:endParaRPr altLang="en-US" lang="zh-CN"/>
          </a:p>
        </p:txBody>
      </p:sp>
      <p:sp>
        <p:nvSpPr>
          <p:cNvPr id="1049996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807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8" name="矩形 4"/>
          <p:cNvSpPr/>
          <p:nvPr>
            <p:custDataLst>
              <p:tags r:id="rId2"/>
            </p:custDataLst>
          </p:nvPr>
        </p:nvSpPr>
        <p:spPr>
          <a:xfrm>
            <a:off x="2463271" y="4365944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文本框 5"/>
          <p:cNvSpPr txBox="1"/>
          <p:nvPr>
            <p:custDataLst>
              <p:tags r:id="rId3"/>
            </p:custDataLst>
          </p:nvPr>
        </p:nvSpPr>
        <p:spPr>
          <a:xfrm>
            <a:off x="2761726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学生培养：培养学生数字化素养，提高数字化学习能力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2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818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4" name="矩形 57"/>
          <p:cNvSpPr/>
          <p:nvPr>
            <p:custDataLst>
              <p:tags r:id="rId5"/>
            </p:custDataLst>
          </p:nvPr>
        </p:nvSpPr>
        <p:spPr>
          <a:xfrm>
            <a:off x="6174282" y="4365944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文本框 58"/>
          <p:cNvSpPr txBox="1"/>
          <p:nvPr>
            <p:custDataLst>
              <p:tags r:id="rId6"/>
            </p:custDataLst>
          </p:nvPr>
        </p:nvSpPr>
        <p:spPr>
          <a:xfrm>
            <a:off x="6472737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应对策略：加强政策支持、完善技术标准、强化合作交流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8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302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10" name="矩形 65"/>
          <p:cNvSpPr/>
          <p:nvPr>
            <p:custDataLst>
              <p:tags r:id="rId8"/>
            </p:custDataLst>
          </p:nvPr>
        </p:nvSpPr>
        <p:spPr>
          <a:xfrm>
            <a:off x="608400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文本框 66"/>
          <p:cNvSpPr txBox="1"/>
          <p:nvPr>
            <p:custDataLst>
              <p:tags r:id="rId9"/>
            </p:custDataLst>
          </p:nvPr>
        </p:nvSpPr>
        <p:spPr>
          <a:xfrm>
            <a:off x="906856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基础设施建设：确保网络覆盖、设备更新和升级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4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313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16" name="矩形 69"/>
          <p:cNvSpPr/>
          <p:nvPr>
            <p:custDataLst>
              <p:tags r:id="rId11"/>
            </p:custDataLst>
          </p:nvPr>
        </p:nvSpPr>
        <p:spPr>
          <a:xfrm>
            <a:off x="4318776" y="1862091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文本框 70"/>
          <p:cNvSpPr txBox="1"/>
          <p:nvPr>
            <p:custDataLst>
              <p:tags r:id="rId12"/>
            </p:custDataLst>
          </p:nvPr>
        </p:nvSpPr>
        <p:spPr>
          <a:xfrm>
            <a:off x="4617232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信息安全：加强网络安全防护，保障数据安全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20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324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22" name="文本框 74"/>
          <p:cNvSpPr txBox="1"/>
          <p:nvPr>
            <p:custDataLst>
              <p:tags r:id="rId14"/>
            </p:custDataLst>
          </p:nvPr>
        </p:nvSpPr>
        <p:spPr>
          <a:xfrm>
            <a:off x="8328243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教师培训：提高教师数字化素养，推动数字化教学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24" name="矩形 73"/>
          <p:cNvSpPr/>
          <p:nvPr>
            <p:custDataLst>
              <p:tags r:id="rId15"/>
            </p:custDataLst>
          </p:nvPr>
        </p:nvSpPr>
        <p:spPr>
          <a:xfrm>
            <a:off x="8029787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7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数字化校园的未来发展与展望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数字化校园未来发展的趋势</a:t>
            </a:r>
            <a:endParaRPr altLang="en-US" lang="zh-CN"/>
          </a:p>
        </p:txBody>
      </p:sp>
      <p:sp>
        <p:nvSpPr>
          <p:cNvPr id="1050194" name="正文"/>
          <p:cNvSpPr txBox="1"/>
          <p:nvPr>
            <p:custDataLst>
              <p:tags r:id="rId1"/>
            </p:custDataLst>
          </p:nvPr>
        </p:nvSpPr>
        <p:spPr>
          <a:xfrm>
            <a:off x="2880868" y="1490400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云计算技术的广泛应用：云计算技术将为数字化校园提供更高效、更灵活、更可靠的计算服务，满足不断增长的数据存储和处理需求。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正文"/>
          <p:cNvSpPr txBox="1"/>
          <p:nvPr>
            <p:custDataLst>
              <p:tags r:id="rId2"/>
            </p:custDataLst>
          </p:nvPr>
        </p:nvSpPr>
        <p:spPr>
          <a:xfrm>
            <a:off x="2880868" y="2467879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大数据分析与挖掘：数字化校园将充分利用大数据技术，对海量数据进行挖掘和分析，为学校决策提供科学依据，提高教育教学的质量和效率。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正文"/>
          <p:cNvSpPr txBox="1"/>
          <p:nvPr>
            <p:custDataLst>
              <p:tags r:id="rId3"/>
            </p:custDataLst>
          </p:nvPr>
        </p:nvSpPr>
        <p:spPr>
          <a:xfrm>
            <a:off x="2880868" y="3445358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人工智能技术的融合：人工智能技术将与数字化校园深度融合，实现智能教学、智能管理、智能服务等功能，提升用户体验和满意度。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正文"/>
          <p:cNvSpPr txBox="1"/>
          <p:nvPr>
            <p:custDataLst>
              <p:tags r:id="rId4"/>
            </p:custDataLst>
          </p:nvPr>
        </p:nvSpPr>
        <p:spPr>
          <a:xfrm>
            <a:off x="2880868" y="4422836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物联网技术的广泛应用：物联网技术将为数字化校园提供更加智能化、网络化的设备管理，实现设备的远程监控和维护，提高设备的运行效率和可靠性。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正文"/>
          <p:cNvSpPr txBox="1"/>
          <p:nvPr>
            <p:custDataLst>
              <p:tags r:id="rId5"/>
            </p:custDataLst>
          </p:nvPr>
        </p:nvSpPr>
        <p:spPr>
          <a:xfrm>
            <a:off x="2880868" y="5400315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网络安全技术的升级：随着数字化校园的发展，网络安全问题也日益突出。未来数字化校园将加强网络安全技术的应用，保障学校信息系统的安全和稳定。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数字化校园未来发展的机遇与挑战</a:t>
            </a:r>
            <a:endParaRPr altLang="en-US" lang="zh-CN"/>
          </a:p>
        </p:txBody>
      </p:sp>
      <p:sp>
        <p:nvSpPr>
          <p:cNvPr id="105025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挑战：如何平衡数字化与教育本质的关系，确保教育公平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机遇：推动教育信息化发展，提高教育质量和效率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机遇：拓展教育资源，打破地域限制，实现教育资源共享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挑战：如何确保数字化校园的安全性和稳定性，防止信息泄露和攻击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数字化校园未来发展的展望与建议</a:t>
            </a:r>
            <a:endParaRPr altLang="en-US" lang="zh-CN"/>
          </a:p>
        </p:txBody>
      </p:sp>
      <p:sp>
        <p:nvSpPr>
          <p:cNvPr id="105032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数字化校园未来发展的挑战：包括数据安全、隐私保护、技术更新等问题，需要采取相应的措施加以解决。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数字化校园未来发展的趋势：包括云计算、大数据、人工智能等技术的广泛应用，以及数字化校园建设的不断完善。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数字化校园未来发展的建议：包括加强技术研发、推动产学研合作、提高师生数字化素养等，以促进数字化校园的可持续发展。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数字化校园未来发展的前景：展望未来，数字化校园将更加智能化、个性化，为师生提供更加便捷、高效的服务，推动教育信息化的发展。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39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5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5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5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2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5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5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5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5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SLIDE_ID" val="custom20230303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1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5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57_4*l_h_f*1_1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70"/>
  <p:tag name="KSO_WM_UNIT_PRESET_TEXT" val="单击此处输入你的智能图形项正文，文字是您思想的提炼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57_4*l_h_f*1_3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70"/>
  <p:tag name="KSO_WM_UNIT_PRESET_TEXT" val="单击此处输入你的智能图形项正文，文字是您思想的提炼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057_4*l_h_f*1_5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70"/>
  <p:tag name="KSO_WM_UNIT_PRESET_TEXT" val="单击此处输入你的智能图形项正文，文字是您思想的提炼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57_4*l_h_f*1_4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70"/>
  <p:tag name="KSO_WM_UNIT_PRESET_TEXT" val="单击此处输入你的智能图形项正文，文字是您思想的提炼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57_4*l_h_f*1_2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70"/>
  <p:tag name="KSO_WM_UNIT_PRESET_TEXT" val="单击此处输入你的智能图形项正文，文字是您思想的提炼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5_4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5_4"/>
  <p:tag name="KSO_WM_UNIT_FILL_FORE_SCHEMECOLOR_INDEX" val="9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-0.15000000596046448,&quot;colorType&quot;:1,&quot;foreColorIndex&quot;:9,&quot;pos&quot;:0,&quot;transparency&quot;:0},{&quot;brightness&quot;:0,&quot;colorType&quot;:1,&quot;foreColorIndex&quot;:9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057_4*l_h_a*1_5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26"/>
  <p:tag name="KSO_WM_UNIT_PRESET_TEXT" val="添加标题"/>
  <p:tag name="KSO_WM_UNIT_FILL_FORE_SCHEMECOLOR_INDEX" val="9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30000001192092896,&quot;colorType&quot;:1,&quot;foreColorIndex&quot;:9,&quot;pos&quot;:0.800000011920929,&quot;transparency&quot;:0},{&quot;brightness&quot;:0,&quot;colorType&quot;:1,&quot;foreColorIndex&quot;:9,&quot;pos&quot;:0.2000000029802322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4_3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4_3"/>
  <p:tag name="KSO_WM_UNIT_FILL_FORE_SCHEMECOLOR_INDEX" val="8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-0.25,&quot;colorType&quot;:1,&quot;foreColorIndex&quot;:8,&quot;pos&quot;:0,&quot;transparency&quot;:0},{&quot;brightness&quot;:-0.10000000149011612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057_4*l_h_a*1_4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26"/>
  <p:tag name="KSO_WM_UNIT_PRESET_TEXT" val="添加标题"/>
  <p:tag name="KSO_WM_UNIT_FILL_FORE_SCHEMECOLOR_INDEX" val="8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30000001192092896,&quot;colorType&quot;:1,&quot;foreColorIndex&quot;:8,&quot;pos&quot;:0.800000011920929,&quot;transparency&quot;:0},{&quot;brightness&quot;:0,&quot;colorType&quot;:1,&quot;foreColorIndex&quot;:8,&quot;pos&quot;:0.2000000029802322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3_4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4"/>
  <p:tag name="KSO_WM_UNIT_FILL_FORE_SCHEMECOLOR_INDEX" val="7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-0.15000000596046448,&quot;colorType&quot;:1,&quot;foreColorIndex&quot;:7,&quot;pos&quot;:0,&quot;transparency&quot;:0},{&quot;brightness&quot;:0,&quot;colorType&quot;:1,&quot;foreColorIndex&quot;:7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057_4*l_h_a*1_3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26"/>
  <p:tag name="KSO_WM_UNIT_PRESET_TEXT" val="添加标题"/>
  <p:tag name="KSO_WM_UNIT_FILL_FORE_SCHEMECOLOR_INDEX" val="7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30000001192092896,&quot;colorType&quot;:1,&quot;foreColorIndex&quot;:7,&quot;pos&quot;:0.800000011920929,&quot;transparency&quot;:0},{&quot;brightness&quot;:0,&quot;colorType&quot;:1,&quot;foreColorIndex&quot;:7,&quot;pos&quot;:0.2000000029802322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2_2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-0.25,&quot;colorType&quot;:1,&quot;foreColorIndex&quot;:6,&quot;pos&quot;:0,&quot;transparency&quot;:0},{&quot;brightness&quot;:-0.10000000149011612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057_4*l_h_a*1_2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26"/>
  <p:tag name="KSO_WM_UNIT_PRESET_TEXT" val="添加标题"/>
  <p:tag name="KSO_WM_UNIT_FILL_FORE_SCHEMECOLOR_INDEX" val="6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30000001192092896,&quot;colorType&quot;:1,&quot;foreColorIndex&quot;:6,&quot;pos&quot;:0.800000011920929,&quot;transparency&quot;:0},{&quot;brightness&quot;:0,&quot;colorType&quot;:1,&quot;foreColorIndex&quot;:6,&quot;pos&quot;:0.2000000029802322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1_4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1_4"/>
  <p:tag name="KSO_WM_UNIT_FILL_FORE_SCHEMECOLOR_INDEX" val="5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-0.15000000596046448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057_4*l_h_a*1_1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26"/>
  <p:tag name="KSO_WM_UNIT_PRESET_TEXT" val="添加标题"/>
  <p:tag name="KSO_WM_UNIT_FILL_FORE_SCHEMECOLOR_INDEX" val="5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30000001192092896,&quot;colorType&quot;:1,&quot;foreColorIndex&quot;:5,&quot;pos&quot;:0.800000011920929,&quot;transparency&quot;:0},{&quot;brightness&quot;:0,&quot;colorType&quot;:1,&quot;foreColorIndex&quot;:5,&quot;pos&quot;:0.2000000029802322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1_2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3_1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1"/>
  <p:tag name="KSO_WM_UNIT_LINE_FORE_SCHEMECOLOR_INDEX" val="7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5_1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5_1"/>
  <p:tag name="KSO_WM_UNIT_LINE_FORE_SCHEMECOLOR_INDEX" val="9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1_1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25,&quot;colorType&quot;:1,&quot;foreColorIndex&quot;:5,&quot;pos&quot;:0,&quot;transparency&quot;:0},{&quot;brightness&quot;:0.15000000596046448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2_3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2_3"/>
  <p:tag name="KSO_WM_UNIT_LINE_FORE_SCHEMECOLOR_INDEX" val="6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4_2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4_2"/>
  <p:tag name="KSO_WM_UNIT_LINE_FORE_SCHEMECOLOR_INDEX" val="8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3_3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3"/>
  <p:tag name="KSO_WM_UNIT_FILL_FORE_SCHEMECOLOR_INDEX" val="7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25,&quot;colorType&quot;:1,&quot;foreColorIndex&quot;:7,&quot;pos&quot;:0,&quot;transparency&quot;:0},{&quot;brightness&quot;:0.15000000596046448,&quot;colorType&quot;:1,&quot;foreColorIndex&quot;:7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5_2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5_2"/>
  <p:tag name="KSO_WM_UNIT_FILL_FORE_SCHEMECOLOR_INDEX" val="9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25,&quot;colorType&quot;:1,&quot;foreColorIndex&quot;:9,&quot;pos&quot;:0,&quot;transparency&quot;:0},{&quot;brightness&quot;:0.15000000596046448,&quot;colorType&quot;:1,&quot;foreColorIndex&quot;:9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2_1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25,&quot;colorType&quot;:1,&quot;foreColorIndex&quot;:6,&quot;pos&quot;:0,&quot;transparency&quot;:0},{&quot;brightness&quot;:0.15000000596046448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4_1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4_1"/>
  <p:tag name="KSO_WM_UNIT_FILL_FORE_SCHEMECOLOR_INDEX" val="8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25,&quot;colorType&quot;:1,&quot;foreColorIndex&quot;:8,&quot;pos&quot;:0,&quot;transparency&quot;:0},{&quot;brightness&quot;:0.15000000596046448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3_2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,&quot;colorType&quot;:1,&quot;foreColorIndex&quot;:14,&quot;pos&quot;:0,&quot;transparency&quot;:0},{&quot;brightness&quot;:0,&quot;colorType&quot;:1,&quot;foreColorIndex&quot;:14,&quot;pos&quot;:0.6499999761581421,&quot;transparency&quot;:0.4000000059604645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2_4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800000011920929,&quot;rgb&quot;:&quot;#ffffff&quot;,&quot;transparency&quot;:0.4000000059604645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5_3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4_4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,&quot;colorType&quot;:1,&quot;foreColorIndex&quot;:14,&quot;pos&quot;:0,&quot;transparency&quot;:0},{&quot;brightness&quot;:0,&quot;colorType&quot;:1,&quot;foreColorIndex&quot;:14,&quot;pos&quot;:0.800000011920929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57_4*l_h_i*1_1_3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,&quot;colorType&quot;:1,&quot;foreColorIndex&quot;:14,&quot;pos&quot;:0,&quot;transparency&quot;:0},{&quot;brightness&quot;:0,&quot;colorType&quot;:1,&quot;foreColorIndex&quot;:14,&quot;pos&quot;:0.6499999761581421,&quot;transparency&quot;:0.4000000059604645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5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5_4*l_h_i*1_5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5_4*l_h_i*1_5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05_4*l_h_i*1_5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5_4*l_h_f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6"/>
  <p:tag name="KSO_WM_UNIT_ID" val="diagram20231305_4*l_h_i*1_5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5"/>
  <p:tag name="KSO_WM_UNIT_ID" val="diagram20231305_4*l_h_i*1_5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1305_4*l_h_i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5_4*l_h_i*1_3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5_4*l_h_i*1_3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05_4*l_h_i*1_3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5_4*l_h_f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5"/>
  <p:tag name="KSO_WM_UNIT_ID" val="diagram20231305_4*l_h_i*1_3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6"/>
  <p:tag name="KSO_WM_UNIT_ID" val="diagram20231305_4*l_h_i*1_3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305_4*l_h_i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5_4*l_h_i*1_4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5_4*l_h_i*1_4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05_4*l_h_i*1_4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5_4*l_h_f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6"/>
  <p:tag name="KSO_WM_UNIT_ID" val="diagram20231305_4*l_h_i*1_4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1305_4*l_h_i*1_4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1305_4*l_h_i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5_4*l_h_i*1_1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5_4*l_h_i*1_1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05_4*l_h_i*1_1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5_4*l_h_f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6"/>
  <p:tag name="KSO_WM_UNIT_ID" val="diagram20231305_4*l_h_i*1_1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1305_4*l_h_i*1_1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05_4*l_h_i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5_4*l_h_i*1_2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05_4*l_h_i*1_2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5_4*l_h_i*1_2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5_4*l_h_f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6"/>
  <p:tag name="KSO_WM_UNIT_ID" val="diagram20231305_4*l_h_i*1_2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5"/>
  <p:tag name="KSO_WM_UNIT_ID" val="diagram20231305_4*l_h_i*1_2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05_4*l_h_i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41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2023-12-16T04:04:57Z</dcterms:created>
  <dcterms:modified xsi:type="dcterms:W3CDTF">2023-12-16T04:04:57Z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80cf12ca587c4e7fabe1e3bb5a7eea55_21</vt:lpwstr>
  </property>
</Properties>
</file>