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279" r:id="rId1"/>
    <p:sldMasterId id="2147497316" r:id="rId2"/>
  </p:sldMasterIdLst>
  <p:notesMasterIdLst>
    <p:notesMasterId r:id="rId3"/>
  </p:notesMasterIdLst>
  <p:sldIdLst>
    <p:sldId id="6681" r:id="rId4"/>
    <p:sldId id="6685" r:id="rId5"/>
    <p:sldId id="6688" r:id="rId6"/>
    <p:sldId id="6691" r:id="rId7"/>
    <p:sldId id="6697" r:id="rId9"/>
    <p:sldId id="6700" r:id="rId10"/>
    <p:sldId id="6703" r:id="rId11"/>
    <p:sldId id="6709" r:id="rId13"/>
    <p:sldId id="6712" r:id="rId14"/>
    <p:sldId id="6715" r:id="rId15"/>
    <p:sldId id="6718" r:id="rId16"/>
    <p:sldId id="6721" r:id="rId17"/>
    <p:sldId id="6727" r:id="rId19"/>
    <p:sldId id="6730" r:id="rId20"/>
    <p:sldId id="6733" r:id="rId21"/>
    <p:sldId id="6736" r:id="rId22"/>
    <p:sldId id="6739" r:id="rId23"/>
    <p:sldId id="6745" r:id="rId25"/>
    <p:sldId id="6748" r:id="rId26"/>
    <p:sldId id="6751" r:id="rId27"/>
    <p:sldId id="6754" r:id="rId28"/>
    <p:sldId id="6760" r:id="rId30"/>
    <p:sldId id="6763" r:id="rId31"/>
    <p:sldId id="676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280" r:id="rId1"/>
    <p:sldLayoutId id="2147497281" r:id="rId2"/>
    <p:sldLayoutId id="2147497282" r:id="rId3"/>
    <p:sldLayoutId id="2147497283" r:id="rId4"/>
    <p:sldLayoutId id="2147497284" r:id="rId5"/>
    <p:sldLayoutId id="2147497285" r:id="rId6"/>
    <p:sldLayoutId id="2147497286" r:id="rId7"/>
    <p:sldLayoutId id="2147497287" r:id="rId8"/>
    <p:sldLayoutId id="2147497288" r:id="rId9"/>
    <p:sldLayoutId id="2147497289" r:id="rId10"/>
    <p:sldLayoutId id="21474972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317" r:id="rId1"/>
    <p:sldLayoutId id="2147497318" r:id="rId2"/>
    <p:sldLayoutId id="2147497319" r:id="rId3"/>
    <p:sldLayoutId id="2147497320" r:id="rId4"/>
    <p:sldLayoutId id="2147497321" r:id="rId5"/>
    <p:sldLayoutId id="2147497322" r:id="rId6"/>
    <p:sldLayoutId id="2147497323" r:id="rId7"/>
    <p:sldLayoutId id="2147497324" r:id="rId8"/>
    <p:sldLayoutId id="2147497325" r:id="rId9"/>
    <p:sldLayoutId id="2147497326" r:id="rId10"/>
    <p:sldLayoutId id="21474973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建立可持续发展的企业文化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企业文化的定义与重要性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建立可持续发展的企业文化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企业文化的实施与推广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企业文化的评估与改进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企业文化的定义与重要性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企业文化的定义</a:t>
            </a:r>
            <a:endParaRPr altLang="en-US" lang="zh-CN"/>
          </a:p>
        </p:txBody>
      </p:sp>
      <p:sp>
        <p:nvSpPr>
          <p:cNvPr id="10489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企业文化体现了企业的使命、愿景和价值观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企业文化是企业核心竞争力的重要组成部分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企业文化是一种价值观、信仰、行为准则等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企业文化是企业在长期发展过程中形成的共同遵循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企业文化的重要性</a:t>
            </a:r>
            <a:endParaRPr altLang="en-US" lang="zh-CN"/>
          </a:p>
        </p:txBody>
      </p:sp>
      <p:sp>
        <p:nvSpPr>
          <p:cNvPr id="10489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塑造企业形象：企业文化是企业形象的重要组成部分，能够体现企业的价值观、使命和愿景，提升企业的知名度和美誉度。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激发员工动力：优秀的企业文化能够激发员工的归属感和自豪感，提高员工的工作积极性和效率，促进企业的可持续发展。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增强企业竞争力：独特的企业文化能够使企业在激烈的市场竞争中脱颖而出，提高企业的核心竞争力，促进企业的长期发展。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推动企业创新：企业文化鼓励员工勇于创新、敢于尝试，推动企业不断推出新产品、新服务和新模式，保持企业的竞争优势。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建立可持续发展的企业文化</a:t>
            </a:r>
            <a:endParaRPr altLang="en-US" lang="zh-CN"/>
          </a:p>
        </p:txBody>
      </p:sp>
      <p:sp>
        <p:nvSpPr>
          <p:cNvPr id="10490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环保理念</a:t>
            </a:r>
            <a:endParaRPr altLang="en-US" lang="zh-CN"/>
          </a:p>
        </p:txBody>
      </p:sp>
      <p:sp>
        <p:nvSpPr>
          <p:cNvPr id="10490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循环经济：推广循环利用，提高资源利用效率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环保意识：倡导绿色办公，减少纸张浪费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节能减排：采用节能设备，降低能源消耗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绿色采购：优先选择环保产品，支持绿色产业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</a:t>
            </a:r>
            <a:endParaRPr altLang="en-US" lang="zh-CN"/>
          </a:p>
        </p:txBody>
      </p:sp>
      <p:sp>
        <p:nvSpPr>
          <p:cNvPr id="10491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公益事业：积极参与社会公益事业，回馈社会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环境保护：企业应采取可持续的生产方式，减少对环境的影响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员工福利：关注员工福利，提高员工满意度和归属感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供应链管理：与供应商建立良好的合作关系，推动可持续发展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公益事业</a:t>
            </a:r>
            <a:endParaRPr altLang="en-US" lang="zh-CN"/>
          </a:p>
        </p:txBody>
      </p:sp>
      <p:sp>
        <p:nvSpPr>
          <p:cNvPr id="10491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环保意识：企业应注重环保，推广绿色生产，减少对环境的污染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社会责任：企业应积极履行社会责任，关注社会公益事业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公益活动：企业可以组织员工参与公益活动，提高员工的社会责任感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慈善捐赠：企业可以捐赠资金或物资给需要帮助的人群，回馈社会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可持续发展战略</a:t>
            </a:r>
            <a:endParaRPr altLang="en-US" lang="zh-CN"/>
          </a:p>
        </p:txBody>
      </p:sp>
      <p:sp>
        <p:nvSpPr>
          <p:cNvPr id="10492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定义：可持续发展战略是指企业在发展过程中，注重环境保护、社会责任和经济效益的平衡发展。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目标：实现企业的长期稳定发展和社会的可持续发展。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措施：采用环保材料、减少能源消耗、提高资源利用效率、推动绿色生产等。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意义：提高企业的社会形象和品牌价值，增强企业的竞争力和可持续发展能力。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企业文化的实施与推广</a:t>
            </a:r>
            <a:endParaRPr altLang="en-US" lang="zh-CN"/>
          </a:p>
        </p:txBody>
      </p:sp>
      <p:sp>
        <p:nvSpPr>
          <p:cNvPr id="104929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制定实施计划</a:t>
            </a:r>
            <a:endParaRPr altLang="en-US" lang="zh-CN"/>
          </a:p>
        </p:txBody>
      </p:sp>
      <p:sp>
        <p:nvSpPr>
          <p:cNvPr id="10493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明确实施目标：制定具体的、可衡量的目标，确保实施计划与企业文化理念相一致。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制定实施计划：根据目标，制定详细的实施计划，包括时间表、责任人、所需资源等。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培训员工：通过培训课程、研讨会等方式，提高员工对企业文化的认识和认同感。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建立激励机制：通过奖励、晋升等方式，激励员工积极参与企业文化的实施与推广。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加强员工培训</a:t>
            </a:r>
            <a:endParaRPr altLang="en-US" lang="zh-CN"/>
          </a:p>
        </p:txBody>
      </p:sp>
      <p:sp>
        <p:nvSpPr>
          <p:cNvPr id="10494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提高员工素质和技能水平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培养员工对企业的认同感和归属感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促进企业文化的传承和发展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提升企业的整体竞争力和可持续发展能力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</a:t>
            </a:r>
            <a:endParaRPr altLang="en-US" lang="zh-CN"/>
          </a:p>
        </p:txBody>
      </p:sp>
      <p:sp>
        <p:nvSpPr>
          <p:cNvPr id="10494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明确员工激励目标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设计合理的薪酬体系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实施员工培训与发展计划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建立良好的企业文化氛围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开展文化活动</a:t>
            </a:r>
            <a:endParaRPr altLang="en-US" lang="zh-CN"/>
          </a:p>
        </p:txBody>
      </p:sp>
      <p:sp>
        <p:nvSpPr>
          <p:cNvPr id="10495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举办文化节、运动会等活动，增强员工凝聚力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开展培训课程，提高员工对企业文化的认知和认同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设立奖励机制，表彰优秀员工和团队，树立榜样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组织志愿者活动，回馈社会，提升企业形象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企业文化的评估与改进</a:t>
            </a:r>
            <a:endParaRPr altLang="en-US" lang="zh-CN"/>
          </a:p>
        </p:txBody>
      </p:sp>
      <p:sp>
        <p:nvSpPr>
          <p:cNvPr id="104956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</a:t>
            </a:r>
            <a:endParaRPr altLang="en-US" lang="zh-CN"/>
          </a:p>
        </p:txBody>
      </p:sp>
      <p:sp>
        <p:nvSpPr>
          <p:cNvPr id="10496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问卷调查：通过问卷收集员工对企业文化的认知和态度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访谈：与员工进行面对面交流，了解他们对企业文化的看法和建议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观察法：通过观察企业的日常工作和员工的行为表现，评估企业文化的实际效果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数据分析：对企业的相关数据进行分析，了解企业文化对业务发展的影响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改进措施</a:t>
            </a:r>
            <a:endParaRPr altLang="en-US" lang="zh-CN"/>
          </a:p>
        </p:txBody>
      </p:sp>
      <p:sp>
        <p:nvSpPr>
          <p:cNvPr id="10496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明确企业愿景和使命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建立可持续发展的价值观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强化员工培训和教育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持续改进和优化企业文化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持续发展目标</a:t>
            </a:r>
            <a:endParaRPr altLang="en-US" lang="zh-CN"/>
          </a:p>
        </p:txBody>
      </p:sp>
      <p:sp>
        <p:nvSpPr>
          <p:cNvPr id="10497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长期发展目标：明确企业未来的发展方向和战略规划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具体实施计划：制定详细的实施方案和时间表，确保目标的顺利实现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评估与改进：定期对企业文化进行评估，发现问题及时改进，不断完善企业文化体系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可持续发展目标：关注环境保护、社会责任等方面，促进企业与社会的和谐发展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79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500"/>
          </a:bodyPr>
          <a:p>
            <a:r>
              <a:rPr altLang="en-US" lang="zh-CN"/>
              <a:t>总结建立可持续发展的企业文化的意义和实施方法</a:t>
            </a:r>
            <a:endParaRPr altLang="en-US" lang="zh-CN"/>
          </a:p>
        </p:txBody>
      </p:sp>
      <p:sp>
        <p:nvSpPr>
          <p:cNvPr id="1049842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44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意义：提高企业形象和品牌价值，增强员工归属感和凝聚力，促进企业可持续发展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50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852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实施方法：制定可持续发展战略，培养员工环保意识，推广绿色生产，加强供应链管理，开展社会公益活动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展望未来可持续发展的企业文化的发展方向</a:t>
            </a:r>
            <a:endParaRPr altLang="en-US" lang="zh-CN"/>
          </a:p>
        </p:txBody>
      </p:sp>
      <p:sp>
        <p:nvSpPr>
          <p:cNvPr id="10498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社会责任：积极履行社会责任，关注员工福利、社区发展和社会公益事业，树立企业良好形象。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强调可持续发展理念：将可持续发展理念融入企业文化的核心价值观中，引导员工关注环境、社会和公司长期发展。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绿色环保：推动绿色生产，减少对环境的负面影响，提高资源利用效率，促进可持续发展。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创新发展：鼓励创新思维，推动技术进步和产业升级，提高企业核心竞争力，实现可持续发展。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95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95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90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2023-12-19T14:48:58Z</dcterms:created>
  <dcterms:modified xsi:type="dcterms:W3CDTF">2023-12-19T14:48:58Z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42c9902a9a71464fb59e2705f0522bd1_21</vt:lpwstr>
  </property>
</Properties>
</file>