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8062" r:id="rId1"/>
    <p:sldMasterId id="2147518099" r:id="rId2"/>
  </p:sldMasterIdLst>
  <p:notesMasterIdLst>
    <p:notesMasterId r:id="rId3"/>
  </p:notesMasterIdLst>
  <p:sldIdLst>
    <p:sldId id="15474" r:id="rId4"/>
    <p:sldId id="15479" r:id="rId5"/>
    <p:sldId id="15484" r:id="rId6"/>
    <p:sldId id="15488" r:id="rId7"/>
    <p:sldId id="15491" r:id="rId8"/>
    <p:sldId id="15494" r:id="rId9"/>
    <p:sldId id="15498" r:id="rId10"/>
    <p:sldId id="15502" r:id="rId11"/>
    <p:sldId id="15505" r:id="rId12"/>
    <p:sldId id="15508" r:id="rId13"/>
    <p:sldId id="15511" r:id="rId14"/>
    <p:sldId id="15515" r:id="rId15"/>
    <p:sldId id="15519" r:id="rId16"/>
    <p:sldId id="15522" r:id="rId17"/>
    <p:sldId id="15525" r:id="rId18"/>
    <p:sldId id="15528" r:id="rId19"/>
    <p:sldId id="15532" r:id="rId20"/>
    <p:sldId id="15536" r:id="rId21"/>
    <p:sldId id="15539" r:id="rId22"/>
    <p:sldId id="15542" r:id="rId23"/>
    <p:sldId id="15545" r:id="rId24"/>
    <p:sldId id="15549" r:id="rId25"/>
    <p:sldId id="15553" r:id="rId26"/>
    <p:sldId id="15556" r:id="rId27"/>
    <p:sldId id="15559" r:id="rId28"/>
    <p:sldId id="15562" r:id="rId29"/>
    <p:sldId id="1556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8063" r:id="rId1"/>
    <p:sldLayoutId id="2147518064" r:id="rId2"/>
    <p:sldLayoutId id="2147518065" r:id="rId3"/>
    <p:sldLayoutId id="2147518066" r:id="rId4"/>
    <p:sldLayoutId id="2147518067" r:id="rId5"/>
    <p:sldLayoutId id="2147518068" r:id="rId6"/>
    <p:sldLayoutId id="2147518069" r:id="rId7"/>
    <p:sldLayoutId id="2147518070" r:id="rId8"/>
    <p:sldLayoutId id="2147518071" r:id="rId9"/>
    <p:sldLayoutId id="2147518072" r:id="rId10"/>
    <p:sldLayoutId id="21475180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8100" r:id="rId1"/>
    <p:sldLayoutId id="2147518101" r:id="rId2"/>
    <p:sldLayoutId id="2147518102" r:id="rId3"/>
    <p:sldLayoutId id="2147518103" r:id="rId4"/>
    <p:sldLayoutId id="2147518104" r:id="rId5"/>
    <p:sldLayoutId id="2147518105" r:id="rId6"/>
    <p:sldLayoutId id="2147518106" r:id="rId7"/>
    <p:sldLayoutId id="2147518107" r:id="rId8"/>
    <p:sldLayoutId id="2147518108" r:id="rId9"/>
    <p:sldLayoutId id="2147518109" r:id="rId10"/>
    <p:sldLayoutId id="214751811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tags" Target="../tags/tag194.xml"/><Relationship Id="rId22" Type="http://schemas.openxmlformats.org/officeDocument/2006/relationships/tags" Target="../tags/tag195.xml"/><Relationship Id="rId23" Type="http://schemas.openxmlformats.org/officeDocument/2006/relationships/tags" Target="../tags/tag196.xml"/><Relationship Id="rId24" Type="http://schemas.openxmlformats.org/officeDocument/2006/relationships/tags" Target="../tags/tag197.xml"/><Relationship Id="rId25" Type="http://schemas.openxmlformats.org/officeDocument/2006/relationships/tags" Target="../tags/tag198.xml"/><Relationship Id="rId26" Type="http://schemas.openxmlformats.org/officeDocument/2006/relationships/tags" Target="../tags/tag199.xml"/><Relationship Id="rId27" Type="http://schemas.openxmlformats.org/officeDocument/2006/relationships/tags" Target="../tags/tag200.xml"/><Relationship Id="rId28" Type="http://schemas.openxmlformats.org/officeDocument/2006/relationships/tags" Target="../tags/tag201.xml"/><Relationship Id="rId29" Type="http://schemas.openxmlformats.org/officeDocument/2006/relationships/tags" Target="../tags/tag20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初中生心理健康教育与情绪管理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初中生心理健康的重要性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初中生心理健康教育的内容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初中生情绪管理的意义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初中生情绪管理的策略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初中生心理健康教育与情绪管理的实施途径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初中生心理健康的重要性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促进初中生全面发展的基础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心理健康影响个人行为和情绪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有助于建立良好的人际关系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提高学习效率和创造力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预防心理问题和疾病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培养初中生良好心理素质的途径</a:t>
            </a:r>
            <a:endParaRPr altLang="en-US" lang="zh-CN"/>
          </a:p>
        </p:txBody>
      </p:sp>
      <p:sp>
        <p:nvSpPr>
          <p:cNvPr id="104897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家庭教育：父母应关注孩子的心理健康，提供温暖的家庭环境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学校教育：学校应开设心理健康教育课程，引导学生正确认识自己和他人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社会环境：政府和社会组织应加强心理健康宣传，营造积极向上的社会氛围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个人修养：学生应学会自我调节情绪，培养积极乐观的心态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预防心理问题的发生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学会自我调节情绪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建立良好的人际关系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培养积极的生活态度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及时寻求帮助和支持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初中生心理健康教育的内容</a:t>
            </a:r>
            <a:endParaRPr altLang="en-US" dirty="0" lang="zh-CN"/>
          </a:p>
        </p:txBody>
      </p:sp>
      <p:sp>
        <p:nvSpPr>
          <p:cNvPr id="10491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自我认知教育</a:t>
            </a:r>
            <a:endParaRPr altLang="en-US" lang="zh-CN"/>
          </a:p>
        </p:txBody>
      </p:sp>
      <p:sp>
        <p:nvSpPr>
          <p:cNvPr id="1049148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学会自我评价和自我调节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8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认识自己的优点和不足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了解自己的兴趣和爱好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0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认识自己的情绪和情感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情感管理教育</a:t>
            </a:r>
            <a:endParaRPr altLang="en-US" lang="zh-CN"/>
          </a:p>
        </p:txBody>
      </p:sp>
      <p:sp>
        <p:nvSpPr>
          <p:cNvPr id="1049210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2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情感认知：帮助学生了解自己的情感，识别情绪的表达和含义。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情感升华：引导学生将情感转化为积极向上的力量，培养乐观、自信的心态。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情感表达：鼓励学生用恰当的方式表达自己的情感，增强沟通能力和同理心。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情感调节：培养学生控制情绪的能力，学会冷静处理负面情绪。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人际关系教育</a:t>
            </a:r>
            <a:endParaRPr altLang="en-US" lang="zh-CN"/>
          </a:p>
        </p:txBody>
      </p:sp>
      <p:sp>
        <p:nvSpPr>
          <p:cNvPr id="104928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学会尊重他人，培养同理心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了解社交礼仪，提升个人形象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学会建立良好的人际关系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掌握沟通技巧，有效解决冲突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学习适应教育</a:t>
            </a:r>
            <a:endParaRPr altLang="en-US" lang="zh-CN"/>
          </a:p>
        </p:txBody>
      </p:sp>
      <p:sp>
        <p:nvSpPr>
          <p:cNvPr id="104934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内容：学习方法的指导、学习计划的制定、学习态度的调整等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定义：帮助初中生适应学习环境、学习方式等方面的变化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目的：提高学生的学习效率和学习成绩，培养良好的学习习惯和自主学习能力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方法：开展相关课程、讲座、辅导等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初中生情绪管理的意义</a:t>
            </a:r>
            <a:endParaRPr altLang="en-US" dirty="0" lang="zh-CN"/>
          </a:p>
        </p:txBody>
      </p:sp>
      <p:sp>
        <p:nvSpPr>
          <p:cNvPr id="10493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提高情绪调节能力</a:t>
            </a:r>
            <a:endParaRPr altLang="en-US" lang="zh-CN"/>
          </a:p>
        </p:txBody>
      </p:sp>
      <p:sp>
        <p:nvSpPr>
          <p:cNvPr id="104944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提高情绪调节能力有助于增强自我控制力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情绪调节能力对学业成绩和人际关系的影响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初中生情绪调节能力对心理健康的影响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情绪调节能力有助于减少心理问题的发生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增强情绪稳定性</a:t>
            </a:r>
            <a:endParaRPr altLang="en-US" lang="zh-CN"/>
          </a:p>
        </p:txBody>
      </p:sp>
      <p:sp>
        <p:nvSpPr>
          <p:cNvPr id="104950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初中生情绪管理有助于增强情绪稳定性，减少情绪波动和冲动行为。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情绪管理有助于提高初中生的自我调节能力，更好地应对压力和挫折。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增强情绪稳定性有助于促进初中生的人际关系和谐，减少冲突和矛盾。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稳定的情绪有助于提高初中生的学习效率，减少焦虑和压力对学习的影响。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促进心理健康发展</a:t>
            </a:r>
            <a:endParaRPr altLang="en-US" lang="zh-CN"/>
          </a:p>
        </p:txBody>
      </p:sp>
      <p:sp>
        <p:nvSpPr>
          <p:cNvPr id="104954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情绪管理有助于初中生保持良好的心态，预防心理问题的发生。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情绪管理有助于初中生建立积极的人际关系，提高社交能力。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情绪管理有助于初中生增强自我调节能力，更好地应对压力和挑战。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情绪管理有助于初中生培养乐观、自信、坚韧等积极品质，促进个人成长和发展。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提高学习效率和生活质量</a:t>
            </a:r>
            <a:endParaRPr altLang="en-US" lang="zh-CN"/>
          </a:p>
        </p:txBody>
      </p:sp>
      <p:sp>
        <p:nvSpPr>
          <p:cNvPr id="1049586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情绪稳定有利于提高学习效率，使学生更加专注于学习，减少外界干扰。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情绪管理有助于提升学生的生活质量，减少因情绪问题导致的健康问题和生活困扰。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良好的情绪管理有助于增强学生的自信心和自尊心，更好地应对生活中的挑战和困难。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情绪管理有助于培养学生的情商和人际关系能力，更好地与他人沟通和合作。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初中生情绪管理的策略</a:t>
            </a:r>
            <a:endParaRPr altLang="en-US" dirty="0" lang="zh-CN"/>
          </a:p>
        </p:txBody>
      </p:sp>
      <p:sp>
        <p:nvSpPr>
          <p:cNvPr id="10496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认知调节策略</a:t>
            </a:r>
            <a:endParaRPr altLang="en-US" lang="zh-CN"/>
          </a:p>
        </p:txBody>
      </p:sp>
      <p:sp>
        <p:nvSpPr>
          <p:cNvPr id="10496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了解自己的情绪：识别情绪，分析情绪产生的原因。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理性思考：以客观、理性的态度对待问题，不轻易受情绪影响。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情绪日记：记录自己的情绪变化，有助于更好地了解和管理情绪。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调整思维方式：改变消极的思维模式，以积极的方式看待问题。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行为调节策略</a:t>
            </a:r>
            <a:endParaRPr altLang="en-US" lang="zh-CN"/>
          </a:p>
        </p:txBody>
      </p:sp>
      <p:sp>
        <p:nvSpPr>
          <p:cNvPr id="104976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积极思维法：通过积极思考和自我肯定来增强自信心和应对困难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深呼吸法：通过缓慢深呼吸来放松身体和缓解紧张情绪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肌肉放松法：通过逐渐放松肌肉来减轻压力和焦虑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转移注意力法：通过将注意力转移到其他事物上来减轻负面情绪的影响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情绪表达与沟通策略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学会倾听和理解他人的情绪，增强同理心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学会识别和表达自己的情绪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掌握有效的沟通技巧，与他人建立良好的沟通关系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学会控制情绪，避免情绪失控和冲突升级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寻求专业帮助策略</a:t>
            </a:r>
            <a:endParaRPr altLang="en-US" lang="zh-CN"/>
          </a:p>
        </p:txBody>
      </p:sp>
      <p:sp>
        <p:nvSpPr>
          <p:cNvPr id="104989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与家长、老师或朋友分享自己的情绪问题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寻求心理医生或心理咨询师的帮助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参加专业的心理辅导 或团体辅导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参加相关的心理健康活动或课程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初中生心理健康教育与情绪管理的实施途径</a:t>
            </a:r>
            <a:endParaRPr altLang="en-US" dirty="0" lang="zh-CN"/>
          </a:p>
        </p:txBody>
      </p:sp>
      <p:sp>
        <p:nvSpPr>
          <p:cNvPr id="10499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学校教育途径</a:t>
            </a:r>
            <a:endParaRPr altLang="en-US" lang="zh-CN"/>
          </a:p>
        </p:txBody>
      </p:sp>
      <p:sp>
        <p:nvSpPr>
          <p:cNvPr id="105001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加强师生沟通，关注学生心理健康状况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开设心理健康教育课程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定期开展心理辅导和咨询活动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营造积极向上的校园文化氛围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家庭教育途径</a:t>
            </a:r>
            <a:endParaRPr altLang="en-US" lang="zh-CN"/>
          </a:p>
        </p:txBody>
      </p:sp>
      <p:sp>
        <p:nvSpPr>
          <p:cNvPr id="105007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家长要关注孩子的心理健康，及时发现和解决问题。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家长要关注孩子的情绪变化，帮助孩子调节情绪，保持积极心态。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家长要培养孩子的自主意识和责任感，让孩子学会自我管理。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家长要与孩子建立良好的沟通，倾听孩子的想法和感受。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社会支持途径</a:t>
            </a:r>
            <a:endParaRPr altLang="en-US" lang="zh-CN"/>
          </a:p>
        </p:txBody>
      </p:sp>
      <p:sp>
        <p:nvSpPr>
          <p:cNvPr id="105015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社会参与：组织心理健康活动，提高社会对初中生心理健康的关注度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媒体宣传：利用媒体资源，传播心理健康知识，提高公众意识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学校教育：开设心理健康教育课程，提供心理咨询服务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家庭教育：家长关注孩子的心理健康，建立良好的家庭氛围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自我教育途径</a:t>
            </a:r>
            <a:endParaRPr altLang="en-US" lang="zh-CN"/>
          </a:p>
        </p:txBody>
      </p:sp>
      <p:sp>
        <p:nvSpPr>
          <p:cNvPr id="1050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自我意识：初中生应意识到自己的情绪变化，了解自己的情感需求和心理状态。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自我调节：初中生应学会调节自己的情绪，保持情绪稳定，避免情绪波动过大。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自我激励：初中生应通过自我激励来增强自信心和自我控制能力，提高自我效能感。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自我反思：初中生应经常反思自己的行为和情绪，总结经验教训，不断提高自己的心理素质和情绪管理能力。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27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2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3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3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2023-12-31T17:11:49Z</dcterms:created>
  <dcterms:modified xsi:type="dcterms:W3CDTF">2023-12-31T17:11:49Z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803f13e19b51492d88864442e03c7225_21</vt:lpwstr>
  </property>
</Properties>
</file>