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154" r:id="rId1"/>
    <p:sldMasterId id="2147490191" r:id="rId2"/>
  </p:sldMasterIdLst>
  <p:notesMasterIdLst>
    <p:notesMasterId r:id="rId3"/>
  </p:notesMasterIdLst>
  <p:sldIdLst>
    <p:sldId id="3356" r:id="rId4"/>
    <p:sldId id="3361" r:id="rId5"/>
    <p:sldId id="3366" r:id="rId6"/>
    <p:sldId id="3371" r:id="rId7"/>
    <p:sldId id="3378" r:id="rId9"/>
    <p:sldId id="3381" r:id="rId10"/>
    <p:sldId id="3384" r:id="rId11"/>
    <p:sldId id="3388" r:id="rId12"/>
    <p:sldId id="3395" r:id="rId14"/>
    <p:sldId id="3398" r:id="rId15"/>
    <p:sldId id="3401" r:id="rId16"/>
    <p:sldId id="3404" r:id="rId17"/>
    <p:sldId id="3408" r:id="rId18"/>
    <p:sldId id="3415" r:id="rId20"/>
    <p:sldId id="3418" r:id="rId21"/>
    <p:sldId id="3421" r:id="rId22"/>
    <p:sldId id="3424" r:id="rId23"/>
    <p:sldId id="3428" r:id="rId24"/>
    <p:sldId id="3435" r:id="rId26"/>
    <p:sldId id="3438" r:id="rId27"/>
    <p:sldId id="3441" r:id="rId28"/>
    <p:sldId id="3444" r:id="rId29"/>
    <p:sldId id="3448" r:id="rId30"/>
    <p:sldId id="3455" r:id="rId32"/>
    <p:sldId id="3458" r:id="rId33"/>
    <p:sldId id="3461" r:id="rId34"/>
    <p:sldId id="3464" r:id="rId35"/>
    <p:sldId id="3468" r:id="rId36"/>
    <p:sldId id="3475" r:id="rId38"/>
    <p:sldId id="3478" r:id="rId39"/>
    <p:sldId id="3482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155" r:id="rId1"/>
    <p:sldLayoutId id="2147490156" r:id="rId2"/>
    <p:sldLayoutId id="2147490157" r:id="rId3"/>
    <p:sldLayoutId id="2147490158" r:id="rId4"/>
    <p:sldLayoutId id="2147490159" r:id="rId5"/>
    <p:sldLayoutId id="2147490160" r:id="rId6"/>
    <p:sldLayoutId id="2147490161" r:id="rId7"/>
    <p:sldLayoutId id="2147490162" r:id="rId8"/>
    <p:sldLayoutId id="2147490163" r:id="rId9"/>
    <p:sldLayoutId id="2147490164" r:id="rId10"/>
    <p:sldLayoutId id="214749016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0192" r:id="rId1"/>
    <p:sldLayoutId id="2147490193" r:id="rId2"/>
    <p:sldLayoutId id="2147490194" r:id="rId3"/>
    <p:sldLayoutId id="2147490195" r:id="rId4"/>
    <p:sldLayoutId id="2147490196" r:id="rId5"/>
    <p:sldLayoutId id="2147490197" r:id="rId6"/>
    <p:sldLayoutId id="2147490198" r:id="rId7"/>
    <p:sldLayoutId id="2147490199" r:id="rId8"/>
    <p:sldLayoutId id="2147490200" r:id="rId9"/>
    <p:sldLayoutId id="2147490201" r:id="rId10"/>
    <p:sldLayoutId id="214749020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tags" Target="../tags/tag126.xml"/><Relationship Id="rId14" Type="http://schemas.openxmlformats.org/officeDocument/2006/relationships/tags" Target="../tags/tag127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tags" Target="../tags/tag152.xml"/><Relationship Id="rId14" Type="http://schemas.openxmlformats.org/officeDocument/2006/relationships/tags" Target="../tags/tag153.xml"/><Relationship Id="rId15" Type="http://schemas.openxmlformats.org/officeDocument/2006/relationships/tags" Target="../tags/tag154.xml"/><Relationship Id="rId16" Type="http://schemas.openxmlformats.org/officeDocument/2006/relationships/tags" Target="../tags/tag155.xml"/><Relationship Id="rId17" Type="http://schemas.openxmlformats.org/officeDocument/2006/relationships/tags" Target="../tags/tag156.xml"/><Relationship Id="rId18" Type="http://schemas.openxmlformats.org/officeDocument/2006/relationships/tags" Target="../tags/tag157.xml"/><Relationship Id="rId19" Type="http://schemas.openxmlformats.org/officeDocument/2006/relationships/tags" Target="../tags/tag158.xml"/><Relationship Id="rId20" Type="http://schemas.openxmlformats.org/officeDocument/2006/relationships/tags" Target="../tags/tag159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tags" Target="../tags/tag187.xml"/><Relationship Id="rId14" Type="http://schemas.openxmlformats.org/officeDocument/2006/relationships/tags" Target="../tags/tag188.xml"/><Relationship Id="rId15" Type="http://schemas.openxmlformats.org/officeDocument/2006/relationships/tags" Target="../tags/tag189.xml"/><Relationship Id="rId16" Type="http://schemas.openxmlformats.org/officeDocument/2006/relationships/tags" Target="../tags/tag190.xml"/><Relationship Id="rId17" Type="http://schemas.openxmlformats.org/officeDocument/2006/relationships/tags" Target="../tags/tag191.xml"/><Relationship Id="rId18" Type="http://schemas.openxmlformats.org/officeDocument/2006/relationships/tags" Target="../tags/tag192.xml"/><Relationship Id="rId19" Type="http://schemas.openxmlformats.org/officeDocument/2006/relationships/tags" Target="../tags/tag193.xml"/><Relationship Id="rId20" Type="http://schemas.openxmlformats.org/officeDocument/2006/relationships/tags" Target="../tags/tag194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tags" Target="../tags/tag254.xml"/><Relationship Id="rId14" Type="http://schemas.openxmlformats.org/officeDocument/2006/relationships/tags" Target="../tags/tag255.xml"/><Relationship Id="rId15" Type="http://schemas.openxmlformats.org/officeDocument/2006/relationships/tags" Target="../tags/tag256.xml"/><Relationship Id="rId16" Type="http://schemas.openxmlformats.org/officeDocument/2006/relationships/tags" Target="../tags/tag257.xml"/><Relationship Id="rId17" Type="http://schemas.openxmlformats.org/officeDocument/2006/relationships/tags" Target="../tags/tag258.xml"/><Relationship Id="rId18" Type="http://schemas.openxmlformats.org/officeDocument/2006/relationships/tags" Target="../tags/tag259.xml"/><Relationship Id="rId19" Type="http://schemas.openxmlformats.org/officeDocument/2006/relationships/tags" Target="../tags/tag260.xml"/><Relationship Id="rId20" Type="http://schemas.openxmlformats.org/officeDocument/2006/relationships/tags" Target="../tags/tag261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tags" Target="../tags/tag277.xml"/><Relationship Id="rId14" Type="http://schemas.openxmlformats.org/officeDocument/2006/relationships/tags" Target="../tags/tag278.xml"/><Relationship Id="rId15" Type="http://schemas.openxmlformats.org/officeDocument/2006/relationships/tags" Target="../tags/tag279.xml"/><Relationship Id="rId16" Type="http://schemas.openxmlformats.org/officeDocument/2006/relationships/tags" Target="../tags/tag280.xml"/><Relationship Id="rId17" Type="http://schemas.openxmlformats.org/officeDocument/2006/relationships/tags" Target="../tags/tag281.xml"/><Relationship Id="rId18" Type="http://schemas.openxmlformats.org/officeDocument/2006/relationships/tags" Target="../tags/tag282.xml"/><Relationship Id="rId19" Type="http://schemas.openxmlformats.org/officeDocument/2006/relationships/tags" Target="../tags/tag283.xml"/><Relationship Id="rId20" Type="http://schemas.openxmlformats.org/officeDocument/2006/relationships/tags" Target="../tags/tag284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tags" Target="../tags/tag336.xml"/><Relationship Id="rId14" Type="http://schemas.openxmlformats.org/officeDocument/2006/relationships/tags" Target="../tags/tag337.xml"/><Relationship Id="rId15" Type="http://schemas.openxmlformats.org/officeDocument/2006/relationships/tags" Target="../tags/tag338.xml"/><Relationship Id="rId16" Type="http://schemas.openxmlformats.org/officeDocument/2006/relationships/tags" Target="../tags/tag339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tags" Target="../tags/tag364.xml"/><Relationship Id="rId14" Type="http://schemas.openxmlformats.org/officeDocument/2006/relationships/tags" Target="../tags/tag365.xml"/><Relationship Id="rId15" Type="http://schemas.openxmlformats.org/officeDocument/2006/relationships/tags" Target="../tags/tag366.xml"/><Relationship Id="rId16" Type="http://schemas.openxmlformats.org/officeDocument/2006/relationships/tags" Target="../tags/tag367.xml"/><Relationship Id="rId17" Type="http://schemas.openxmlformats.org/officeDocument/2006/relationships/tags" Target="../tags/tag368.xml"/><Relationship Id="rId18" Type="http://schemas.openxmlformats.org/officeDocument/2006/relationships/tags" Target="../tags/tag369.xml"/><Relationship Id="rId19" Type="http://schemas.openxmlformats.org/officeDocument/2006/relationships/tags" Target="../tags/tag370.xml"/><Relationship Id="rId20" Type="http://schemas.openxmlformats.org/officeDocument/2006/relationships/tags" Target="../tags/tag371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tags" Target="../tags/tag380.xml"/><Relationship Id="rId10" Type="http://schemas.openxmlformats.org/officeDocument/2006/relationships/tags" Target="../tags/tag381.xml"/><Relationship Id="rId11" Type="http://schemas.openxmlformats.org/officeDocument/2006/relationships/tags" Target="../tags/tag382.xml"/><Relationship Id="rId12" Type="http://schemas.openxmlformats.org/officeDocument/2006/relationships/tags" Target="../tags/tag383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9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tags" Target="../tags/tag390.xml"/><Relationship Id="rId5" Type="http://schemas.openxmlformats.org/officeDocument/2006/relationships/tags" Target="../tags/tag391.xml"/><Relationship Id="rId6" Type="http://schemas.openxmlformats.org/officeDocument/2006/relationships/tags" Target="../tags/tag392.xml"/><Relationship Id="rId7" Type="http://schemas.openxmlformats.org/officeDocument/2006/relationships/tags" Target="../tags/tag393.xml"/><Relationship Id="rId8" Type="http://schemas.openxmlformats.org/officeDocument/2006/relationships/tags" Target="../tags/tag394.xml"/><Relationship Id="rId9" Type="http://schemas.openxmlformats.org/officeDocument/2006/relationships/tags" Target="../tags/tag395.xml"/><Relationship Id="rId10" Type="http://schemas.openxmlformats.org/officeDocument/2006/relationships/tags" Target="../tags/tag396.xml"/><Relationship Id="rId11" Type="http://schemas.openxmlformats.org/officeDocument/2006/relationships/tags" Target="../tags/tag397.xml"/><Relationship Id="rId12" Type="http://schemas.openxmlformats.org/officeDocument/2006/relationships/tags" Target="../tags/tag398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9.xml"/><Relationship Id="rId2" Type="http://schemas.openxmlformats.org/officeDocument/2006/relationships/tags" Target="../tags/tag400.xml"/><Relationship Id="rId3" Type="http://schemas.openxmlformats.org/officeDocument/2006/relationships/tags" Target="../tags/tag401.xml"/><Relationship Id="rId4" Type="http://schemas.openxmlformats.org/officeDocument/2006/relationships/tags" Target="../tags/tag402.xml"/><Relationship Id="rId5" Type="http://schemas.openxmlformats.org/officeDocument/2006/relationships/tags" Target="../tags/tag403.xml"/><Relationship Id="rId6" Type="http://schemas.openxmlformats.org/officeDocument/2006/relationships/tags" Target="../tags/tag404.xml"/><Relationship Id="rId7" Type="http://schemas.openxmlformats.org/officeDocument/2006/relationships/tags" Target="../tags/tag405.xml"/><Relationship Id="rId8" Type="http://schemas.openxmlformats.org/officeDocument/2006/relationships/tags" Target="../tags/tag406.xml"/><Relationship Id="rId9" Type="http://schemas.openxmlformats.org/officeDocument/2006/relationships/tags" Target="../tags/tag407.xml"/><Relationship Id="rId10" Type="http://schemas.openxmlformats.org/officeDocument/2006/relationships/tags" Target="../tags/tag408.xml"/><Relationship Id="rId11" Type="http://schemas.openxmlformats.org/officeDocument/2006/relationships/tags" Target="../tags/tag409.xml"/><Relationship Id="rId12" Type="http://schemas.openxmlformats.org/officeDocument/2006/relationships/tags" Target="../tags/tag410.xml"/><Relationship Id="rId13" Type="http://schemas.openxmlformats.org/officeDocument/2006/relationships/tags" Target="../tags/tag411.xml"/><Relationship Id="rId14" Type="http://schemas.openxmlformats.org/officeDocument/2006/relationships/tags" Target="../tags/tag412.xml"/><Relationship Id="rId15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13.xml"/><Relationship Id="rId2" Type="http://schemas.openxmlformats.org/officeDocument/2006/relationships/tags" Target="../tags/tag414.xml"/><Relationship Id="rId3" Type="http://schemas.openxmlformats.org/officeDocument/2006/relationships/tags" Target="../tags/tag415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2024年文化传媒行业工作总结与展望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文化传媒行业概述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2024年文化传媒行业工作总结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文化传媒行业展望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文化传媒行业未来发展重点领域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文化传媒行业未来发展策略建议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文化传媒行业概述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8958" name="弧形 58"/>
          <p:cNvSpPr/>
          <p:nvPr>
            <p:custDataLst>
              <p:tags r:id="rId1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0" name="弧形 57"/>
          <p:cNvSpPr/>
          <p:nvPr>
            <p:custDataLst>
              <p:tags r:id="rId2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2" name="椭圆 22"/>
          <p:cNvSpPr/>
          <p:nvPr>
            <p:custDataLst>
              <p:tags r:id="rId3"/>
            </p:custDataLst>
          </p:nvPr>
        </p:nvSpPr>
        <p:spPr>
          <a:xfrm>
            <a:off x="8448679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4" name="椭圆 23"/>
          <p:cNvSpPr/>
          <p:nvPr>
            <p:custDataLst>
              <p:tags r:id="rId4"/>
            </p:custDataLst>
          </p:nvPr>
        </p:nvSpPr>
        <p:spPr>
          <a:xfrm>
            <a:off x="8834838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6" name="正文"/>
          <p:cNvSpPr txBox="1"/>
          <p:nvPr>
            <p:custDataLst>
              <p:tags r:id="rId5"/>
            </p:custDataLst>
          </p:nvPr>
        </p:nvSpPr>
        <p:spPr>
          <a:xfrm>
            <a:off x="8901385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文化传媒行业的发展趋势与未来展望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68" name="椭圆 24"/>
          <p:cNvSpPr/>
          <p:nvPr>
            <p:custDataLst>
              <p:tags r:id="rId6"/>
            </p:custDataLst>
          </p:nvPr>
        </p:nvSpPr>
        <p:spPr>
          <a:xfrm>
            <a:off x="6016437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0" name="椭圆 25"/>
          <p:cNvSpPr/>
          <p:nvPr>
            <p:custDataLst>
              <p:tags r:id="rId7"/>
            </p:custDataLst>
          </p:nvPr>
        </p:nvSpPr>
        <p:spPr>
          <a:xfrm>
            <a:off x="6401659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2" name="正文"/>
          <p:cNvSpPr txBox="1"/>
          <p:nvPr>
            <p:custDataLst>
              <p:tags r:id="rId8"/>
            </p:custDataLst>
          </p:nvPr>
        </p:nvSpPr>
        <p:spPr>
          <a:xfrm>
            <a:off x="6469143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文化传媒行业在国民经济中的地位与作用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椭圆 7"/>
          <p:cNvSpPr/>
          <p:nvPr>
            <p:custDataLst>
              <p:tags r:id="rId9"/>
            </p:custDataLst>
          </p:nvPr>
        </p:nvSpPr>
        <p:spPr>
          <a:xfrm>
            <a:off x="3584195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6" name="椭圆 9"/>
          <p:cNvSpPr/>
          <p:nvPr>
            <p:custDataLst>
              <p:tags r:id="rId10"/>
            </p:custDataLst>
          </p:nvPr>
        </p:nvSpPr>
        <p:spPr>
          <a:xfrm>
            <a:off x="3969417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正文"/>
          <p:cNvSpPr txBox="1"/>
          <p:nvPr>
            <p:custDataLst>
              <p:tags r:id="rId11"/>
            </p:custDataLst>
          </p:nvPr>
        </p:nvSpPr>
        <p:spPr>
          <a:xfrm>
            <a:off x="403690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文化传媒行业的发展历程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80" name="椭圆 5"/>
          <p:cNvSpPr/>
          <p:nvPr>
            <p:custDataLst>
              <p:tags r:id="rId12"/>
            </p:custDataLst>
          </p:nvPr>
        </p:nvSpPr>
        <p:spPr>
          <a:xfrm>
            <a:off x="875455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椭圆 4"/>
          <p:cNvSpPr/>
          <p:nvPr>
            <p:custDataLst>
              <p:tags r:id="rId13"/>
            </p:custDataLst>
          </p:nvPr>
        </p:nvSpPr>
        <p:spPr>
          <a:xfrm>
            <a:off x="1260677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4" name="正文"/>
          <p:cNvSpPr txBox="1"/>
          <p:nvPr>
            <p:custDataLst>
              <p:tags r:id="rId14"/>
            </p:custDataLst>
          </p:nvPr>
        </p:nvSpPr>
        <p:spPr>
          <a:xfrm>
            <a:off x="132816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文化传媒行业的定义与范围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行业规模与增长趋势</a:t>
            </a:r>
            <a:endParaRPr altLang="en-US" lang="zh-CN"/>
          </a:p>
        </p:txBody>
      </p:sp>
      <p:sp>
        <p:nvSpPr>
          <p:cNvPr id="1049020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2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行业规模：近年来文化传媒行业的市场规模不断扩大，成为国民经济的重要支柱之一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8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0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增长趋势：随着数字化、网络化、智能化等技术的不断发展，文化传媒行业将继续保持快速增长的趋势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4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6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未来展望：未来几年，文化传媒行业将继续保持快速增长的势头，同时将面临更多的机遇和挑战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2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政策支持：政府将继续加大对文化传媒行业的支持力度，推动行业的健康发展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行业主要特点</a:t>
            </a:r>
            <a:endParaRPr altLang="en-US" lang="zh-CN"/>
          </a:p>
        </p:txBody>
      </p:sp>
      <p:sp>
        <p:nvSpPr>
          <p:cNvPr id="10490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数字化、网络化、智能化是行业发展的主要趋势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内容创新是行业发展的核心驱动力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文化传媒行业受到政策法规的影响较大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文化传媒行业具有跨界融合的特点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2024年文化传媒行业工作总结</a:t>
            </a:r>
            <a:endParaRPr altLang="en-US" lang="zh-CN"/>
          </a:p>
        </p:txBody>
      </p:sp>
      <p:sp>
        <p:nvSpPr>
          <p:cNvPr id="104915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行业主要成就</a:t>
            </a:r>
            <a:endParaRPr altLang="en-US" lang="zh-CN"/>
          </a:p>
        </p:txBody>
      </p:sp>
      <p:sp>
        <p:nvSpPr>
          <p:cNvPr id="10492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数字媒体发展迅速，成为文化传媒行业的主要力量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影视作品多样化，满足不同观众需求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文化传媒行业在疫情期间发挥重要作用，推动经济发展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行业技术创新不断，提升用户体验和传播效果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行业创新点与亮点</a:t>
            </a:r>
            <a:endParaRPr altLang="en-US" lang="zh-CN"/>
          </a:p>
        </p:txBody>
      </p:sp>
      <p:sp>
        <p:nvSpPr>
          <p:cNvPr id="10492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数字化转型：文化传媒行业积极推进数字化转型，提升传播效率和用户体验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跨界合作：文化传媒行业与其他领域进行跨界合作，拓展业务范围，提升品牌影响力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智能化技术应用：利用人工智能、大数据等智能化技术，提高生产效率和传播效果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内容创新：注重原创内容，推出多样化、高品质的文化产品，满足消费者需求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行业存在的问题与挑战</a:t>
            </a:r>
            <a:endParaRPr altLang="en-US" lang="zh-CN"/>
          </a:p>
        </p:txBody>
      </p:sp>
      <p:sp>
        <p:nvSpPr>
          <p:cNvPr id="1049348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市场竞争激烈：文化传媒行业市场竞争激烈，企业需要不断提高自身竞争力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内容质量参差不齐：文化传媒行业内容质量参差不齐，需要加强监管和规范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人才短缺：文化传媒行业人才短缺，需要加强人才培养和引进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法律法规不完善：文化传媒行业法律法规不完善，需要加强法律法规建设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行业发展趋势分析</a:t>
            </a:r>
            <a:endParaRPr altLang="en-US" lang="zh-CN"/>
          </a:p>
        </p:txBody>
      </p:sp>
      <p:sp>
        <p:nvSpPr>
          <p:cNvPr id="104939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9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0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跨界合作与融合发展成为新常态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行业监管政策不断完善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1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数字化转型加速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1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内容创新成为核心竞争力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文化传媒行业展望</a:t>
            </a:r>
            <a:endParaRPr altLang="en-US" lang="zh-CN"/>
          </a:p>
        </p:txBody>
      </p:sp>
      <p:sp>
        <p:nvSpPr>
          <p:cNvPr id="104944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49512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4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6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8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多元化内容创新：随着消费者需求的不断变化，文化传媒行业将更加注重多元化内容创新，满足不同受众的需求。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2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数字化转型加速：随着5G、AI等技术的普及，文化传媒行业将加速数字化转型，实现更加高效、便捷的内容生产和传播。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跨界合作与融合：文化传媒行业将积极寻求与其他领域的跨界合作与融合，拓展业务范围，提升竞争力。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国际化发展：随着全球化的加速推进，文化传媒行业将积极拓展海外市场，推动中华文化走向世界。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行业创新方向探讨</a:t>
            </a:r>
            <a:endParaRPr altLang="en-US" lang="zh-CN"/>
          </a:p>
        </p:txBody>
      </p:sp>
      <p:sp>
        <p:nvSpPr>
          <p:cNvPr id="104956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数字化转型：利用大数据、人工智能等技术提升文化传媒行业的生产效率和传播效果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多元化发展：拓展业务领域，探索新的商业模式，如短视频、直播、社交媒体等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国际化拓展：加强与国际文化传媒机构的合作，推动中华文化走向世界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人才培养与引进：重视人才培养和引进，为行业创新提供强有力的人才保障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行业政策环境分析</a:t>
            </a:r>
            <a:endParaRPr altLang="en-US" lang="zh-CN"/>
          </a:p>
        </p:txBody>
      </p:sp>
      <p:sp>
        <p:nvSpPr>
          <p:cNvPr id="1049620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2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4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6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法规完善：行业法规不断完善，为行业发展提供有力保障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0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政策支持：政府加大对文化传媒行业的扶持力度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跨界融合：文化传媒行业与其他行业的跨界融合成为趋势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数字化转型：数字化转型成为文化传媒行业发展的必经之路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行业人才培养与引进策略</a:t>
            </a:r>
            <a:endParaRPr altLang="en-US" lang="zh-CN"/>
          </a:p>
        </p:txBody>
      </p:sp>
      <p:sp>
        <p:nvSpPr>
          <p:cNvPr id="10496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培养策略：加强高校教育、培训机构合作，提高人才培养质量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激励机制：建立完善的激励机制，吸引更多优秀人才投身文化传媒行业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政策支持：政府加大对文化传媒行业的支持力度，推动人才培养与引进工作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引进策略：引进海外优秀人才，提高行业整体水平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文化传媒行业未来发展重点领域</a:t>
            </a:r>
            <a:endParaRPr altLang="en-US" lang="zh-CN"/>
          </a:p>
        </p:txBody>
      </p:sp>
      <p:sp>
        <p:nvSpPr>
          <p:cNvPr id="104974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数字创意产业</a:t>
            </a:r>
            <a:endParaRPr altLang="en-US" lang="zh-CN"/>
          </a:p>
        </p:txBody>
      </p:sp>
      <p:sp>
        <p:nvSpPr>
          <p:cNvPr id="1049808" name="任意多边形 35"/>
          <p:cNvSpPr/>
          <p:nvPr>
            <p:custDataLst>
              <p:tags r:id="rId1"/>
            </p:custDataLst>
          </p:nvPr>
        </p:nvSpPr>
        <p:spPr>
          <a:xfrm>
            <a:off x="608330" y="1462849"/>
            <a:ext cx="10969625" cy="104430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810" name="任意多边形 39"/>
          <p:cNvSpPr/>
          <p:nvPr>
            <p:custDataLst>
              <p:tags r:id="rId2"/>
            </p:custDataLst>
          </p:nvPr>
        </p:nvSpPr>
        <p:spPr>
          <a:xfrm>
            <a:off x="691544" y="1553050"/>
            <a:ext cx="10803833" cy="864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59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96922" y="1776648"/>
            <a:ext cx="0" cy="431950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12" name="正文"/>
          <p:cNvSpPr txBox="1"/>
          <p:nvPr>
            <p:custDataLst>
              <p:tags r:id="rId4"/>
            </p:custDataLst>
          </p:nvPr>
        </p:nvSpPr>
        <p:spPr>
          <a:xfrm>
            <a:off x="2260539" y="1538440"/>
            <a:ext cx="9009970" cy="879145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定义：数字创意产业是以创意为核心，以数字技术为驱动的新兴产业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814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0859" y="1534629"/>
            <a:ext cx="900108" cy="900743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816" name="任意多边形 45"/>
          <p:cNvSpPr/>
          <p:nvPr>
            <p:custDataLst>
              <p:tags r:id="rId6"/>
            </p:custDataLst>
          </p:nvPr>
        </p:nvSpPr>
        <p:spPr>
          <a:xfrm>
            <a:off x="608330" y="2700259"/>
            <a:ext cx="10969625" cy="104430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818" name="任意多边形 46"/>
          <p:cNvSpPr/>
          <p:nvPr>
            <p:custDataLst>
              <p:tags r:id="rId7"/>
            </p:custDataLst>
          </p:nvPr>
        </p:nvSpPr>
        <p:spPr>
          <a:xfrm>
            <a:off x="691544" y="2790460"/>
            <a:ext cx="10803833" cy="864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61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96922" y="3014058"/>
            <a:ext cx="0" cy="431950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20" name="正文"/>
          <p:cNvSpPr txBox="1"/>
          <p:nvPr>
            <p:custDataLst>
              <p:tags r:id="rId9"/>
            </p:custDataLst>
          </p:nvPr>
        </p:nvSpPr>
        <p:spPr>
          <a:xfrm>
            <a:off x="2260539" y="2775850"/>
            <a:ext cx="9009970" cy="879145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发展现状：近年来，数字创意产业在全球范围内迅速崛起，成为经济增长的新动力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822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0859" y="2772039"/>
            <a:ext cx="900108" cy="900743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824" name="任意多边形 51"/>
          <p:cNvSpPr/>
          <p:nvPr>
            <p:custDataLst>
              <p:tags r:id="rId11"/>
            </p:custDataLst>
          </p:nvPr>
        </p:nvSpPr>
        <p:spPr>
          <a:xfrm>
            <a:off x="608330" y="3937669"/>
            <a:ext cx="10969625" cy="104430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826" name="任意多边形 52"/>
          <p:cNvSpPr/>
          <p:nvPr>
            <p:custDataLst>
              <p:tags r:id="rId12"/>
            </p:custDataLst>
          </p:nvPr>
        </p:nvSpPr>
        <p:spPr>
          <a:xfrm>
            <a:off x="691544" y="4027870"/>
            <a:ext cx="10803833" cy="864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63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96922" y="4251468"/>
            <a:ext cx="0" cy="431950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28" name="正文"/>
          <p:cNvSpPr txBox="1"/>
          <p:nvPr>
            <p:custDataLst>
              <p:tags r:id="rId14"/>
            </p:custDataLst>
          </p:nvPr>
        </p:nvSpPr>
        <p:spPr>
          <a:xfrm>
            <a:off x="2260539" y="4013260"/>
            <a:ext cx="9009970" cy="879145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未来趋势：随着技术的不断进步，数字创意产业将更加注重创新和跨界融合，推动文化产业升级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830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0859" y="4009449"/>
            <a:ext cx="900108" cy="900743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832" name="任意多边形 57"/>
          <p:cNvSpPr/>
          <p:nvPr>
            <p:custDataLst>
              <p:tags r:id="rId16"/>
            </p:custDataLst>
          </p:nvPr>
        </p:nvSpPr>
        <p:spPr>
          <a:xfrm>
            <a:off x="608330" y="5175078"/>
            <a:ext cx="10969625" cy="104430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834" name="任意多边形 58"/>
          <p:cNvSpPr/>
          <p:nvPr>
            <p:custDataLst>
              <p:tags r:id="rId17"/>
            </p:custDataLst>
          </p:nvPr>
        </p:nvSpPr>
        <p:spPr>
          <a:xfrm>
            <a:off x="691544" y="5265280"/>
            <a:ext cx="10803833" cy="864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65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96922" y="5488877"/>
            <a:ext cx="0" cy="431950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36" name="正文"/>
          <p:cNvSpPr txBox="1"/>
          <p:nvPr>
            <p:custDataLst>
              <p:tags r:id="rId19"/>
            </p:custDataLst>
          </p:nvPr>
        </p:nvSpPr>
        <p:spPr>
          <a:xfrm>
            <a:off x="2260539" y="5250670"/>
            <a:ext cx="9009970" cy="879145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文化传媒行业在数字创意产业中的角色：文化传媒行业在数字创意产业中发挥着重要的角色，通过提供内容、平台和渠道，推动数字创意产业的发展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838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0859" y="5246858"/>
            <a:ext cx="900108" cy="900743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影视制作与发行</a:t>
            </a:r>
            <a:endParaRPr altLang="en-US" lang="zh-CN"/>
          </a:p>
        </p:txBody>
      </p:sp>
      <p:sp>
        <p:nvSpPr>
          <p:cNvPr id="10498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内容创新：注重原创，提高影视作品的质量和水平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技术升级：运用先进技术，提高制作效率和观影体验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多元化发展：拓展题材和类型，满足不同观众的需求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国际化合作：加强与国际影视机构的合作，推动中国影视作品走向世界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媒体融合发展</a:t>
            </a:r>
            <a:endParaRPr altLang="en-US" lang="zh-CN"/>
          </a:p>
        </p:txBody>
      </p:sp>
      <p:sp>
        <p:nvSpPr>
          <p:cNvPr id="1049932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4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媒体融合的定义和背景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38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0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媒体融合的发展趋势和特点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44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6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8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媒体融合在文化传媒行业的应用和影响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50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2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4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媒体融合发展的挑战和机遇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文化旅游产业</a:t>
            </a:r>
            <a:endParaRPr altLang="en-US" lang="zh-CN"/>
          </a:p>
        </p:txBody>
      </p:sp>
      <p:sp>
        <p:nvSpPr>
          <p:cNvPr id="1049990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92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94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文化旅游产业概述：介绍文化旅游产业的定义、发展历程和现状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98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00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文化旅游产业的发展趋势：分析文化旅游产业的发展趋势，如个性化、多元化、智能化等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04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06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文化旅游产业的创新发展：探讨文化旅游产业如何通过创新发展，提高竞争力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10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12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文化旅游产业的未来展望：展望文化旅游产业的未来发展趋势，提出发展建议和展望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文化传媒行业未来发展策略建议</a:t>
            </a:r>
            <a:endParaRPr altLang="en-US" lang="zh-CN"/>
          </a:p>
        </p:txBody>
      </p:sp>
      <p:sp>
        <p:nvSpPr>
          <p:cNvPr id="105004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加强政策引导与支持力度</a:t>
            </a:r>
            <a:endParaRPr altLang="en-US" lang="zh-CN"/>
          </a:p>
        </p:txBody>
      </p:sp>
      <p:sp>
        <p:nvSpPr>
          <p:cNvPr id="1050112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4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6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加强行业监管和规范市场秩序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2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4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加大对文化传媒行业的投入力度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0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2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4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制定更加优惠的政策措施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8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0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2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推动文化传媒行业与其他产业的融合发展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推动技术创新与产业升级</a:t>
            </a:r>
            <a:endParaRPr altLang="en-US" lang="zh-CN"/>
          </a:p>
        </p:txBody>
      </p:sp>
      <p:sp>
        <p:nvSpPr>
          <p:cNvPr id="1050178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0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2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加大技术研发力度，提高文化传媒行业的核心竞争力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6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8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促进产业融合发展，推动文化传媒行业与其他领域的合作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2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4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加强人才培养和引进，为文化传媒行业的发展提供人才保障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8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0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完善政策法规体系，为文化传媒行业的发展提供有力保障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加强国际交流与合作</a:t>
            </a:r>
            <a:endParaRPr altLang="en-US" lang="zh-CN"/>
          </a:p>
        </p:txBody>
      </p:sp>
      <p:sp>
        <p:nvSpPr>
          <p:cNvPr id="10502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0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8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积极参与国际文化交流活动，推广中华文化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学习借鉴国际先进经验，提高自身竞争力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0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8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推动文化产品“走出去”，拓展海外市场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加强与国际传媒机构的合作，共同推动行业发展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培养高素质人才队伍</a:t>
            </a:r>
            <a:endParaRPr altLang="en-US" lang="zh-CN"/>
          </a:p>
        </p:txBody>
      </p:sp>
      <p:sp>
        <p:nvSpPr>
          <p:cNvPr id="1050310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2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4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 fontScale="88889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重视人才选拔：建立科学的人才选拔机制，选拔具有创新精神和实践能力的人才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16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8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0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 fontScale="94444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加强人才培养：通过培训、实践等方式，提高人才的专业素质和综合能力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22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4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6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 fontScale="8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完善人才激励机制：建立合理的薪酬制度、晋升制度等，激发人才的积极性和创造力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28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0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2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推动人才交流与合作：加强与其他行业、地区的人才交流与合作，促进人才流动和资源共享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5036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对文化传媒行业的总结评价</a:t>
            </a:r>
            <a:endParaRPr altLang="en-US" lang="zh-CN"/>
          </a:p>
        </p:txBody>
      </p:sp>
      <p:sp>
        <p:nvSpPr>
          <p:cNvPr id="105043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3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4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4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4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数字化、智能化技术推动行业转型升级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5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跨界融合成为行业新趋势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5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行业规模持续扩大，未来发展前景广阔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5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内容创新成为行业核心竞争力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对未来发展的建议与展望</a:t>
            </a:r>
            <a:endParaRPr altLang="en-US" lang="zh-CN"/>
          </a:p>
        </p:txBody>
      </p:sp>
      <p:sp>
        <p:nvSpPr>
          <p:cNvPr id="1050490" name="弧形 58"/>
          <p:cNvSpPr/>
          <p:nvPr>
            <p:custDataLst>
              <p:tags r:id="rId1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2" name="弧形 57"/>
          <p:cNvSpPr/>
          <p:nvPr>
            <p:custDataLst>
              <p:tags r:id="rId2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4" name="椭圆 22"/>
          <p:cNvSpPr/>
          <p:nvPr>
            <p:custDataLst>
              <p:tags r:id="rId3"/>
            </p:custDataLst>
          </p:nvPr>
        </p:nvSpPr>
        <p:spPr>
          <a:xfrm>
            <a:off x="8448679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6" name="椭圆 23"/>
          <p:cNvSpPr/>
          <p:nvPr>
            <p:custDataLst>
              <p:tags r:id="rId4"/>
            </p:custDataLst>
          </p:nvPr>
        </p:nvSpPr>
        <p:spPr>
          <a:xfrm>
            <a:off x="8834838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8" name="正文"/>
          <p:cNvSpPr txBox="1"/>
          <p:nvPr>
            <p:custDataLst>
              <p:tags r:id="rId5"/>
            </p:custDataLst>
          </p:nvPr>
        </p:nvSpPr>
        <p:spPr>
          <a:xfrm>
            <a:off x="8901385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加强文化传媒行业品牌建设，提升品牌影响力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500" name="椭圆 24"/>
          <p:cNvSpPr/>
          <p:nvPr>
            <p:custDataLst>
              <p:tags r:id="rId6"/>
            </p:custDataLst>
          </p:nvPr>
        </p:nvSpPr>
        <p:spPr>
          <a:xfrm>
            <a:off x="6016437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2" name="椭圆 25"/>
          <p:cNvSpPr/>
          <p:nvPr>
            <p:custDataLst>
              <p:tags r:id="rId7"/>
            </p:custDataLst>
          </p:nvPr>
        </p:nvSpPr>
        <p:spPr>
          <a:xfrm>
            <a:off x="6401659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4" name="正文"/>
          <p:cNvSpPr txBox="1"/>
          <p:nvPr>
            <p:custDataLst>
              <p:tags r:id="rId8"/>
            </p:custDataLst>
          </p:nvPr>
        </p:nvSpPr>
        <p:spPr>
          <a:xfrm>
            <a:off x="6469143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推动文化传媒行业数字化转型，提升竞争力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6" name="椭圆 7"/>
          <p:cNvSpPr/>
          <p:nvPr>
            <p:custDataLst>
              <p:tags r:id="rId9"/>
            </p:custDataLst>
          </p:nvPr>
        </p:nvSpPr>
        <p:spPr>
          <a:xfrm>
            <a:off x="3584195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8" name="椭圆 9"/>
          <p:cNvSpPr/>
          <p:nvPr>
            <p:custDataLst>
              <p:tags r:id="rId10"/>
            </p:custDataLst>
          </p:nvPr>
        </p:nvSpPr>
        <p:spPr>
          <a:xfrm>
            <a:off x="3969417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0" name="正文"/>
          <p:cNvSpPr txBox="1"/>
          <p:nvPr>
            <p:custDataLst>
              <p:tags r:id="rId11"/>
            </p:custDataLst>
          </p:nvPr>
        </p:nvSpPr>
        <p:spPr>
          <a:xfrm>
            <a:off x="403690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加强文化传媒行业人才培养，提高从业人员素质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512" name="椭圆 5"/>
          <p:cNvSpPr/>
          <p:nvPr>
            <p:custDataLst>
              <p:tags r:id="rId12"/>
            </p:custDataLst>
          </p:nvPr>
        </p:nvSpPr>
        <p:spPr>
          <a:xfrm>
            <a:off x="875455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4" name="椭圆 4"/>
          <p:cNvSpPr/>
          <p:nvPr>
            <p:custDataLst>
              <p:tags r:id="rId13"/>
            </p:custDataLst>
          </p:nvPr>
        </p:nvSpPr>
        <p:spPr>
          <a:xfrm>
            <a:off x="1260677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6" name="正文"/>
          <p:cNvSpPr txBox="1"/>
          <p:nvPr>
            <p:custDataLst>
              <p:tags r:id="rId14"/>
            </p:custDataLst>
          </p:nvPr>
        </p:nvSpPr>
        <p:spPr>
          <a:xfrm>
            <a:off x="132816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深化文化传媒行业改革，推动高质量发展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6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6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6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6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2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2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8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7"/>
</p:tagLst>
</file>

<file path=ppt/tags/tag386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41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415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2023-12-17T09:25:33Z</dcterms:created>
  <dcterms:modified xsi:type="dcterms:W3CDTF">2023-12-17T09:25:33Z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075c2a43470745b4893a8574f5927a35_21</vt:lpwstr>
  </property>
</Properties>
</file>