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72" r:id="rId1"/>
    <p:sldMasterId id="2147494509" r:id="rId2"/>
  </p:sldMasterIdLst>
  <p:notesMasterIdLst>
    <p:notesMasterId r:id="rId3"/>
  </p:notesMasterIdLst>
  <p:sldIdLst>
    <p:sldId id="5200" r:id="rId4"/>
    <p:sldId id="5204" r:id="rId5"/>
    <p:sldId id="5207" r:id="rId6"/>
    <p:sldId id="5210" r:id="rId7"/>
    <p:sldId id="5213" r:id="rId8"/>
    <p:sldId id="5216" r:id="rId9"/>
    <p:sldId id="5219" r:id="rId10"/>
    <p:sldId id="5222" r:id="rId11"/>
    <p:sldId id="5225" r:id="rId12"/>
    <p:sldId id="5228" r:id="rId13"/>
    <p:sldId id="5231" r:id="rId14"/>
    <p:sldId id="5234" r:id="rId15"/>
    <p:sldId id="5237" r:id="rId16"/>
    <p:sldId id="5240" r:id="rId17"/>
    <p:sldId id="5243" r:id="rId18"/>
    <p:sldId id="5246" r:id="rId19"/>
    <p:sldId id="5249" r:id="rId20"/>
    <p:sldId id="5252" r:id="rId21"/>
    <p:sldId id="5255" r:id="rId22"/>
    <p:sldId id="5258" r:id="rId23"/>
    <p:sldId id="5261" r:id="rId24"/>
    <p:sldId id="5264" r:id="rId25"/>
    <p:sldId id="5267" r:id="rId26"/>
    <p:sldId id="5270" r:id="rId27"/>
    <p:sldId id="5273" r:id="rId28"/>
    <p:sldId id="5276" r:id="rId29"/>
    <p:sldId id="5279" r:id="rId30"/>
    <p:sldId id="528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73" r:id="rId1"/>
    <p:sldLayoutId id="2147494474" r:id="rId2"/>
    <p:sldLayoutId id="2147494475" r:id="rId3"/>
    <p:sldLayoutId id="2147494476" r:id="rId4"/>
    <p:sldLayoutId id="2147494477" r:id="rId5"/>
    <p:sldLayoutId id="2147494478" r:id="rId6"/>
    <p:sldLayoutId id="2147494479" r:id="rId7"/>
    <p:sldLayoutId id="2147494480" r:id="rId8"/>
    <p:sldLayoutId id="2147494481" r:id="rId9"/>
    <p:sldLayoutId id="2147494482" r:id="rId10"/>
    <p:sldLayoutId id="21474944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510" r:id="rId1"/>
    <p:sldLayoutId id="2147494511" r:id="rId2"/>
    <p:sldLayoutId id="2147494512" r:id="rId3"/>
    <p:sldLayoutId id="2147494513" r:id="rId4"/>
    <p:sldLayoutId id="2147494514" r:id="rId5"/>
    <p:sldLayoutId id="2147494515" r:id="rId6"/>
    <p:sldLayoutId id="2147494516" r:id="rId7"/>
    <p:sldLayoutId id="2147494517" r:id="rId8"/>
    <p:sldLayoutId id="2147494518" r:id="rId9"/>
    <p:sldLayoutId id="2147494519" r:id="rId10"/>
    <p:sldLayoutId id="214749452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tags" Target="../tags/tag167.xml"/><Relationship Id="rId22" Type="http://schemas.openxmlformats.org/officeDocument/2006/relationships/tags" Target="../tags/tag168.xml"/><Relationship Id="rId23" Type="http://schemas.openxmlformats.org/officeDocument/2006/relationships/tags" Target="../tags/tag169.xml"/><Relationship Id="rId24" Type="http://schemas.openxmlformats.org/officeDocument/2006/relationships/tags" Target="../tags/tag170.xml"/><Relationship Id="rId25" Type="http://schemas.openxmlformats.org/officeDocument/2006/relationships/tags" Target="../tags/tag171.xml"/><Relationship Id="rId26" Type="http://schemas.openxmlformats.org/officeDocument/2006/relationships/tags" Target="../tags/tag172.xml"/><Relationship Id="rId27" Type="http://schemas.openxmlformats.org/officeDocument/2006/relationships/tags" Target="../tags/tag173.xml"/><Relationship Id="rId28" Type="http://schemas.openxmlformats.org/officeDocument/2006/relationships/tags" Target="../tags/tag174.xml"/><Relationship Id="rId29" Type="http://schemas.openxmlformats.org/officeDocument/2006/relationships/tags" Target="../tags/tag175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酒店业市场分析及投资前景预测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酒店业投资风险与机会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酒店业市场前景预测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酒店业创新发展与转型升级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酒店业市场概述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酒店业市场分析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酒店业市场概述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酒店业发展历程</a:t>
            </a:r>
            <a:endParaRPr altLang="en-US" lang="zh-CN"/>
          </a:p>
        </p:txBody>
      </p:sp>
      <p:sp>
        <p:nvSpPr>
          <p:cNvPr id="10488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古代客栈时期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现代酒店时期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奢华酒店时期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精品酒店时期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酒店业市场规模</a:t>
            </a:r>
            <a:endParaRPr altLang="en-US" lang="zh-CN"/>
          </a:p>
        </p:txBody>
      </p:sp>
      <p:sp>
        <p:nvSpPr>
          <p:cNvPr id="10489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全球酒店业市场规模持续增长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中国酒店业市场规模位居世界前列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中高端酒店市场占比逐年提升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经济型酒店市场面临转型升级压力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酒店业市场结构</a:t>
            </a:r>
            <a:endParaRPr altLang="en-US" lang="zh-CN"/>
          </a:p>
        </p:txBody>
      </p:sp>
      <p:sp>
        <p:nvSpPr>
          <p:cNvPr id="10489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高端酒店：提供豪华住宿和高端服务，客户群体主要为高收入人群和商务旅客。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中端酒店：提供舒适住宿和一定服务，客户群体主要为一般商务旅客和普通游客。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经济型酒店：价格实惠，服务简单，客户群体主要为预算有限的旅客和学生群体。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民宿和家庭旅馆：提供个性化住宿体验，客户群体主要为寻找独特住宿体验的旅客。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酒店业市场竞争格局</a:t>
            </a:r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国内酒店品牌竞争激烈，包括国际品牌和本土品牌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不同酒店定位差异明显，高中低端市场均有竞争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酒店服务质量成为竞争的重要因素，提升服务品质是关键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互联网技术应用加速酒店业竞争格局变化，线上线下融合成为趋势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酒店业市场分析</a:t>
            </a:r>
            <a:endParaRPr altLang="en-US" dirty="0" lang="zh-CN"/>
          </a:p>
        </p:txBody>
      </p:sp>
      <p:sp>
        <p:nvSpPr>
          <p:cNvPr id="10490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消费者需求分析</a:t>
            </a:r>
            <a:endParaRPr altLang="en-US" lang="zh-CN"/>
          </a:p>
        </p:txBody>
      </p:sp>
      <p:sp>
        <p:nvSpPr>
          <p:cNvPr id="10491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消费者需求趋势：个性化服务、体验式消费、健康环保等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消费者群体特征：年龄、性别、职业等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消费者消费习惯：预订方式、支付方式、入住时长等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消费者对价格的敏感度：不同价格区间的需求量变化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1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消费者类型：商务旅客、休闲旅客、长期住客等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消费者需求变化：健康环保、智能化服务、社交需求等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消费趋势：在线预订、个性化服务、体验式消费等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消费特点：价格敏感度、服务质量要求、设施需求等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消费者群体特征分析</a:t>
            </a:r>
            <a:endParaRPr altLang="en-US" lang="zh-CN"/>
          </a:p>
        </p:txBody>
      </p:sp>
      <p:sp>
        <p:nvSpPr>
          <p:cNvPr id="10492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年龄分布：主要消费群体为年轻人和中年人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消费心理：注重品质、舒适度和个性化需求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消费习惯：倾向于在线预订和移动支付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性别比例：女性消费者略多于男性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消费者满意度分析</a:t>
            </a:r>
            <a:endParaRPr altLang="en-US" lang="zh-CN"/>
          </a:p>
        </p:txBody>
      </p:sp>
      <p:sp>
        <p:nvSpPr>
          <p:cNvPr id="10493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调查问卷：了解消费者对酒店服务的评价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跟踪监测：定期进行调查，监测改进措施的效果，及时调整和优化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改进措施：根据分析结果，制定相应的改进措施，提高消费者满意度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数据分析：分析消费者满意度指标，包括设施、服务、价格等方面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酒店业投资风险与机会</a:t>
            </a:r>
            <a:endParaRPr altLang="en-US" dirty="0" lang="zh-CN"/>
          </a:p>
        </p:txBody>
      </p:sp>
      <p:sp>
        <p:nvSpPr>
          <p:cNvPr id="10494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4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财务风险：酒店业投资资金需求大，投资者需具备足够的资金实力和融资能力，同时需合理控制财务风险。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品牌风险：酒店品牌形象和口碑对经营业绩至关重要，投资者需选择具有知名度和美誉度的品牌。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市场风险：酒店业市场竞争激烈，投资者需关注市场动态，了解市场需求和趋势。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经营风险：酒店业经营受多种因素影响，如经济环境、政策法规、自然灾害等，投资者需具备丰富的管理经验和应对能力。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旅游业的持续增长带来更多商机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创新经营模式和特色服务提升竞争力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投资酒店业可获得稳定的现金流回报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高端酒店市场仍有发展空间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5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风险评估：对酒店业市场进行全面分析，了解潜在风险和机会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经营管理：注重酒店服务质量、设施维护和员工培训，提高客户满意度和忠诚度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品牌选择：选择知名品牌或具有良好口碑的品牌，提高酒店知名度和吸引力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选址策略：选择具有商业潜力和合适地段的酒店项目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投资案例分析</a:t>
            </a:r>
            <a:endParaRPr altLang="en-US" lang="zh-CN"/>
          </a:p>
        </p:txBody>
      </p:sp>
      <p:sp>
        <p:nvSpPr>
          <p:cNvPr id="10496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成功案例：万豪酒店集团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成功原因：品牌优势、管理经验、市场定位准确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失败案例：某某连锁酒店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失败原因：资金链断裂、管理不善、市场饱和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酒店业市场前景预测</a:t>
            </a:r>
            <a:endParaRPr altLang="en-US" dirty="0" lang="zh-CN"/>
          </a:p>
        </p:txBody>
      </p:sp>
      <p:sp>
        <p:nvSpPr>
          <p:cNvPr id="10497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酒店业发展趋势预测</a:t>
            </a:r>
            <a:endParaRPr altLang="en-US" lang="zh-CN"/>
          </a:p>
        </p:txBody>
      </p:sp>
      <p:sp>
        <p:nvSpPr>
          <p:cNvPr id="10497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智能化发展：随着科技的进步，酒店将逐步实现智能化管理，提高服务质量和效率。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个性化体验：酒店将更加注重个性化服务，满足不同客户的需求和体验。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绿色环保：随着环保意识的提高，酒店将更加注重绿色环保，推广绿色旅游。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多元化经营：酒店将通过多元化经营，拓展业务范围，提高盈利能力。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酒店业市场容量预测</a:t>
            </a:r>
            <a:endParaRPr altLang="en-US" lang="zh-CN"/>
          </a:p>
        </p:txBody>
      </p:sp>
      <p:sp>
        <p:nvSpPr>
          <p:cNvPr id="10498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未来5-10年酒店业市场容量将持续增长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中国中产阶级人口增长将推动酒店业市场容量的扩大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旅游业发展将进一步拉动酒店业市场容量的增长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新兴市场和二三线城市将成为酒店业市场容量增长的重要驱动力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酒店业市场增长点预测</a:t>
            </a:r>
            <a:endParaRPr altLang="en-US" lang="zh-CN"/>
          </a:p>
        </p:txBody>
      </p:sp>
      <p:sp>
        <p:nvSpPr>
          <p:cNvPr id="10498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旅游业的持续发展将带动酒店业市场的增长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中产阶级的崛起将增加高端酒店市场的需求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共享经济的兴起将为酒店业带来新的增长点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技术创新将提升酒店业的服务质量和运营效率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酒店业市场发展前景展望</a:t>
            </a:r>
            <a:endParaRPr altLang="en-US" lang="zh-CN"/>
          </a:p>
        </p:txBody>
      </p:sp>
      <p:sp>
        <p:nvSpPr>
          <p:cNvPr id="104991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环保和可持续发展将成为酒店业的重要趋势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技术创新将改变酒店业的运营模式和服务体验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中产阶级的崛起将带动高端酒店市场的需求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旅游业的持续发展将推动酒店业市场的增长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酒店业创新发展与转型升级</a:t>
            </a:r>
            <a:endParaRPr altLang="en-US" dirty="0" lang="zh-CN"/>
          </a:p>
        </p:txBody>
      </p:sp>
      <p:sp>
        <p:nvSpPr>
          <p:cNvPr id="1049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酒店业创新发展模式</a:t>
            </a:r>
            <a:endParaRPr altLang="en-US" lang="zh-CN"/>
          </a:p>
        </p:txBody>
      </p:sp>
      <p:sp>
        <p:nvSpPr>
          <p:cNvPr id="10500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多元化发展：拓展业务范围，涵盖休闲、娱乐、文化等领域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智能化升级：引入人工智能、大数据等技术提升服务质量和运营效率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个性化服务：关注客户需求，提供定制化、贴心化的服务体验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绿色环保：倡导可持续发展，推行绿色旅游、环保理念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酒店业转型升级路径</a:t>
            </a:r>
            <a:endParaRPr altLang="en-US" lang="zh-CN"/>
          </a:p>
        </p:txBody>
      </p:sp>
      <p:sp>
        <p:nvSpPr>
          <p:cNvPr id="10500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智能化升级：引入人工智能、大数据等技术提升酒店服务质量和运营效率。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多元化发展：拓展酒店业务范围，提供更多元化的服务项目，满足消费者多样化需求。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绿色环保转型：注重环保理念，采取节能减排措施，打造绿色酒店。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品牌化建设：加强品牌推广和市场营销，提升酒店知名度和美誉度。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酒店业数字化转型</a:t>
            </a:r>
            <a:endParaRPr altLang="en-US" lang="zh-CN"/>
          </a:p>
        </p:txBody>
      </p:sp>
      <p:sp>
        <p:nvSpPr>
          <p:cNvPr id="10501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数字化转型是酒店业创新发展的必经之路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酒店业数字化转型的背景和意义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酒店业数字化转型的主要内容和措施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酒店业数字化转型的未来趋势和展望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酒店业智能化升级</a:t>
            </a:r>
            <a:endParaRPr altLang="en-US" lang="zh-CN"/>
          </a:p>
        </p:txBody>
      </p:sp>
      <p:sp>
        <p:nvSpPr>
          <p:cNvPr id="10501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智能化技术应用：如人工智能、大数据等，提升酒店服务质量和运营效率。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定制化服务：通过智能化手段，提供更加个性化、精准的服务，提升客户体验。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无人化服务：通过智能化设备，实现酒店服务的无人化，降低人力成本。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智能化管理：利用智能化手段，实现酒店内部管理的智能化，提高管理效率。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2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2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5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2024-01-05T00:37:07Z</dcterms:created>
  <dcterms:modified xsi:type="dcterms:W3CDTF">2024-01-05T00:37:07Z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31407169f786472bba43213c3a2f90f2_21</vt:lpwstr>
  </property>
</Properties>
</file>