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518" r:id="rId1"/>
    <p:sldMasterId id="2147486555" r:id="rId2"/>
  </p:sldMasterIdLst>
  <p:notesMasterIdLst>
    <p:notesMasterId r:id="rId3"/>
  </p:notesMasterIdLst>
  <p:sldIdLst>
    <p:sldId id="1526" r:id="rId4"/>
    <p:sldId id="1530" r:id="rId5"/>
    <p:sldId id="1534" r:id="rId6"/>
    <p:sldId id="1537" r:id="rId7"/>
    <p:sldId id="1540" r:id="rId8"/>
    <p:sldId id="1543" r:id="rId9"/>
    <p:sldId id="1546" r:id="rId10"/>
    <p:sldId id="1549" r:id="rId11"/>
    <p:sldId id="1552" r:id="rId12"/>
    <p:sldId id="1555" r:id="rId13"/>
    <p:sldId id="1558" r:id="rId14"/>
    <p:sldId id="1561" r:id="rId15"/>
    <p:sldId id="1564" r:id="rId16"/>
    <p:sldId id="1567" r:id="rId17"/>
    <p:sldId id="1570" r:id="rId18"/>
    <p:sldId id="1573" r:id="rId19"/>
    <p:sldId id="1576" r:id="rId20"/>
    <p:sldId id="1579" r:id="rId21"/>
    <p:sldId id="1582" r:id="rId22"/>
    <p:sldId id="1585" r:id="rId23"/>
    <p:sldId id="1588" r:id="rId24"/>
    <p:sldId id="1591" r:id="rId25"/>
    <p:sldId id="1594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519" r:id="rId1"/>
    <p:sldLayoutId id="2147486520" r:id="rId2"/>
    <p:sldLayoutId id="2147486521" r:id="rId3"/>
    <p:sldLayoutId id="2147486522" r:id="rId4"/>
    <p:sldLayoutId id="2147486523" r:id="rId5"/>
    <p:sldLayoutId id="2147486524" r:id="rId6"/>
    <p:sldLayoutId id="2147486525" r:id="rId7"/>
    <p:sldLayoutId id="2147486526" r:id="rId8"/>
    <p:sldLayoutId id="2147486527" r:id="rId9"/>
    <p:sldLayoutId id="2147486528" r:id="rId10"/>
    <p:sldLayoutId id="214748652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556" r:id="rId1"/>
    <p:sldLayoutId id="2147486557" r:id="rId2"/>
    <p:sldLayoutId id="2147486558" r:id="rId3"/>
    <p:sldLayoutId id="2147486559" r:id="rId4"/>
    <p:sldLayoutId id="2147486560" r:id="rId5"/>
    <p:sldLayoutId id="2147486561" r:id="rId6"/>
    <p:sldLayoutId id="2147486562" r:id="rId7"/>
    <p:sldLayoutId id="2147486563" r:id="rId8"/>
    <p:sldLayoutId id="2147486564" r:id="rId9"/>
    <p:sldLayoutId id="2147486565" r:id="rId10"/>
    <p:sldLayoutId id="214748656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tags" Target="../tags/tag90.xml"/><Relationship Id="rId5" Type="http://schemas.openxmlformats.org/officeDocument/2006/relationships/tags" Target="../tags/tag91.xml"/><Relationship Id="rId6" Type="http://schemas.openxmlformats.org/officeDocument/2006/relationships/tags" Target="../tags/tag92.xml"/><Relationship Id="rId7" Type="http://schemas.openxmlformats.org/officeDocument/2006/relationships/tags" Target="../tags/tag93.xml"/><Relationship Id="rId8" Type="http://schemas.openxmlformats.org/officeDocument/2006/relationships/tags" Target="../tags/tag94.xml"/><Relationship Id="rId9" Type="http://schemas.openxmlformats.org/officeDocument/2006/relationships/tags" Target="../tags/tag95.xml"/><Relationship Id="rId10" Type="http://schemas.openxmlformats.org/officeDocument/2006/relationships/tags" Target="../tags/tag96.xml"/><Relationship Id="rId11" Type="http://schemas.openxmlformats.org/officeDocument/2006/relationships/tags" Target="../tags/tag97.xml"/><Relationship Id="rId12" Type="http://schemas.openxmlformats.org/officeDocument/2006/relationships/tags" Target="../tags/tag9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tags" Target="../tags/tag123.xml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学科交叉融合的学校双减探索与实践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41433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文本框 14"/>
          <p:cNvSpPr txBox="1"/>
          <p:nvPr>
            <p:custDataLst>
              <p:tags r:id="rId4"/>
            </p:custDataLst>
          </p:nvPr>
        </p:nvSpPr>
        <p:spPr>
          <a:xfrm flipH="1">
            <a:off x="590231" y="5111799"/>
            <a:ext cx="2477770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学科交叉融合的背景与意义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0" name="文本框 17"/>
          <p:cNvSpPr txBox="1"/>
          <p:nvPr>
            <p:custDataLst>
              <p:tags r:id="rId5"/>
            </p:custDataLst>
          </p:nvPr>
        </p:nvSpPr>
        <p:spPr>
          <a:xfrm>
            <a:off x="590230" y="4203120"/>
            <a:ext cx="2477769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2" name="矩形: 圆角 10"/>
          <p:cNvSpPr/>
          <p:nvPr>
            <p:custDataLst>
              <p:tags r:id="rId6"/>
            </p:custDataLst>
          </p:nvPr>
        </p:nvSpPr>
        <p:spPr>
          <a:xfrm>
            <a:off x="329596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034"/>
          <p:cNvSpPr txBox="1"/>
          <p:nvPr>
            <p:custDataLst>
              <p:tags r:id="rId7"/>
            </p:custDataLst>
          </p:nvPr>
        </p:nvSpPr>
        <p:spPr>
          <a:xfrm flipH="1">
            <a:off x="3473130" y="5116244"/>
            <a:ext cx="2477135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学校双减政策解读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041"/>
          <p:cNvSpPr txBox="1"/>
          <p:nvPr>
            <p:custDataLst>
              <p:tags r:id="rId8"/>
            </p:custDataLst>
          </p:nvPr>
        </p:nvSpPr>
        <p:spPr>
          <a:xfrm>
            <a:off x="3479481" y="4203120"/>
            <a:ext cx="2454514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3"/>
          <p:cNvSpPr/>
          <p:nvPr>
            <p:custDataLst>
              <p:tags r:id="rId9"/>
            </p:custDataLst>
          </p:nvPr>
        </p:nvSpPr>
        <p:spPr>
          <a:xfrm>
            <a:off x="6178231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046"/>
          <p:cNvSpPr txBox="1"/>
          <p:nvPr>
            <p:custDataLst>
              <p:tags r:id="rId10"/>
            </p:custDataLst>
          </p:nvPr>
        </p:nvSpPr>
        <p:spPr>
          <a:xfrm flipH="1">
            <a:off x="6354761" y="5116244"/>
            <a:ext cx="2477770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学科交叉融合在学校双减中的实践探索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049"/>
          <p:cNvSpPr txBox="1"/>
          <p:nvPr>
            <p:custDataLst>
              <p:tags r:id="rId11"/>
            </p:custDataLst>
          </p:nvPr>
        </p:nvSpPr>
        <p:spPr>
          <a:xfrm>
            <a:off x="6354761" y="4203120"/>
            <a:ext cx="2477770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矩形: 圆角 16"/>
          <p:cNvSpPr/>
          <p:nvPr>
            <p:custDataLst>
              <p:tags r:id="rId12"/>
            </p:custDataLst>
          </p:nvPr>
        </p:nvSpPr>
        <p:spPr>
          <a:xfrm>
            <a:off x="906049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6" name="文本框 1053"/>
          <p:cNvSpPr txBox="1"/>
          <p:nvPr>
            <p:custDataLst>
              <p:tags r:id="rId13"/>
            </p:custDataLst>
          </p:nvPr>
        </p:nvSpPr>
        <p:spPr>
          <a:xfrm flipH="1">
            <a:off x="9237025" y="5116244"/>
            <a:ext cx="2477135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学科交叉融合在学校双减中的未来展望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056"/>
          <p:cNvSpPr txBox="1"/>
          <p:nvPr>
            <p:custDataLst>
              <p:tags r:id="rId14"/>
            </p:custDataLst>
          </p:nvPr>
        </p:nvSpPr>
        <p:spPr>
          <a:xfrm>
            <a:off x="9237025" y="4203120"/>
            <a:ext cx="2341229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学科交叉融合的背景与意义</a:t>
            </a:r>
            <a:endParaRPr altLang="en-US" dirty="0" lang="zh-CN"/>
          </a:p>
        </p:txBody>
      </p:sp>
      <p:sp>
        <p:nvSpPr>
          <p:cNvPr id="10488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学科交叉融合的概念</a:t>
            </a:r>
            <a:endParaRPr altLang="en-US" lang="zh-CN"/>
          </a:p>
        </p:txBody>
      </p:sp>
      <p:sp>
        <p:nvSpPr>
          <p:cNvPr id="104884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4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4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4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4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学科交叉融合是当前科学发展的主要趋势之一，也是推动创新、促进科技进步的重要途径。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学科交叉融合是指不同学科之间相互交叉、融合、渗透，形成新的学科领域或研究方向的过程。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学科交叉融合有助于打破传统学科界限，发现新的科学规律，解决复杂问题，提高学术水平和应用价值。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学科交叉融合对于培养创新型人才、提高国家核心竞争力具有重要意义。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学科交叉融合的意义</a:t>
            </a:r>
            <a:endParaRPr altLang="en-US" lang="zh-CN"/>
          </a:p>
        </p:txBody>
      </p:sp>
      <p:sp>
        <p:nvSpPr>
          <p:cNvPr id="1048890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培养创新型人才：学科交叉融合能够拓宽学生的知识面，提高学生的综合素质，培养出更多具有创新精神和实践能力的人才。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4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促进学术研究：学科交叉融合能够推动学术研究的深度和广度，促进不同学科之间的交流与合作，产生更多的学术成果和创新思想。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提升教育质量：学科交叉融合能够丰富教学内容和方法，提高教育教学的质量和效果，培养出更具有竞争力的人才。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服务社会发展：学科交叉融合能够为解决现实问题提供新的思路和方法，推动社会的发展和进步，为人类文明的进步做出贡献。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学科交叉融合的背景</a:t>
            </a:r>
            <a:endParaRPr altLang="en-US" lang="zh-CN"/>
          </a:p>
        </p:txBody>
      </p:sp>
      <p:sp>
        <p:nvSpPr>
          <p:cNvPr id="1048948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学科交叉融合的定义：不同学科之间的交叉渗透与融合，形成新的学科领域。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4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学科交叉融合的背景：随着科技的发展和社会的进步，单一学科难以解决复杂问题，需要跨学科合作。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0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学科交叉融合的意义：促进知识创新、人才培养和科技进步，提高国家竞争力。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6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学科交叉融合的实践：在教育、科研、产业等领域取得了一系列重要成果。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学科交叉融合的必要性</a:t>
            </a:r>
            <a:endParaRPr altLang="en-US" lang="zh-CN"/>
          </a:p>
        </p:txBody>
      </p:sp>
      <p:sp>
        <p:nvSpPr>
          <p:cNvPr id="1049006" name="Rectangle 6"/>
          <p:cNvSpPr/>
          <p:nvPr>
            <p:custDataLst>
              <p:tags r:id="rId1"/>
            </p:custDataLst>
          </p:nvPr>
        </p:nvSpPr>
        <p:spPr>
          <a:xfrm>
            <a:off x="1705168" y="1906904"/>
            <a:ext cx="9648883" cy="675320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08" name="Rectangle 6"/>
          <p:cNvSpPr/>
          <p:nvPr>
            <p:custDataLst>
              <p:tags r:id="rId2"/>
            </p:custDataLst>
          </p:nvPr>
        </p:nvSpPr>
        <p:spPr>
          <a:xfrm>
            <a:off x="1705168" y="2924409"/>
            <a:ext cx="9648883" cy="675320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10" name="Rectangle 6"/>
          <p:cNvSpPr/>
          <p:nvPr>
            <p:custDataLst>
              <p:tags r:id="rId3"/>
            </p:custDataLst>
          </p:nvPr>
        </p:nvSpPr>
        <p:spPr>
          <a:xfrm>
            <a:off x="1705168" y="3942483"/>
            <a:ext cx="9648883" cy="675320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12" name="Rectangle 6"/>
          <p:cNvSpPr/>
          <p:nvPr>
            <p:custDataLst>
              <p:tags r:id="rId4"/>
            </p:custDataLst>
          </p:nvPr>
        </p:nvSpPr>
        <p:spPr>
          <a:xfrm>
            <a:off x="1705168" y="4959988"/>
            <a:ext cx="9648883" cy="675320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14" name="矩形: 圆角 26"/>
          <p:cNvSpPr/>
          <p:nvPr>
            <p:custDataLst>
              <p:tags r:id="rId5"/>
            </p:custDataLst>
          </p:nvPr>
        </p:nvSpPr>
        <p:spPr>
          <a:xfrm>
            <a:off x="1524000" y="2922130"/>
            <a:ext cx="1762875" cy="680707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016" name="矩形: 圆角 27"/>
          <p:cNvSpPr/>
          <p:nvPr>
            <p:custDataLst>
              <p:tags r:id="rId6"/>
            </p:custDataLst>
          </p:nvPr>
        </p:nvSpPr>
        <p:spPr>
          <a:xfrm>
            <a:off x="1524000" y="1904626"/>
            <a:ext cx="1762875" cy="680707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18" name="矩形: 圆角 28"/>
          <p:cNvSpPr/>
          <p:nvPr>
            <p:custDataLst>
              <p:tags r:id="rId7"/>
            </p:custDataLst>
          </p:nvPr>
        </p:nvSpPr>
        <p:spPr>
          <a:xfrm>
            <a:off x="1524000" y="4957139"/>
            <a:ext cx="1762875" cy="680707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020" name="矩形: 圆角 29"/>
          <p:cNvSpPr/>
          <p:nvPr>
            <p:custDataLst>
              <p:tags r:id="rId8"/>
            </p:custDataLst>
          </p:nvPr>
        </p:nvSpPr>
        <p:spPr>
          <a:xfrm>
            <a:off x="1524000" y="3939635"/>
            <a:ext cx="1762875" cy="680707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022" name="正文"/>
          <p:cNvSpPr txBox="1"/>
          <p:nvPr>
            <p:custDataLst>
              <p:tags r:id="rId9"/>
            </p:custDataLst>
          </p:nvPr>
        </p:nvSpPr>
        <p:spPr>
          <a:xfrm>
            <a:off x="3482098" y="1910892"/>
            <a:ext cx="7744068" cy="66806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培养创新型人才：学科交叉融合能够拓宽学生的知识面，提高学生的综合素质，培养出更多创新型人才。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24" name="标题"/>
          <p:cNvSpPr txBox="1"/>
          <p:nvPr>
            <p:custDataLst>
              <p:tags r:id="rId10"/>
            </p:custDataLst>
          </p:nvPr>
        </p:nvSpPr>
        <p:spPr>
          <a:xfrm>
            <a:off x="1616863" y="1910892"/>
            <a:ext cx="1577786" cy="66806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26" name="正文"/>
          <p:cNvSpPr txBox="1"/>
          <p:nvPr>
            <p:custDataLst>
              <p:tags r:id="rId11"/>
            </p:custDataLst>
          </p:nvPr>
        </p:nvSpPr>
        <p:spPr>
          <a:xfrm>
            <a:off x="3482098" y="2928397"/>
            <a:ext cx="7744068" cy="66806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促进学术研究：学科交叉融合能够促进学术交流与合作，推动学术研究的创新与发展。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28" name="标题"/>
          <p:cNvSpPr txBox="1"/>
          <p:nvPr>
            <p:custDataLst>
              <p:tags r:id="rId12"/>
            </p:custDataLst>
          </p:nvPr>
        </p:nvSpPr>
        <p:spPr>
          <a:xfrm>
            <a:off x="1616863" y="2928397"/>
            <a:ext cx="1577786" cy="66806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30" name="正文"/>
          <p:cNvSpPr txBox="1"/>
          <p:nvPr>
            <p:custDataLst>
              <p:tags r:id="rId13"/>
            </p:custDataLst>
          </p:nvPr>
        </p:nvSpPr>
        <p:spPr>
          <a:xfrm>
            <a:off x="3482098" y="3945901"/>
            <a:ext cx="7744068" cy="66806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应对社会挑战：随着社会的发展，许多问题越来越复杂，需要多学科的知识和技能来解决。学科交叉融合能够提供更全面的解决方案，应对各种社会挑战。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32" name="标题"/>
          <p:cNvSpPr txBox="1"/>
          <p:nvPr>
            <p:custDataLst>
              <p:tags r:id="rId14"/>
            </p:custDataLst>
          </p:nvPr>
        </p:nvSpPr>
        <p:spPr>
          <a:xfrm>
            <a:off x="1616863" y="3945901"/>
            <a:ext cx="1577786" cy="66806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34" name="正文"/>
          <p:cNvSpPr txBox="1"/>
          <p:nvPr>
            <p:custDataLst>
              <p:tags r:id="rId15"/>
            </p:custDataLst>
          </p:nvPr>
        </p:nvSpPr>
        <p:spPr>
          <a:xfrm>
            <a:off x="3482098" y="4963406"/>
            <a:ext cx="7744068" cy="66806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提高教育质量：学科交叉融合能够促进教育改革，提高教育质量，培养出更符合社会需求的人才。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36" name="标题"/>
          <p:cNvSpPr txBox="1"/>
          <p:nvPr>
            <p:custDataLst>
              <p:tags r:id="rId16"/>
            </p:custDataLst>
          </p:nvPr>
        </p:nvSpPr>
        <p:spPr>
          <a:xfrm>
            <a:off x="1616863" y="4963406"/>
            <a:ext cx="1577786" cy="66806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学校双减政策解读</a:t>
            </a:r>
            <a:endParaRPr altLang="en-US" dirty="0" lang="zh-CN"/>
          </a:p>
        </p:txBody>
      </p:sp>
      <p:sp>
        <p:nvSpPr>
          <p:cNvPr id="10490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学校双减政策的含义</a:t>
            </a:r>
            <a:endParaRPr altLang="en-US" lang="zh-CN"/>
          </a:p>
        </p:txBody>
      </p:sp>
      <p:sp>
        <p:nvSpPr>
          <p:cNvPr id="1049100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学校双减政策是指减轻义务教育阶段学生作业负担和校外培训负担。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该政策旨在通过减少学生的作业量和校外培训时间，减轻学生的学习压力和家庭经济负担。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学校双减政策的目标是促进学生的全面发展，提高教育质量，培养创新精神和实践能力。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学校双减政策的实施需要学校、家庭、社会等多方面的共同努力，加强监管和管理，确保政策的有效实施。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学校双减政策的目标</a:t>
            </a:r>
            <a:endParaRPr altLang="en-US" lang="zh-CN"/>
          </a:p>
        </p:txBody>
      </p:sp>
      <p:sp>
        <p:nvSpPr>
          <p:cNvPr id="1049158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推动学校教育改革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学校双减政策的内容</a:t>
            </a:r>
            <a:endParaRPr altLang="en-US" lang="zh-CN"/>
          </a:p>
        </p:txBody>
      </p:sp>
      <p:sp>
        <p:nvSpPr>
          <p:cNvPr id="1049200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减轻学生作业负担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减轻学生校外培训负担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保障学生休息权利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规范学校办学行为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学校双减政策的影响</a:t>
            </a:r>
            <a:endParaRPr altLang="en-US" lang="zh-CN"/>
          </a:p>
        </p:txBody>
      </p:sp>
      <p:sp>
        <p:nvSpPr>
          <p:cNvPr id="1049258" name="矩形 38"/>
          <p:cNvSpPr/>
          <p:nvPr>
            <p:custDataLst>
              <p:tags r:id="rId1"/>
            </p:custDataLst>
          </p:nvPr>
        </p:nvSpPr>
        <p:spPr>
          <a:xfrm rot="204112">
            <a:off x="18214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39"/>
          <p:cNvSpPr/>
          <p:nvPr>
            <p:custDataLst>
              <p:tags r:id="rId2"/>
            </p:custDataLst>
          </p:nvPr>
        </p:nvSpPr>
        <p:spPr>
          <a:xfrm>
            <a:off x="18261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TextBox 2"/>
          <p:cNvSpPr txBox="1"/>
          <p:nvPr>
            <p:custDataLst>
              <p:tags r:id="rId3"/>
            </p:custDataLst>
          </p:nvPr>
        </p:nvSpPr>
        <p:spPr>
          <a:xfrm>
            <a:off x="20634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减轻学生课业负担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64" name="矩形 100"/>
          <p:cNvSpPr/>
          <p:nvPr>
            <p:custDataLst>
              <p:tags r:id="rId4"/>
            </p:custDataLst>
          </p:nvPr>
        </p:nvSpPr>
        <p:spPr>
          <a:xfrm rot="204112">
            <a:off x="69557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矩形 101"/>
          <p:cNvSpPr/>
          <p:nvPr>
            <p:custDataLst>
              <p:tags r:id="rId5"/>
            </p:custDataLst>
          </p:nvPr>
        </p:nvSpPr>
        <p:spPr>
          <a:xfrm>
            <a:off x="69611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TextBox 2"/>
          <p:cNvSpPr txBox="1"/>
          <p:nvPr>
            <p:custDataLst>
              <p:tags r:id="rId6"/>
            </p:custDataLst>
          </p:nvPr>
        </p:nvSpPr>
        <p:spPr>
          <a:xfrm>
            <a:off x="71990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促进教育公平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70" name="矩形 122"/>
          <p:cNvSpPr/>
          <p:nvPr>
            <p:custDataLst>
              <p:tags r:id="rId7"/>
            </p:custDataLst>
          </p:nvPr>
        </p:nvSpPr>
        <p:spPr>
          <a:xfrm rot="204112">
            <a:off x="18214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矩形 123"/>
          <p:cNvSpPr/>
          <p:nvPr>
            <p:custDataLst>
              <p:tags r:id="rId8"/>
            </p:custDataLst>
          </p:nvPr>
        </p:nvSpPr>
        <p:spPr>
          <a:xfrm>
            <a:off x="18261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TextBox 2"/>
          <p:cNvSpPr txBox="1"/>
          <p:nvPr>
            <p:custDataLst>
              <p:tags r:id="rId9"/>
            </p:custDataLst>
          </p:nvPr>
        </p:nvSpPr>
        <p:spPr>
          <a:xfrm>
            <a:off x="20627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提高教育质量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76" name="矩形 89"/>
          <p:cNvSpPr/>
          <p:nvPr>
            <p:custDataLst>
              <p:tags r:id="rId10"/>
            </p:custDataLst>
          </p:nvPr>
        </p:nvSpPr>
        <p:spPr>
          <a:xfrm rot="204112">
            <a:off x="69557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矩形 90"/>
          <p:cNvSpPr/>
          <p:nvPr>
            <p:custDataLst>
              <p:tags r:id="rId11"/>
            </p:custDataLst>
          </p:nvPr>
        </p:nvSpPr>
        <p:spPr>
          <a:xfrm>
            <a:off x="69611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TextBox 2"/>
          <p:cNvSpPr txBox="1"/>
          <p:nvPr>
            <p:custDataLst>
              <p:tags r:id="rId12"/>
            </p:custDataLst>
          </p:nvPr>
        </p:nvSpPr>
        <p:spPr>
          <a:xfrm>
            <a:off x="71977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推动学校教育改革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学科交叉融合在学校双减中的实践探索</a:t>
            </a:r>
            <a:endParaRPr altLang="en-US" dirty="0" lang="zh-CN"/>
          </a:p>
        </p:txBody>
      </p:sp>
      <p:sp>
        <p:nvSpPr>
          <p:cNvPr id="10493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学科交叉融合与学校双减的关联性</a:t>
            </a:r>
            <a:endParaRPr altLang="en-US" lang="zh-CN"/>
          </a:p>
        </p:txBody>
      </p:sp>
      <p:sp>
        <p:nvSpPr>
          <p:cNvPr id="1049344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学科交叉融合有助于提升学生的综合素质和能力，为双减政策提供有力支撑。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学校双减的目标之一是减轻学生课业负担，学科交叉融合可以通过创新教学方式方法，实现减负增效。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学科交叉融合能够促进跨学科知识的整合与运用，有助于培养学生的创新思维和实践能力，从而更好地适应未来社会发展的需求。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学校双减强调学生的全面发展，学科交叉融合可以促进不同学科之间的交流与合作，推动学校整体教育教学水平的提升。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学科交叉融合在学校双减中的实践案例</a:t>
            </a:r>
            <a:endParaRPr altLang="en-US" lang="zh-CN"/>
          </a:p>
        </p:txBody>
      </p:sp>
      <p:sp>
        <p:nvSpPr>
          <p:cNvPr id="104938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案例一：数学与美术的融合，提高学生的审美和创新能力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案例二：英语与科学的融合，培养跨文化交流和科学素养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案例三：语文与历史的融合，增强文化底蕴和思辨能力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案例四：体育与心理的融合，促进学生身心健康和全面发展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学科交叉融合在学校双减中的实践经验与教训</a:t>
            </a:r>
            <a:endParaRPr altLang="en-US" lang="zh-CN"/>
          </a:p>
        </p:txBody>
      </p:sp>
      <p:sp>
        <p:nvSpPr>
          <p:cNvPr id="104944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学校双减的实践经验：通过减轻学生的课业负担和校外培训负担，让学生有更多的时间进行自我发展和兴趣培养。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学科交叉融合的实践经验：通过多学科融合，提高学生的学习兴趣和综合素质。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学科交叉融合的实践教训：在实施过程中，需要充分考虑学生的实际情况和需求，避免一刀切。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学校双减的实践教训：在实施过程中，需要关注学生的心理健康和家庭教育，避免简单粗暴地减少课程和活动。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学科交叉融合在学校双减中的实践成果与影响</a:t>
            </a:r>
            <a:endParaRPr altLang="en-US" lang="zh-CN"/>
          </a:p>
        </p:txBody>
      </p:sp>
      <p:sp>
        <p:nvSpPr>
          <p:cNvPr id="1049510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4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2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学科交叉融合有助于减轻学生课业负担和提升教育质量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8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学科交叉融合对学校双减政策实施具有积极推动作用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0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学科交叉融合提高了学生的学习兴趣和能力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2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学科交叉融合促进了教师专业发展和教学创新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学科交叉融合在学校双减中的未来展望</a:t>
            </a:r>
            <a:endParaRPr altLang="en-US" dirty="0" lang="zh-CN"/>
          </a:p>
        </p:txBody>
      </p:sp>
      <p:sp>
        <p:nvSpPr>
          <p:cNvPr id="10495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学科交叉融合在学校双减中的发展趋势</a:t>
            </a:r>
            <a:endParaRPr altLang="en-US" lang="zh-CN"/>
          </a:p>
        </p:txBody>
      </p:sp>
      <p:sp>
        <p:nvSpPr>
          <p:cNvPr id="10495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学科交叉融合将进一步深化，拓展双减的实践领域。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未来，学科交叉融合将与信息技术深度融合，提升双减的实效性。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学科交叉融合将促进教师专业发展，为学校双减提供有力支持。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学校双减将更加注重学生的个性化发展，学科交叉融合将提供更多可能性。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学科交叉融合在学校双减中的未来挑战与机遇</a:t>
            </a:r>
            <a:endParaRPr altLang="en-US" lang="zh-CN"/>
          </a:p>
        </p:txBody>
      </p:sp>
      <p:sp>
        <p:nvSpPr>
          <p:cNvPr id="10496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挑战：如何平衡学科交叉融合与双减政策的关系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挑战：如何创新学科交叉融合的教学模式和评价机制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机遇：利用学科交叉融合，推动学校教育改革和创新发展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机遇：通过学科交叉融合，提升学生综合素质和能力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学科交叉融合在学校双减中的未来发展方向与策略</a:t>
            </a:r>
            <a:endParaRPr altLang="en-US" lang="zh-CN"/>
          </a:p>
        </p:txBody>
      </p:sp>
      <p:sp>
        <p:nvSpPr>
          <p:cNvPr id="1049744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6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48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学科交叉融合将进一步深化，拓展学生的学习领域和思维方式。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2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4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学校双减政策将更加注重学生的个性化发展，提供更多元化的教育服务。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8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0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未来展望中，学科交叉融合将与科技、艺术等领域更加紧密地结合，为学生提供更丰富的学习体验。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4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6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学校将更加注重培养学生的创新能力和实践能力，以适应未来社会的发展需求。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学科交叉融合在学校双减中的未来发展前景与价值</a:t>
            </a:r>
            <a:endParaRPr altLang="en-US" lang="zh-CN"/>
          </a:p>
        </p:txBody>
      </p:sp>
      <p:sp>
        <p:nvSpPr>
          <p:cNvPr id="104980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学科交叉融合将进一步促进学校双减工作的深入开展，提高教育质量。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学科交叉融合将为学生提供更加丰富多样的学习体验，促进其全面发展。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学科交叉融合将有助于培养创新型人才，为国家的未来发展提供有力支持。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学科交叉融合将促进教师专业成长，提升学校整体教育水平。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4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1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2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3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4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SLIDE_ID" val="custom2023099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7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78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2024-01-04T23:43:09Z</dcterms:created>
  <dcterms:modified xsi:type="dcterms:W3CDTF">2024-01-04T23:43:09Z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c421690ace3d457ab4b0b54ec000656e_21</vt:lpwstr>
  </property>
</Properties>
</file>