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286" r:id="rId1"/>
    <p:sldMasterId id="2147491323" r:id="rId2"/>
  </p:sldMasterIdLst>
  <p:notesMasterIdLst>
    <p:notesMasterId r:id="rId3"/>
  </p:notesMasterIdLst>
  <p:sldIdLst>
    <p:sldId id="3917" r:id="rId4"/>
    <p:sldId id="3921" r:id="rId5"/>
    <p:sldId id="3926" r:id="rId6"/>
    <p:sldId id="3930" r:id="rId7"/>
    <p:sldId id="3933" r:id="rId8"/>
    <p:sldId id="3936" r:id="rId9"/>
    <p:sldId id="3939" r:id="rId10"/>
    <p:sldId id="3943" r:id="rId11"/>
    <p:sldId id="3947" r:id="rId12"/>
    <p:sldId id="3950" r:id="rId13"/>
    <p:sldId id="3953" r:id="rId14"/>
    <p:sldId id="3956" r:id="rId15"/>
    <p:sldId id="3960" r:id="rId16"/>
    <p:sldId id="3964" r:id="rId17"/>
    <p:sldId id="3967" r:id="rId18"/>
    <p:sldId id="3970" r:id="rId19"/>
    <p:sldId id="3973" r:id="rId20"/>
    <p:sldId id="3977" r:id="rId21"/>
    <p:sldId id="3981" r:id="rId22"/>
    <p:sldId id="3984" r:id="rId23"/>
    <p:sldId id="3987" r:id="rId24"/>
    <p:sldId id="3990" r:id="rId25"/>
    <p:sldId id="3994" r:id="rId26"/>
    <p:sldId id="3998" r:id="rId27"/>
    <p:sldId id="4001" r:id="rId28"/>
    <p:sldId id="4004" r:id="rId29"/>
    <p:sldId id="4007" r:id="rId30"/>
    <p:sldId id="4011" r:id="rId31"/>
    <p:sldId id="4015" r:id="rId32"/>
    <p:sldId id="4018" r:id="rId33"/>
    <p:sldId id="4021" r:id="rId34"/>
    <p:sldId id="4024" r:id="rId35"/>
    <p:sldId id="4027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287" r:id="rId1"/>
    <p:sldLayoutId id="2147491288" r:id="rId2"/>
    <p:sldLayoutId id="2147491289" r:id="rId3"/>
    <p:sldLayoutId id="2147491290" r:id="rId4"/>
    <p:sldLayoutId id="2147491291" r:id="rId5"/>
    <p:sldLayoutId id="2147491292" r:id="rId6"/>
    <p:sldLayoutId id="2147491293" r:id="rId7"/>
    <p:sldLayoutId id="2147491294" r:id="rId8"/>
    <p:sldLayoutId id="2147491295" r:id="rId9"/>
    <p:sldLayoutId id="2147491296" r:id="rId10"/>
    <p:sldLayoutId id="214749129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24" r:id="rId1"/>
    <p:sldLayoutId id="2147491325" r:id="rId2"/>
    <p:sldLayoutId id="2147491326" r:id="rId3"/>
    <p:sldLayoutId id="2147491327" r:id="rId4"/>
    <p:sldLayoutId id="2147491328" r:id="rId5"/>
    <p:sldLayoutId id="2147491329" r:id="rId6"/>
    <p:sldLayoutId id="2147491330" r:id="rId7"/>
    <p:sldLayoutId id="2147491331" r:id="rId8"/>
    <p:sldLayoutId id="2147491332" r:id="rId9"/>
    <p:sldLayoutId id="2147491333" r:id="rId10"/>
    <p:sldLayoutId id="214749133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tags" Target="../tags/tag181.xml"/><Relationship Id="rId22" Type="http://schemas.openxmlformats.org/officeDocument/2006/relationships/tags" Target="../tags/tag182.xml"/><Relationship Id="rId23" Type="http://schemas.openxmlformats.org/officeDocument/2006/relationships/tags" Target="../tags/tag183.xml"/><Relationship Id="rId24" Type="http://schemas.openxmlformats.org/officeDocument/2006/relationships/tags" Target="../tags/tag184.xml"/><Relationship Id="rId25" Type="http://schemas.openxmlformats.org/officeDocument/2006/relationships/tags" Target="../tags/tag185.xml"/><Relationship Id="rId26" Type="http://schemas.openxmlformats.org/officeDocument/2006/relationships/tags" Target="../tags/tag186.xml"/><Relationship Id="rId27" Type="http://schemas.openxmlformats.org/officeDocument/2006/relationships/tags" Target="../tags/tag187.xml"/><Relationship Id="rId28" Type="http://schemas.openxmlformats.org/officeDocument/2006/relationships/tags" Target="../tags/tag188.xml"/><Relationship Id="rId29" Type="http://schemas.openxmlformats.org/officeDocument/2006/relationships/tags" Target="../tags/tag189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tags" Target="../tags/tag379.xml"/><Relationship Id="rId18" Type="http://schemas.openxmlformats.org/officeDocument/2006/relationships/tags" Target="../tags/tag380.xml"/><Relationship Id="rId19" Type="http://schemas.openxmlformats.org/officeDocument/2006/relationships/tags" Target="../tags/tag381.xml"/><Relationship Id="rId20" Type="http://schemas.openxmlformats.org/officeDocument/2006/relationships/tags" Target="../tags/tag382.xml"/><Relationship Id="rId21" Type="http://schemas.openxmlformats.org/officeDocument/2006/relationships/tags" Target="../tags/tag383.xml"/><Relationship Id="rId22" Type="http://schemas.openxmlformats.org/officeDocument/2006/relationships/tags" Target="../tags/tag384.xml"/><Relationship Id="rId23" Type="http://schemas.openxmlformats.org/officeDocument/2006/relationships/tags" Target="../tags/tag385.xml"/><Relationship Id="rId24" Type="http://schemas.openxmlformats.org/officeDocument/2006/relationships/tags" Target="../tags/tag386.xml"/><Relationship Id="rId25" Type="http://schemas.openxmlformats.org/officeDocument/2006/relationships/tags" Target="../tags/tag387.xml"/><Relationship Id="rId26" Type="http://schemas.openxmlformats.org/officeDocument/2006/relationships/tags" Target="../tags/tag388.xml"/><Relationship Id="rId27" Type="http://schemas.openxmlformats.org/officeDocument/2006/relationships/tags" Target="../tags/tag389.xml"/><Relationship Id="rId28" Type="http://schemas.openxmlformats.org/officeDocument/2006/relationships/tags" Target="../tags/tag390.xml"/><Relationship Id="rId29" Type="http://schemas.openxmlformats.org/officeDocument/2006/relationships/tags" Target="../tags/tag391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tags" Target="../tags/tag423.xml"/><Relationship Id="rId6" Type="http://schemas.openxmlformats.org/officeDocument/2006/relationships/tags" Target="../tags/tag424.xml"/><Relationship Id="rId7" Type="http://schemas.openxmlformats.org/officeDocument/2006/relationships/tags" Target="../tags/tag425.xml"/><Relationship Id="rId8" Type="http://schemas.openxmlformats.org/officeDocument/2006/relationships/tags" Target="../tags/tag426.xml"/><Relationship Id="rId9" Type="http://schemas.openxmlformats.org/officeDocument/2006/relationships/tags" Target="../tags/tag427.xml"/><Relationship Id="rId10" Type="http://schemas.openxmlformats.org/officeDocument/2006/relationships/tags" Target="../tags/tag428.xml"/><Relationship Id="rId11" Type="http://schemas.openxmlformats.org/officeDocument/2006/relationships/tags" Target="../tags/tag429.xml"/><Relationship Id="rId12" Type="http://schemas.openxmlformats.org/officeDocument/2006/relationships/tags" Target="../tags/tag430.xml"/><Relationship Id="rId13" Type="http://schemas.openxmlformats.org/officeDocument/2006/relationships/tags" Target="../tags/tag431.xml"/><Relationship Id="rId14" Type="http://schemas.openxmlformats.org/officeDocument/2006/relationships/tags" Target="../tags/tag432.xml"/><Relationship Id="rId15" Type="http://schemas.openxmlformats.org/officeDocument/2006/relationships/tags" Target="../tags/tag433.xml"/><Relationship Id="rId16" Type="http://schemas.openxmlformats.org/officeDocument/2006/relationships/tags" Target="../tags/tag434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tags" Target="../tags/tag440.xml"/><Relationship Id="rId7" Type="http://schemas.openxmlformats.org/officeDocument/2006/relationships/tags" Target="../tags/tag441.xml"/><Relationship Id="rId8" Type="http://schemas.openxmlformats.org/officeDocument/2006/relationships/tags" Target="../tags/tag442.xml"/><Relationship Id="rId9" Type="http://schemas.openxmlformats.org/officeDocument/2006/relationships/tags" Target="../tags/tag443.xml"/><Relationship Id="rId10" Type="http://schemas.openxmlformats.org/officeDocument/2006/relationships/tags" Target="../tags/tag444.xml"/><Relationship Id="rId11" Type="http://schemas.openxmlformats.org/officeDocument/2006/relationships/tags" Target="../tags/tag445.xml"/><Relationship Id="rId12" Type="http://schemas.openxmlformats.org/officeDocument/2006/relationships/tags" Target="../tags/tag44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tags" Target="../tags/tag450.xml"/><Relationship Id="rId5" Type="http://schemas.openxmlformats.org/officeDocument/2006/relationships/tags" Target="../tags/tag451.xml"/><Relationship Id="rId6" Type="http://schemas.openxmlformats.org/officeDocument/2006/relationships/tags" Target="../tags/tag452.xml"/><Relationship Id="rId7" Type="http://schemas.openxmlformats.org/officeDocument/2006/relationships/tags" Target="../tags/tag453.xml"/><Relationship Id="rId8" Type="http://schemas.openxmlformats.org/officeDocument/2006/relationships/tags" Target="../tags/tag454.xml"/><Relationship Id="rId9" Type="http://schemas.openxmlformats.org/officeDocument/2006/relationships/tags" Target="../tags/tag455.xml"/><Relationship Id="rId10" Type="http://schemas.openxmlformats.org/officeDocument/2006/relationships/tags" Target="../tags/tag456.xml"/><Relationship Id="rId11" Type="http://schemas.openxmlformats.org/officeDocument/2006/relationships/tags" Target="../tags/tag457.xml"/><Relationship Id="rId12" Type="http://schemas.openxmlformats.org/officeDocument/2006/relationships/tags" Target="../tags/tag458.xml"/><Relationship Id="rId13" Type="http://schemas.openxmlformats.org/officeDocument/2006/relationships/tags" Target="../tags/tag459.xml"/><Relationship Id="rId14" Type="http://schemas.openxmlformats.org/officeDocument/2006/relationships/tags" Target="../tags/tag460.xml"/><Relationship Id="rId15" Type="http://schemas.openxmlformats.org/officeDocument/2006/relationships/tags" Target="../tags/tag461.xml"/><Relationship Id="rId16" Type="http://schemas.openxmlformats.org/officeDocument/2006/relationships/tags" Target="../tags/tag462.xml"/><Relationship Id="rId17" Type="http://schemas.openxmlformats.org/officeDocument/2006/relationships/tags" Target="../tags/tag463.xml"/><Relationship Id="rId18" Type="http://schemas.openxmlformats.org/officeDocument/2006/relationships/tags" Target="../tags/tag464.xml"/><Relationship Id="rId19" Type="http://schemas.openxmlformats.org/officeDocument/2006/relationships/tags" Target="../tags/tag465.xml"/><Relationship Id="rId20" Type="http://schemas.openxmlformats.org/officeDocument/2006/relationships/tags" Target="../tags/tag466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67.xml"/><Relationship Id="rId2" Type="http://schemas.openxmlformats.org/officeDocument/2006/relationships/tags" Target="../tags/tag468.xml"/><Relationship Id="rId3" Type="http://schemas.openxmlformats.org/officeDocument/2006/relationships/tags" Target="../tags/tag469.xml"/><Relationship Id="rId4" Type="http://schemas.openxmlformats.org/officeDocument/2006/relationships/tags" Target="../tags/tag470.xml"/><Relationship Id="rId5" Type="http://schemas.openxmlformats.org/officeDocument/2006/relationships/tags" Target="../tags/tag471.xml"/><Relationship Id="rId6" Type="http://schemas.openxmlformats.org/officeDocument/2006/relationships/tags" Target="../tags/tag472.xml"/><Relationship Id="rId7" Type="http://schemas.openxmlformats.org/officeDocument/2006/relationships/tags" Target="../tags/tag473.xml"/><Relationship Id="rId8" Type="http://schemas.openxmlformats.org/officeDocument/2006/relationships/tags" Target="../tags/tag474.xml"/><Relationship Id="rId9" Type="http://schemas.openxmlformats.org/officeDocument/2006/relationships/tags" Target="../tags/tag475.xml"/><Relationship Id="rId10" Type="http://schemas.openxmlformats.org/officeDocument/2006/relationships/tags" Target="../tags/tag476.xml"/><Relationship Id="rId11" Type="http://schemas.openxmlformats.org/officeDocument/2006/relationships/tags" Target="../tags/tag477.xml"/><Relationship Id="rId12" Type="http://schemas.openxmlformats.org/officeDocument/2006/relationships/tags" Target="../tags/tag478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79.xml"/><Relationship Id="rId2" Type="http://schemas.openxmlformats.org/officeDocument/2006/relationships/tags" Target="../tags/tag480.xml"/><Relationship Id="rId3" Type="http://schemas.openxmlformats.org/officeDocument/2006/relationships/tags" Target="../tags/tag481.xml"/><Relationship Id="rId4" Type="http://schemas.openxmlformats.org/officeDocument/2006/relationships/tags" Target="../tags/tag482.xml"/><Relationship Id="rId5" Type="http://schemas.openxmlformats.org/officeDocument/2006/relationships/tags" Target="../tags/tag48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2024年二手车市场分析及投资前景预测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二手车市场概述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二手车市场政策环境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二手车市场交易模式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二手车市场投资风险与机会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二手车市场品牌建设与营销策略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二手车市场技术创新与发展趋势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二手车市场概述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市场定义与规模</a:t>
            </a:r>
            <a:endParaRPr altLang="en-US" lang="zh-CN"/>
          </a:p>
        </p:txBody>
      </p:sp>
      <p:sp>
        <p:nvSpPr>
          <p:cNvPr id="10489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二手车市场是指买卖已经使用过的汽车的交易市场，包括个人对个人、个人对经销商、经销商对经销商等交易模式。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二手车市场规模庞大，根据相关数据，2024年全球二手车市场规模预计将达到XXXX万辆，其中美国、中国和日本是全球最大的二手车市场。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二手车市场的交易量逐年增长，尤其是在经济下行时期，消费者更倾向于选择价格更为实惠的二手车代替新车。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二手车市场的交易方式也在不断变化，从传统的线下交易逐渐向线上交易转变，互联网平台和拍卖逐渐成为主流交易方式。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89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2024年二手车市场概述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二手车市场竞争格局分析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二手车市场主要参与者及市场份额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二手车市场竞争趋势与未来展望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消费者需求分析</a:t>
            </a:r>
            <a:endParaRPr altLang="en-US" lang="zh-CN"/>
          </a:p>
        </p:txBody>
      </p:sp>
      <p:sp>
        <p:nvSpPr>
          <p:cNvPr id="10490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消费者群体：年龄、收入、职业等特征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消费心理：购买动机、决策过程、满意度等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消费行为：购买频率、购买渠道、购买偏好等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需求趋势：未来消费者需求的变化趋势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市场发展趋势</a:t>
            </a:r>
            <a:endParaRPr altLang="en-US" lang="zh-CN"/>
          </a:p>
        </p:txBody>
      </p:sp>
      <p:sp>
        <p:nvSpPr>
          <p:cNvPr id="10490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竞争格局加剧：更多的参与者将进入二手车市场，竞争将更加激烈，对品质和服务的要求也将更高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数字化趋势：二手车市场将更加依赖于数字化工具和平台进行交易和管理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消费者行为变化：消费者对二手车的需求和购买行为将不断变化，推动市场不断适应和创新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政策法规的影响：政策法规的变化将影响二手车市场的运行和发展方向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二手车市场政策环境</a:t>
            </a:r>
            <a:endParaRPr altLang="en-US" dirty="0" lang="zh-CN"/>
          </a:p>
        </p:txBody>
      </p:sp>
      <p:sp>
        <p:nvSpPr>
          <p:cNvPr id="10491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政策法规分析</a:t>
            </a:r>
            <a:endParaRPr altLang="en-US" lang="zh-CN"/>
          </a:p>
        </p:txBody>
      </p:sp>
      <p:sp>
        <p:nvSpPr>
          <p:cNvPr id="10491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2024年二手车市场政策环境概述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政策法规对二手车市场投资前景的影响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2024年二手车市场政策法规的调整和变化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政策法规对二手车市场的影响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政策对市场的影响</a:t>
            </a:r>
            <a:endParaRPr altLang="en-US" lang="zh-CN"/>
          </a:p>
        </p:txBody>
      </p:sp>
      <p:sp>
        <p:nvSpPr>
          <p:cNvPr id="10492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政策环境对二手车市场的规范和监管起到重要作用。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政策变化对二手车市场的竞争格局产生影响。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政策扶持对二手车市场的投资前景产生影响。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政策调整对二手车市场的供需关系产生影响。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未来政策走向预测</a:t>
            </a:r>
            <a:endParaRPr altLang="en-US" lang="zh-CN"/>
          </a:p>
        </p:txBody>
      </p:sp>
      <p:sp>
        <p:nvSpPr>
          <p:cNvPr id="10493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政策支持力度加大，鼓励二手车市场发展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规范二手车交易行为，保障消费者权益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推动二手车流通体系建设，提高市场透明度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强化二手车质量监管，促进市场健康发展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行业标准与规范</a:t>
            </a:r>
            <a:endParaRPr altLang="en-US" lang="zh-CN"/>
          </a:p>
        </p:txBody>
      </p:sp>
      <p:sp>
        <p:nvSpPr>
          <p:cNvPr id="10494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国家出台相关政策，加强对二手车市场的监管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加大对违规行为的处罚力度，保障消费者权益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推动行业自律，促进行业健康发展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建立完善的行业标准和规范，提高二手车质量和服务水平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二手车市场交易模式</a:t>
            </a:r>
            <a:endParaRPr altLang="en-US" dirty="0" lang="zh-CN"/>
          </a:p>
        </p:txBody>
      </p:sp>
      <p:sp>
        <p:nvSpPr>
          <p:cNvPr id="10494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线上交易平台模式</a:t>
            </a:r>
            <a:endParaRPr altLang="en-US" lang="zh-CN"/>
          </a:p>
        </p:txBody>
      </p:sp>
      <p:sp>
        <p:nvSpPr>
          <p:cNvPr id="104952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定义：线上交易平台模式是指通过互联网平台进行二手车交易的模式。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特点：线上交易平台模式具有便捷、高效、信息透明的特点，能够吸引更多的消费者和卖家。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优势：线上交易平台模式能够降低交易成本、提高交易效率，同时能够提供更加丰富的车型选择。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未来发展：随着互联网技术的不断发展，线上交易平台模式将成为二手车市场的主要交易模式之一。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线下实体店模式</a:t>
            </a:r>
            <a:endParaRPr altLang="en-US" lang="zh-CN"/>
          </a:p>
        </p:txBody>
      </p:sp>
      <p:sp>
        <p:nvSpPr>
          <p:cNvPr id="10495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劣势：受地域限制，覆盖范围有限；运营成本高，价格相对较高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交易流程：线下实体店提供车辆展示、试驾、购买等服务，消费者可直接到店选购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优势：消费者可亲身体验车辆，对车况有更直观的了解；实体店信誉度高，售后有保障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适用范围：适合对二手车有一定了解、追求品质和售后服务的消费者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个人对个人交易模式</a:t>
            </a:r>
            <a:endParaRPr altLang="en-US" lang="zh-CN"/>
          </a:p>
        </p:txBody>
      </p:sp>
      <p:sp>
        <p:nvSpPr>
          <p:cNvPr id="10496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定义：个人对个人交易模式是指二手车交易中，卖方和买方都是个人，没有中间商或经销商参与。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优势：降低交易成本，提高交易效率，为买卖双方提供更多选择和机会。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发展前景：随着互联网技术的发展和普及，个人对个人交易模式在二手车市场中的占比逐渐增加，未来有望成为主流交易模式。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面临挑战：如何保障交易双方的权益，如何建立信任机制，如何规范交易流程等。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拍卖交易模式</a:t>
            </a:r>
            <a:endParaRPr altLang="en-US" lang="zh-CN"/>
          </a:p>
        </p:txBody>
      </p:sp>
      <p:sp>
        <p:nvSpPr>
          <p:cNvPr id="10497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优势：透明度高，价格合理，减少欺诈行为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拍卖平台：提供二手车拍卖服务，买家通过平台参与竞拍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拍卖流程：卖家在平台发布车辆信息，买家出价竞拍，拍卖师确认最高出价者成交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发展趋势：随着互联网技术的发展，线上拍卖逐渐成为主流交易模式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二手车市场投资风险与机会</a:t>
            </a:r>
            <a:endParaRPr altLang="en-US" dirty="0" lang="zh-CN"/>
          </a:p>
        </p:txBody>
      </p:sp>
      <p:sp>
        <p:nvSpPr>
          <p:cNvPr id="10497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市场投资风险分析</a:t>
            </a:r>
            <a:endParaRPr altLang="en-US" lang="zh-CN"/>
          </a:p>
        </p:txBody>
      </p:sp>
      <p:sp>
        <p:nvSpPr>
          <p:cNvPr id="10498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政策风险：政策变化对二手车市场的影响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竞争风险：二手车市场的竞争激烈程度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质量风险：二手车质量的不确定性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金融风险：投资二手车市场的金融风险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市场投资机会分析</a:t>
            </a:r>
            <a:endParaRPr altLang="en-US" lang="zh-CN"/>
          </a:p>
        </p:txBody>
      </p:sp>
      <p:sp>
        <p:nvSpPr>
          <p:cNvPr id="10498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2024年二手车市场将迎来新的发展机遇，市场规模有望持续扩大。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随着消费者对二手车需求的增加，二手车市场将有更多的投资机会。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二手车市场将出现更多新的商业模式和合作机会，为投资者提供更多选择。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投资者可以通过合理把握市场趋势和消费者需求，抓住二手车市场的投资机会。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投资策略与建议</a:t>
            </a:r>
            <a:endParaRPr altLang="en-US" lang="zh-CN"/>
          </a:p>
        </p:txBody>
      </p:sp>
      <p:sp>
        <p:nvSpPr>
          <p:cNvPr id="10499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投资前进行充分的市场调研，了解二手车市场的供需状况和趋势。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选择信誉良好的二手车交易平台和经销商，降低购买风险。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关注政策法规和行业动态，及时调整投资策略。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保持理性投资心态，不过度追求高收益，合理配置资产。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未来投资趋势预测</a:t>
            </a:r>
            <a:endParaRPr altLang="en-US" lang="zh-CN"/>
          </a:p>
        </p:txBody>
      </p:sp>
      <p:sp>
        <p:nvSpPr>
          <p:cNvPr id="10499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竞争风险：分析竞争对手的优劣势，制定合理的竞争策略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政策风险：关注政策变化，了解相关法规和政策对二手车市场的影响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市场需求风险：根据市场需求变化，调整经营策略，提高市场占有率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技术风险：关注新技术的发展，如互联网、人工智能等，探索新的商业模式和营销手段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二手车市场品牌建设与营销策略</a:t>
            </a:r>
            <a:endParaRPr altLang="en-US" dirty="0" lang="zh-CN"/>
          </a:p>
        </p:txBody>
      </p:sp>
      <p:sp>
        <p:nvSpPr>
          <p:cNvPr id="10500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品牌建设的重要性</a:t>
            </a:r>
            <a:endParaRPr altLang="en-US" lang="zh-CN"/>
          </a:p>
        </p:txBody>
      </p:sp>
      <p:sp>
        <p:nvSpPr>
          <p:cNvPr id="10500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品牌建设能够提升二手车市场的知名度和信誉度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品牌建设有助于提高消费者的购买意愿和忠诚度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品牌建设是二手车市场竞争的重要手段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品牌建设能够促进二手车市场的可持续发展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品牌定位与传播策略</a:t>
            </a:r>
            <a:endParaRPr altLang="en-US" lang="zh-CN"/>
          </a:p>
        </p:txBody>
      </p:sp>
      <p:sp>
        <p:nvSpPr>
          <p:cNvPr id="105014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品牌定位：针对目标客户群体，打造独特的品牌形象和卖点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品牌合作：与其他品牌或行业合作，拓展市场份额和影响力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营销活动：策划有针对性的营销活动，吸引潜在客户并促进销售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传播策略：利用多元化的传播渠道，提高品牌知名度和美誉度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营销渠道拓展与创新</a:t>
            </a:r>
            <a:endParaRPr altLang="en-US" lang="zh-CN"/>
          </a:p>
        </p:txBody>
      </p:sp>
      <p:sp>
        <p:nvSpPr>
          <p:cNvPr id="10502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线上营销：利用互联网平台，如社交媒体、电商平台等，进行品牌推广和销售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线下营销：通过实体店面、展会等形式，提升品牌知名度和形象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联合营销：与其他企业或品牌进行合作，共同推广和销售产品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创新营销：采用新颖、独特的营销方式，如定制化营销、体验式营销等，吸引消费者关注和购买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客户关系管理与服务提升</a:t>
            </a:r>
            <a:endParaRPr altLang="en-US" lang="zh-CN"/>
          </a:p>
        </p:txBody>
      </p:sp>
      <p:sp>
        <p:nvSpPr>
          <p:cNvPr id="10502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建立客户信任：通过提供高质量的服务和产品，建立客户对品牌的信任。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客户满意度调查：定期进行客户满意度调查，了解客户需求和期望，针对性地改进服务。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个性化服务：提供个性化的服务和解决方案，满足不同客户的特定需求。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客户沟通与互动：加强与客户之间的沟通和互动，及时回应客户的疑问和反馈。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二手车市场技术创新与发展趋势</a:t>
            </a:r>
            <a:endParaRPr altLang="en-US" dirty="0" lang="zh-CN"/>
          </a:p>
        </p:txBody>
      </p:sp>
      <p:sp>
        <p:nvSpPr>
          <p:cNvPr id="10503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二手车鉴定评估技术发展</a:t>
            </a:r>
            <a:endParaRPr altLang="en-US" lang="zh-CN"/>
          </a:p>
        </p:txBody>
      </p:sp>
      <p:sp>
        <p:nvSpPr>
          <p:cNvPr id="10503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评估流程线上化和透明化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传统经验评估向科技化转变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检测设备智能化和标准化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评估结果数据化和可视化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二手车交易平台技术升级</a:t>
            </a:r>
            <a:endParaRPr altLang="en-US" lang="zh-CN"/>
          </a:p>
        </p:txBody>
      </p:sp>
      <p:sp>
        <p:nvSpPr>
          <p:cNvPr id="10504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平台功能升级：提供更全面的车辆信息展示、在线咨询、预约看车等服务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智能化服务：利用大数据、人工智能等技术实现精准匹配、智能推荐等功能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金融服务：引入第三方金融机构，提供贷款、保险等服务，降低购车门槛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物流服务：优化物流体系，提高车辆运输效率，降低运输成本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二手车金融服务创新发展</a:t>
            </a:r>
            <a:endParaRPr altLang="en-US" lang="zh-CN"/>
          </a:p>
        </p:txBody>
      </p:sp>
      <p:sp>
        <p:nvSpPr>
          <p:cNvPr id="10505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二手车金融服务的兴起背景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二手车金融服务的发展趋势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二手车金融服务创新案例分析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二手车金融服务的主要模式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二手车市场智能化发展趋势</a:t>
            </a:r>
            <a:endParaRPr altLang="en-US" lang="zh-CN"/>
          </a:p>
        </p:txBody>
      </p:sp>
      <p:sp>
        <p:nvSpPr>
          <p:cNvPr id="10505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智能化技术应用：如人工智能、大数据分析等，提升二手车评估准确性和交易效率。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数字化服务平台：提供线上二手车交易、拍卖、估价等服务，方便消费者进行二手车交易。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智能化检测设备：利用高科技设备进行车辆检测，提高二手车质量检测的准确性和可靠性。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智能化营销手段：利用大数据分析消费者需求，精准推送符合消费者需求的二手车信息。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63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63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63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4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0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5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4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41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83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2024-01-06T08:06:36Z</dcterms:created>
  <dcterms:modified xsi:type="dcterms:W3CDTF">2024-01-06T08:06:36Z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22941c8ccfb4487fac125c6741b665ba_21</vt:lpwstr>
  </property>
</Properties>
</file>