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096" r:id="rId1"/>
    <p:sldMasterId id="2147484133" r:id="rId2"/>
  </p:sldMasterIdLst>
  <p:notesMasterIdLst>
    <p:notesMasterId r:id="rId3"/>
  </p:notesMasterIdLst>
  <p:sldIdLst>
    <p:sldId id="456" r:id="rId4"/>
    <p:sldId id="460" r:id="rId5"/>
    <p:sldId id="464" r:id="rId6"/>
    <p:sldId id="467" r:id="rId7"/>
    <p:sldId id="470" r:id="rId8"/>
    <p:sldId id="473" r:id="rId9"/>
    <p:sldId id="476" r:id="rId10"/>
    <p:sldId id="479" r:id="rId11"/>
    <p:sldId id="482" r:id="rId12"/>
    <p:sldId id="485" r:id="rId13"/>
    <p:sldId id="488" r:id="rId14"/>
    <p:sldId id="491" r:id="rId15"/>
    <p:sldId id="494" r:id="rId16"/>
    <p:sldId id="497" r:id="rId17"/>
    <p:sldId id="500" r:id="rId18"/>
    <p:sldId id="503" r:id="rId19"/>
    <p:sldId id="506" r:id="rId20"/>
    <p:sldId id="509" r:id="rId21"/>
    <p:sldId id="512" r:id="rId22"/>
    <p:sldId id="515" r:id="rId23"/>
    <p:sldId id="518" r:id="rId24"/>
    <p:sldId id="521" r:id="rId25"/>
    <p:sldId id="524" r:id="rId26"/>
    <p:sldId id="527" r:id="rId27"/>
    <p:sldId id="530" r:id="rId28"/>
    <p:sldId id="533" r:id="rId29"/>
    <p:sldId id="536" r:id="rId30"/>
    <p:sldId id="539"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2" name="幻灯片图像占位符 1"/>
          <p:cNvSpPr>
            <a:spLocks noChangeAspect="1" noRot="1" noGrp="1"/>
          </p:cNvSpPr>
          <p:nvPr>
            <p:ph type="sldImg" idx="2"/>
          </p:nvPr>
        </p:nvSpPr>
        <p:spPr/>
      </p:sp>
      <p:sp>
        <p:nvSpPr>
          <p:cNvPr id="104863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097" r:id="rId1"/>
    <p:sldLayoutId id="2147484098" r:id="rId2"/>
    <p:sldLayoutId id="2147484099" r:id="rId3"/>
    <p:sldLayoutId id="2147484100" r:id="rId4"/>
    <p:sldLayoutId id="2147484101" r:id="rId5"/>
    <p:sldLayoutId id="2147484102" r:id="rId6"/>
    <p:sldLayoutId id="2147484103" r:id="rId7"/>
    <p:sldLayoutId id="2147484104" r:id="rId8"/>
    <p:sldLayoutId id="2147484105" r:id="rId9"/>
    <p:sldLayoutId id="2147484106" r:id="rId10"/>
    <p:sldLayoutId id="214748410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134" r:id="rId1"/>
    <p:sldLayoutId id="2147484135" r:id="rId2"/>
    <p:sldLayoutId id="2147484136" r:id="rId3"/>
    <p:sldLayoutId id="2147484137" r:id="rId4"/>
    <p:sldLayoutId id="2147484138" r:id="rId5"/>
    <p:sldLayoutId id="2147484139" r:id="rId6"/>
    <p:sldLayoutId id="2147484140" r:id="rId7"/>
    <p:sldLayoutId id="2147484141" r:id="rId8"/>
    <p:sldLayoutId id="2147484142" r:id="rId9"/>
    <p:sldLayoutId id="2147484143" r:id="rId10"/>
    <p:sldLayoutId id="2147484144"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slideLayout" Target="../slideLayouts/slideLayout14.xml"/><Relationship Id="rId40"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tags" Target="../tags/tag185.xml"/><Relationship Id="rId14" Type="http://schemas.openxmlformats.org/officeDocument/2006/relationships/tags" Target="../tags/tag186.xml"/><Relationship Id="rId15" Type="http://schemas.openxmlformats.org/officeDocument/2006/relationships/tags" Target="../tags/tag187.xml"/><Relationship Id="rId16" Type="http://schemas.openxmlformats.org/officeDocument/2006/relationships/tags" Target="../tags/tag188.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tags" Target="../tags/tag236.xml"/><Relationship Id="rId14" Type="http://schemas.openxmlformats.org/officeDocument/2006/relationships/tags" Target="../tags/tag237.xml"/><Relationship Id="rId15" Type="http://schemas.openxmlformats.org/officeDocument/2006/relationships/tags" Target="../tags/tag238.xml"/><Relationship Id="rId16" Type="http://schemas.openxmlformats.org/officeDocument/2006/relationships/tags" Target="../tags/tag239.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tags" Target="../tags/tag283.xml"/><Relationship Id="rId14" Type="http://schemas.openxmlformats.org/officeDocument/2006/relationships/tags" Target="../tags/tag284.xml"/><Relationship Id="rId15" Type="http://schemas.openxmlformats.org/officeDocument/2006/relationships/tags" Target="../tags/tag285.xml"/><Relationship Id="rId16" Type="http://schemas.openxmlformats.org/officeDocument/2006/relationships/tags" Target="../tags/tag286.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tags" Target="../tags/tag311.xml"/><Relationship Id="rId14" Type="http://schemas.openxmlformats.org/officeDocument/2006/relationships/tags" Target="../tags/tag312.xml"/><Relationship Id="rId15" Type="http://schemas.openxmlformats.org/officeDocument/2006/relationships/tags" Target="../tags/tag313.xml"/><Relationship Id="rId16" Type="http://schemas.openxmlformats.org/officeDocument/2006/relationships/tags" Target="../tags/tag314.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tags" Target="../tags/tag330.xml"/><Relationship Id="rId14" Type="http://schemas.openxmlformats.org/officeDocument/2006/relationships/tags" Target="../tags/tag331.xml"/><Relationship Id="rId15" Type="http://schemas.openxmlformats.org/officeDocument/2006/relationships/tags" Target="../tags/tag332.xml"/><Relationship Id="rId16" Type="http://schemas.openxmlformats.org/officeDocument/2006/relationships/tags" Target="../tags/tag333.xml"/><Relationship Id="rId17" Type="http://schemas.openxmlformats.org/officeDocument/2006/relationships/tags" Target="../tags/tag334.xml"/><Relationship Id="rId18" Type="http://schemas.openxmlformats.org/officeDocument/2006/relationships/tags" Target="../tags/tag335.xml"/><Relationship Id="rId19" Type="http://schemas.openxmlformats.org/officeDocument/2006/relationships/tags" Target="../tags/tag336.xml"/><Relationship Id="rId20" Type="http://schemas.openxmlformats.org/officeDocument/2006/relationships/tags" Target="../tags/tag337.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创新药物的研发策略与2024年医药产业前景</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72834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86741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26250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767840"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901065" y="3348355"/>
            <a:ext cx="1477010" cy="1202055"/>
          </a:xfrm>
          <a:prstGeom prst="rect"/>
          <a:noFill/>
        </p:spPr>
        <p:txBody>
          <a:bodyPr anchor="b" bIns="0" lIns="0" rIns="0" rtlCol="0" tIns="0" wrap="square">
            <a:normAutofit/>
          </a:bodyPr>
          <a:p>
            <a:pPr fontAlgn="auto" indent="0">
              <a:lnSpc>
                <a:spcPct val="120000"/>
              </a:lnSpc>
            </a:pPr>
            <a:r>
              <a:rPr altLang="en-US" b="1" dirty="0" sz="2000" lang="zh-CN" spc="300">
                <a:gradFill>
                  <a:gsLst>
                    <a:gs pos="0">
                      <a:schemeClr val="accent1"/>
                    </a:gs>
                    <a:gs pos="70000">
                      <a:schemeClr val="accent2"/>
                    </a:gs>
                  </a:gsLst>
                  <a:lin ang="5400000" scaled="0"/>
                </a:gradFill>
                <a:latin typeface="+mj-ea"/>
                <a:ea typeface="+mj-ea"/>
              </a:rPr>
              <a:t>创新药物的研发策略</a:t>
            </a:r>
            <a:endParaRPr altLang="en-US" b="1" dirty="0" sz="20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899160" y="2993390"/>
            <a:ext cx="431800" cy="431800"/>
          </a:xfrm>
          <a:prstGeom prst="rect"/>
        </p:spPr>
      </p:pic>
      <p:sp>
        <p:nvSpPr>
          <p:cNvPr id="1048852" name="矩形: 圆角 31"/>
          <p:cNvSpPr/>
          <p:nvPr>
            <p:custDataLst>
              <p:tags r:id="rId8"/>
            </p:custDataLst>
          </p:nvPr>
        </p:nvSpPr>
        <p:spPr>
          <a:xfrm>
            <a:off x="509333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523240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662749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6132830"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5266055" y="3348355"/>
            <a:ext cx="1477010" cy="1202055"/>
          </a:xfrm>
          <a:prstGeom prst="rect"/>
          <a:noFill/>
        </p:spPr>
        <p:txBody>
          <a:bodyPr anchor="b" bIns="0" lIns="0" rIns="0" rtlCol="0" tIns="0" wrap="square">
            <a:normAutofit/>
          </a:bodyPr>
          <a:p>
            <a:pPr fontAlgn="auto" indent="0">
              <a:lnSpc>
                <a:spcPct val="120000"/>
              </a:lnSpc>
            </a:pPr>
            <a:r>
              <a:rPr altLang="en-US" b="1" dirty="0" sz="2000" lang="zh-CN" spc="300">
                <a:gradFill>
                  <a:gsLst>
                    <a:gs pos="0">
                      <a:schemeClr val="accent1"/>
                    </a:gs>
                    <a:gs pos="70000">
                      <a:schemeClr val="accent2"/>
                    </a:gs>
                  </a:gsLst>
                  <a:lin ang="5400000" scaled="0"/>
                </a:gradFill>
                <a:latin typeface="+mj-ea"/>
                <a:ea typeface="+mj-ea"/>
              </a:rPr>
              <a:t>创新药物的研发挑战与机遇</a:t>
            </a:r>
            <a:endParaRPr altLang="en-US" b="1" dirty="0" sz="20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5265420" y="2993390"/>
            <a:ext cx="431800" cy="431800"/>
          </a:xfrm>
          <a:prstGeom prst="rect"/>
        </p:spPr>
      </p:pic>
      <p:sp>
        <p:nvSpPr>
          <p:cNvPr id="1048862" name="矩形: 圆角 31"/>
          <p:cNvSpPr/>
          <p:nvPr>
            <p:custDataLst>
              <p:tags r:id="rId15"/>
            </p:custDataLst>
          </p:nvPr>
        </p:nvSpPr>
        <p:spPr>
          <a:xfrm>
            <a:off x="2910840"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3049905"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4445000"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95033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3083560" y="3348355"/>
            <a:ext cx="1477010" cy="1202055"/>
          </a:xfrm>
          <a:prstGeom prst="rect"/>
          <a:noFill/>
        </p:spPr>
        <p:txBody>
          <a:bodyPr anchor="b" bIns="0" lIns="0" rIns="0" rtlCol="0" tIns="0" wrap="square">
            <a:normAutofit/>
          </a:bodyPr>
          <a:p>
            <a:pPr fontAlgn="auto" indent="0">
              <a:lnSpc>
                <a:spcPct val="120000"/>
              </a:lnSpc>
            </a:pPr>
            <a:r>
              <a:rPr altLang="en-US" b="1" dirty="0" sz="2000" lang="zh-CN" spc="300">
                <a:gradFill>
                  <a:gsLst>
                    <a:gs pos="0">
                      <a:schemeClr val="accent1"/>
                    </a:gs>
                    <a:gs pos="70000">
                      <a:schemeClr val="accent2"/>
                    </a:gs>
                  </a:gsLst>
                  <a:lin ang="5400000" scaled="0"/>
                </a:gradFill>
                <a:latin typeface="+mj-ea"/>
                <a:ea typeface="+mj-ea"/>
              </a:rPr>
              <a:t>2024年医药产业前景</a:t>
            </a:r>
            <a:endParaRPr altLang="en-US" b="1" dirty="0" sz="20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3082290" y="2993390"/>
            <a:ext cx="431800" cy="431800"/>
          </a:xfrm>
          <a:prstGeom prst="rect"/>
        </p:spPr>
      </p:pic>
      <p:sp>
        <p:nvSpPr>
          <p:cNvPr id="1048872" name="矩形: 圆角 31"/>
          <p:cNvSpPr/>
          <p:nvPr>
            <p:custDataLst>
              <p:tags r:id="rId22"/>
            </p:custDataLst>
          </p:nvPr>
        </p:nvSpPr>
        <p:spPr>
          <a:xfrm>
            <a:off x="7275830"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7414895"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8809990"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831532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7448550" y="3348355"/>
            <a:ext cx="1477010" cy="1202055"/>
          </a:xfrm>
          <a:prstGeom prst="rect"/>
          <a:noFill/>
        </p:spPr>
        <p:txBody>
          <a:bodyPr anchor="b" bIns="0" lIns="0" rIns="0" rtlCol="0" tIns="0" wrap="square">
            <a:normAutofit/>
          </a:bodyPr>
          <a:p>
            <a:pPr fontAlgn="auto" indent="0">
              <a:lnSpc>
                <a:spcPct val="120000"/>
              </a:lnSpc>
            </a:pPr>
            <a:r>
              <a:rPr altLang="en-US" b="1" dirty="0" sz="2000" lang="zh-CN" spc="300">
                <a:gradFill>
                  <a:gsLst>
                    <a:gs pos="0">
                      <a:schemeClr val="accent1"/>
                    </a:gs>
                    <a:gs pos="70000">
                      <a:schemeClr val="accent2"/>
                    </a:gs>
                  </a:gsLst>
                  <a:lin ang="5400000" scaled="0"/>
                </a:gradFill>
                <a:latin typeface="+mj-ea"/>
                <a:ea typeface="+mj-ea"/>
              </a:rPr>
              <a:t>医药产业的可持续发展</a:t>
            </a:r>
            <a:endParaRPr altLang="en-US" b="1" dirty="0" sz="20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7448550" y="2993390"/>
            <a:ext cx="431800" cy="431800"/>
          </a:xfrm>
          <a:prstGeom prst="rect"/>
        </p:spPr>
      </p:pic>
      <p:sp>
        <p:nvSpPr>
          <p:cNvPr id="1048882" name="矩形: 圆角 31"/>
          <p:cNvSpPr/>
          <p:nvPr>
            <p:custDataLst>
              <p:tags r:id="rId29"/>
            </p:custDataLst>
          </p:nvPr>
        </p:nvSpPr>
        <p:spPr>
          <a:xfrm>
            <a:off x="945832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959739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1099248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1049718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9631045" y="3348355"/>
            <a:ext cx="1477010" cy="1202055"/>
          </a:xfrm>
          <a:prstGeom prst="rect"/>
          <a:noFill/>
        </p:spPr>
        <p:txBody>
          <a:bodyPr anchor="b" bIns="0" lIns="0" rIns="0" rtlCol="0" tIns="0" wrap="square">
            <a:normAutofit fontScale="9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医药产业的投资策略与风险控制</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9631680" y="2992755"/>
            <a:ext cx="431800" cy="431800"/>
          </a:xfrm>
          <a:prstGeom prst="rect"/>
        </p:spPr>
      </p:pic>
      <p:sp>
        <p:nvSpPr>
          <p:cNvPr id="1048892" name="标题"/>
          <p:cNvSpPr>
            <a:spLocks noGrp="1"/>
          </p:cNvSpPr>
          <p:nvPr>
            <p:ph type="title"/>
            <p:custDataLst>
              <p:tags r:id="rId36"/>
            </p:custDataLst>
          </p:nvPr>
        </p:nvSpPr>
        <p:spPr/>
        <p:txBody>
          <a:bodyPr/>
          <a:p>
            <a:r>
              <a:rPr altLang="en-US" dirty="0" lang="zh-CN"/>
              <a:t>目录</a:t>
            </a:r>
            <a:endParaRPr altLang="en-US" dirty="0" lang="zh-CN"/>
          </a:p>
        </p:txBody>
      </p:sp>
      <p:sp>
        <p:nvSpPr>
          <p:cNvPr id="1048894" name="副标题"/>
          <p:cNvSpPr>
            <a:spLocks noGrp="1"/>
          </p:cNvSpPr>
          <p:nvPr>
            <p:ph type="body" idx="1"/>
            <p:custDataLst>
              <p:tags r:id="rId37"/>
            </p:custDataLst>
          </p:nvPr>
        </p:nvSpPr>
        <p:spPr/>
        <p:txBody>
          <a:bodyPr/>
          <a:p>
            <a:r>
              <a:rPr altLang="en-US" dirty="0" lang="zh-CN"/>
              <a:t>CONTENTS</a:t>
            </a:r>
            <a:endParaRPr altLang="en-US" dirty="0" lang="zh-CN"/>
          </a:p>
        </p:txBody>
      </p:sp>
    </p:spTree>
    <p:custDataLst>
      <p:tags r:id="rId3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46" name="标题"/>
          <p:cNvSpPr>
            <a:spLocks noGrp="1"/>
          </p:cNvSpPr>
          <p:nvPr>
            <p:ph type="title"/>
            <p:custDataLst>
              <p:tags r:id="rId1"/>
            </p:custDataLst>
          </p:nvPr>
        </p:nvSpPr>
        <p:spPr/>
        <p:txBody>
          <a:bodyPr/>
          <a:p>
            <a:r>
              <a:rPr altLang="en-US" dirty="0" lang="zh-CN"/>
              <a:t>创新药物的研发策略</a:t>
            </a:r>
            <a:endParaRPr altLang="en-US" dirty="0" lang="zh-CN"/>
          </a:p>
        </p:txBody>
      </p:sp>
      <p:sp>
        <p:nvSpPr>
          <p:cNvPr id="104894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08" name="标题 1"/>
          <p:cNvSpPr>
            <a:spLocks noGrp="1"/>
          </p:cNvSpPr>
          <p:nvPr>
            <p:ph type="title"/>
          </p:nvPr>
        </p:nvSpPr>
        <p:spPr/>
        <p:txBody>
          <a:bodyPr/>
          <a:p>
            <a:r>
              <a:rPr altLang="en-US" lang="zh-CN"/>
              <a:t>创新药物的研发流程</a:t>
            </a:r>
            <a:endParaRPr altLang="en-US" lang="zh-CN"/>
          </a:p>
        </p:txBody>
      </p:sp>
      <p:sp>
        <p:nvSpPr>
          <p:cNvPr id="104901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药物靶点发现和验证</a:t>
            </a:r>
            <a:endParaRPr altLang="en-US" dirty="0" sz="1200" lang="zh-CN" spc="150">
              <a:solidFill>
                <a:schemeClr val="tx1">
                  <a:lumMod val="65000"/>
                  <a:lumOff val="35000"/>
                </a:schemeClr>
              </a:solidFill>
              <a:latin typeface="+mn-ea"/>
              <a:sym typeface="+mn-ea"/>
            </a:endParaRPr>
          </a:p>
        </p:txBody>
      </p:sp>
      <p:sp>
        <p:nvSpPr>
          <p:cNvPr id="104901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分子筛选和合成</a:t>
            </a:r>
            <a:endParaRPr altLang="en-US" dirty="0" sz="1200" lang="zh-CN" spc="150">
              <a:solidFill>
                <a:schemeClr val="tx1">
                  <a:lumMod val="65000"/>
                  <a:lumOff val="35000"/>
                </a:schemeClr>
              </a:solidFill>
              <a:latin typeface="+mn-ea"/>
              <a:sym typeface="+mn-ea"/>
            </a:endParaRPr>
          </a:p>
        </p:txBody>
      </p:sp>
      <p:sp>
        <p:nvSpPr>
          <p:cNvPr id="104901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细胞和动物实验</a:t>
            </a:r>
            <a:endParaRPr altLang="en-US" dirty="0" sz="1200" lang="zh-CN" spc="150">
              <a:solidFill>
                <a:schemeClr val="tx1">
                  <a:lumMod val="65000"/>
                  <a:lumOff val="35000"/>
                </a:schemeClr>
              </a:solidFill>
              <a:latin typeface="+mn-ea"/>
              <a:sym typeface="+mn-ea"/>
            </a:endParaRPr>
          </a:p>
        </p:txBody>
      </p:sp>
      <p:sp>
        <p:nvSpPr>
          <p:cNvPr id="104901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临床试验和上市申请</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52" name="标题 1"/>
          <p:cNvSpPr>
            <a:spLocks noGrp="1"/>
          </p:cNvSpPr>
          <p:nvPr>
            <p:ph type="title"/>
          </p:nvPr>
        </p:nvSpPr>
        <p:spPr/>
        <p:txBody>
          <a:bodyPr/>
          <a:p>
            <a:r>
              <a:rPr altLang="en-US" lang="zh-CN"/>
              <a:t>药物靶点的发现与验证</a:t>
            </a:r>
            <a:endParaRPr altLang="en-US" lang="zh-CN"/>
          </a:p>
        </p:txBody>
      </p:sp>
      <p:sp>
        <p:nvSpPr>
          <p:cNvPr id="104905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药物靶点定义：指药物在体内的作用结合位点，包括酶、受体、离子通道等</a:t>
            </a:r>
            <a:endParaRPr altLang="en-US" dirty="0" sz="1200" lang="zh-CN" spc="150">
              <a:solidFill>
                <a:schemeClr val="tx1">
                  <a:lumMod val="65000"/>
                  <a:lumOff val="35000"/>
                </a:schemeClr>
              </a:solidFill>
              <a:latin typeface="+mn-ea"/>
              <a:sym typeface="+mn-ea"/>
            </a:endParaRPr>
          </a:p>
        </p:txBody>
      </p:sp>
      <p:sp>
        <p:nvSpPr>
          <p:cNvPr id="104905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药物靶点发现方法：基因组学、蛋白质组学、代谢组学等技术手段</a:t>
            </a:r>
            <a:endParaRPr altLang="en-US" dirty="0" sz="1200" lang="zh-CN" spc="150">
              <a:solidFill>
                <a:schemeClr val="tx1">
                  <a:lumMod val="65000"/>
                  <a:lumOff val="35000"/>
                </a:schemeClr>
              </a:solidFill>
              <a:latin typeface="+mn-ea"/>
              <a:sym typeface="+mn-ea"/>
            </a:endParaRPr>
          </a:p>
        </p:txBody>
      </p:sp>
      <p:sp>
        <p:nvSpPr>
          <p:cNvPr id="104905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药物靶点验证重要性：确保药物研发的针对性和有效性，降低研发风险</a:t>
            </a:r>
            <a:endParaRPr altLang="en-US" dirty="0" sz="1200" lang="zh-CN" spc="150">
              <a:solidFill>
                <a:schemeClr val="tx1">
                  <a:lumMod val="65000"/>
                  <a:lumOff val="35000"/>
                </a:schemeClr>
              </a:solidFill>
              <a:latin typeface="+mn-ea"/>
              <a:sym typeface="+mn-ea"/>
            </a:endParaRPr>
          </a:p>
        </p:txBody>
      </p:sp>
      <p:sp>
        <p:nvSpPr>
          <p:cNvPr id="104906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药物靶点验证方法：体外实验、细胞实验、动物实验等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096" name="标题 1"/>
          <p:cNvSpPr>
            <a:spLocks noGrp="1"/>
          </p:cNvSpPr>
          <p:nvPr>
            <p:ph type="title"/>
          </p:nvPr>
        </p:nvSpPr>
        <p:spPr/>
        <p:txBody>
          <a:bodyPr/>
          <a:p>
            <a:r>
              <a:rPr altLang="en-US" lang="zh-CN"/>
              <a:t>候选药物的筛选与合成</a:t>
            </a:r>
            <a:endParaRPr altLang="en-US" lang="zh-CN"/>
          </a:p>
        </p:txBody>
      </p:sp>
      <p:sp>
        <p:nvSpPr>
          <p:cNvPr id="1049098" name="文本框 10"/>
          <p:cNvSpPr txBox="1"/>
          <p:nvPr>
            <p:custDataLst>
              <p:tags r:id="rId1"/>
            </p:custDataLst>
          </p:nvPr>
        </p:nvSpPr>
        <p:spPr>
          <a:xfrm>
            <a:off x="971733" y="4656404"/>
            <a:ext cx="3225239" cy="1354282"/>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候选药物的筛选：基于疾病机制和靶点的研究，通过计算机辅助药物设计和高通量筛选等方法，确定具有成药潜力的候选药物。</a:t>
            </a:r>
            <a:endParaRPr altLang="en-US" sz="1200" lang="zh-CN" spc="150">
              <a:solidFill>
                <a:schemeClr val="tx1">
                  <a:lumMod val="65000"/>
                  <a:lumOff val="35000"/>
                </a:schemeClr>
              </a:solidFill>
              <a:latin typeface="+mn-ea"/>
            </a:endParaRPr>
          </a:p>
        </p:txBody>
      </p:sp>
      <p:sp>
        <p:nvSpPr>
          <p:cNvPr id="1049100" name="矩形 11"/>
          <p:cNvSpPr/>
          <p:nvPr>
            <p:custDataLst>
              <p:tags r:id="rId2"/>
            </p:custDataLst>
          </p:nvPr>
        </p:nvSpPr>
        <p:spPr>
          <a:xfrm>
            <a:off x="971733" y="4485696"/>
            <a:ext cx="3225239" cy="1689627"/>
          </a:xfrm>
          <a:prstGeom prst="rect"/>
          <a:noFill/>
          <a:ln w="190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102" name="文本框 17"/>
          <p:cNvSpPr txBox="1"/>
          <p:nvPr>
            <p:custDataLst>
              <p:tags r:id="rId3"/>
            </p:custDataLst>
          </p:nvPr>
        </p:nvSpPr>
        <p:spPr>
          <a:xfrm>
            <a:off x="3288806" y="1535108"/>
            <a:ext cx="3225239" cy="1354282"/>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候选药物的合成：根据候选药物的分子结构，设计并合成出具有创新性的药物分子，以满足临床治疗的需求。</a:t>
            </a:r>
            <a:endParaRPr altLang="en-US" sz="1200" lang="zh-CN" spc="150">
              <a:solidFill>
                <a:schemeClr val="tx1">
                  <a:lumMod val="65000"/>
                  <a:lumOff val="35000"/>
                </a:schemeClr>
              </a:solidFill>
              <a:latin typeface="+mn-ea"/>
            </a:endParaRPr>
          </a:p>
        </p:txBody>
      </p:sp>
      <p:sp>
        <p:nvSpPr>
          <p:cNvPr id="1049104" name="矩形 18"/>
          <p:cNvSpPr/>
          <p:nvPr>
            <p:custDataLst>
              <p:tags r:id="rId4"/>
            </p:custDataLst>
          </p:nvPr>
        </p:nvSpPr>
        <p:spPr>
          <a:xfrm>
            <a:off x="3288806" y="1364400"/>
            <a:ext cx="3225239" cy="1689627"/>
          </a:xfrm>
          <a:prstGeom prst="rect"/>
          <a:noFill/>
          <a:ln w="19050" cmpd="sng">
            <a:solidFill>
              <a:schemeClr val="accent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106" name="燕尾形 3"/>
          <p:cNvSpPr/>
          <p:nvPr>
            <p:custDataLst>
              <p:tags r:id="rId5"/>
            </p:custDataLst>
          </p:nvPr>
        </p:nvSpPr>
        <p:spPr>
          <a:xfrm>
            <a:off x="1315424" y="3410617"/>
            <a:ext cx="2465020" cy="716973"/>
          </a:xfrm>
          <a:prstGeom prst="chevron">
            <a:avLst>
              <a:gd name="adj" fmla="val 32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108" name="文本框 13"/>
          <p:cNvSpPr txBox="1"/>
          <p:nvPr>
            <p:custDataLst>
              <p:tags r:id="rId6"/>
            </p:custDataLst>
          </p:nvPr>
        </p:nvSpPr>
        <p:spPr>
          <a:xfrm>
            <a:off x="1574900" y="3530492"/>
            <a:ext cx="2018145" cy="476464"/>
          </a:xfrm>
          <a:prstGeom prst="rect"/>
          <a:noFill/>
        </p:spPr>
        <p:txBody>
          <a:bodyPr bIns="0" rtlCol="0" wrap="square">
            <a:normAutofit/>
          </a:bodyPr>
          <a:p>
            <a:pPr algn="ctr"/>
            <a:r>
              <a:rPr altLang="en-US" b="1" dirty="0" sz="2000" lang="zh-CN" spc="300">
                <a:solidFill>
                  <a:schemeClr val="lt1">
                    <a:lumMod val="100000"/>
                  </a:schemeClr>
                </a:solidFill>
                <a:latin typeface="+mj-ea"/>
                <a:ea typeface="+mj-ea"/>
                <a:sym typeface="+mn-ea"/>
              </a:rPr>
              <a:t>添加标题</a:t>
            </a:r>
            <a:endParaRPr altLang="en-US" b="1" dirty="0" sz="2000" lang="zh-CN" spc="300">
              <a:solidFill>
                <a:schemeClr val="lt1">
                  <a:lumMod val="100000"/>
                </a:schemeClr>
              </a:solidFill>
              <a:latin typeface="+mj-ea"/>
              <a:ea typeface="+mj-ea"/>
              <a:sym typeface="+mn-ea"/>
            </a:endParaRPr>
          </a:p>
        </p:txBody>
      </p:sp>
      <p:sp>
        <p:nvSpPr>
          <p:cNvPr id="1049110" name="燕尾形 25"/>
          <p:cNvSpPr/>
          <p:nvPr>
            <p:custDataLst>
              <p:tags r:id="rId7"/>
            </p:custDataLst>
          </p:nvPr>
        </p:nvSpPr>
        <p:spPr>
          <a:xfrm>
            <a:off x="1379914" y="3454622"/>
            <a:ext cx="2352732" cy="628963"/>
          </a:xfrm>
          <a:prstGeom prst="chevron">
            <a:avLst>
              <a:gd name="adj" fmla="val 32014"/>
            </a:avLst>
          </a:prstGeom>
          <a:noFill/>
          <a:ln w="9525">
            <a:solidFill>
              <a:schemeClr val="accent1">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112" name="燕尾形 29"/>
          <p:cNvSpPr/>
          <p:nvPr>
            <p:custDataLst>
              <p:tags r:id="rId8"/>
            </p:custDataLst>
          </p:nvPr>
        </p:nvSpPr>
        <p:spPr>
          <a:xfrm>
            <a:off x="3668915" y="3412134"/>
            <a:ext cx="2465020" cy="716973"/>
          </a:xfrm>
          <a:prstGeom prst="chevron">
            <a:avLst>
              <a:gd name="adj" fmla="val 3201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114" name="文本框 30"/>
          <p:cNvSpPr txBox="1"/>
          <p:nvPr>
            <p:custDataLst>
              <p:tags r:id="rId9"/>
            </p:custDataLst>
          </p:nvPr>
        </p:nvSpPr>
        <p:spPr>
          <a:xfrm>
            <a:off x="3928391" y="3532009"/>
            <a:ext cx="2018145" cy="476464"/>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116" name="燕尾形 31"/>
          <p:cNvSpPr/>
          <p:nvPr>
            <p:custDataLst>
              <p:tags r:id="rId10"/>
            </p:custDataLst>
          </p:nvPr>
        </p:nvSpPr>
        <p:spPr>
          <a:xfrm>
            <a:off x="3733405" y="3456139"/>
            <a:ext cx="2352732" cy="628963"/>
          </a:xfrm>
          <a:prstGeom prst="chevron">
            <a:avLst>
              <a:gd name="adj" fmla="val 32014"/>
            </a:avLst>
          </a:prstGeom>
          <a:noFill/>
          <a:ln w="9525">
            <a:solidFill>
              <a:schemeClr val="accent2">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118" name="燕尾形 33"/>
          <p:cNvSpPr/>
          <p:nvPr>
            <p:custDataLst>
              <p:tags r:id="rId11"/>
            </p:custDataLst>
          </p:nvPr>
        </p:nvSpPr>
        <p:spPr>
          <a:xfrm>
            <a:off x="6022406" y="3413652"/>
            <a:ext cx="2465020" cy="716973"/>
          </a:xfrm>
          <a:prstGeom prst="chevron">
            <a:avLst>
              <a:gd name="adj" fmla="val 3201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120" name="文本框 34"/>
          <p:cNvSpPr txBox="1"/>
          <p:nvPr>
            <p:custDataLst>
              <p:tags r:id="rId12"/>
            </p:custDataLst>
          </p:nvPr>
        </p:nvSpPr>
        <p:spPr>
          <a:xfrm>
            <a:off x="6281882" y="3533527"/>
            <a:ext cx="2018145" cy="476464"/>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122" name="燕尾形 35"/>
          <p:cNvSpPr/>
          <p:nvPr>
            <p:custDataLst>
              <p:tags r:id="rId13"/>
            </p:custDataLst>
          </p:nvPr>
        </p:nvSpPr>
        <p:spPr>
          <a:xfrm>
            <a:off x="6086896" y="3457656"/>
            <a:ext cx="2352732" cy="628963"/>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124" name="燕尾形 37"/>
          <p:cNvSpPr/>
          <p:nvPr>
            <p:custDataLst>
              <p:tags r:id="rId14"/>
            </p:custDataLst>
          </p:nvPr>
        </p:nvSpPr>
        <p:spPr>
          <a:xfrm>
            <a:off x="8375897" y="3415169"/>
            <a:ext cx="2465020" cy="716973"/>
          </a:xfrm>
          <a:prstGeom prst="chevron">
            <a:avLst>
              <a:gd name="adj" fmla="val 32014"/>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126" name="文本框 38"/>
          <p:cNvSpPr txBox="1"/>
          <p:nvPr>
            <p:custDataLst>
              <p:tags r:id="rId15"/>
            </p:custDataLst>
          </p:nvPr>
        </p:nvSpPr>
        <p:spPr>
          <a:xfrm>
            <a:off x="8635373" y="3523663"/>
            <a:ext cx="2018145" cy="476464"/>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128" name="燕尾形 39"/>
          <p:cNvSpPr/>
          <p:nvPr>
            <p:custDataLst>
              <p:tags r:id="rId16"/>
            </p:custDataLst>
          </p:nvPr>
        </p:nvSpPr>
        <p:spPr>
          <a:xfrm>
            <a:off x="8440387" y="3459174"/>
            <a:ext cx="2352732" cy="628963"/>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ln>
                <a:solidFill>
                  <a:schemeClr val="accent1"/>
                </a:solidFill>
              </a:ln>
              <a:solidFill>
                <a:schemeClr val="lt1"/>
              </a:solidFill>
              <a:latin typeface="+mj-ea"/>
              <a:ea typeface="+mj-ea"/>
            </a:endParaRPr>
          </a:p>
        </p:txBody>
      </p:sp>
      <p:sp>
        <p:nvSpPr>
          <p:cNvPr id="1049130" name="文本框 53"/>
          <p:cNvSpPr txBox="1"/>
          <p:nvPr>
            <p:custDataLst>
              <p:tags r:id="rId17"/>
            </p:custDataLst>
          </p:nvPr>
        </p:nvSpPr>
        <p:spPr>
          <a:xfrm>
            <a:off x="7995788" y="1537384"/>
            <a:ext cx="3225239" cy="1354282"/>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临床试验与审批：将优化后的候选药物进行临床试验，验证其疗效和安全性，最终获得药品监管部门的批准上市。</a:t>
            </a:r>
            <a:endParaRPr altLang="en-US" sz="1200" lang="zh-CN" spc="150">
              <a:solidFill>
                <a:schemeClr val="tx1">
                  <a:lumMod val="65000"/>
                  <a:lumOff val="35000"/>
                </a:schemeClr>
              </a:solidFill>
              <a:latin typeface="+mn-ea"/>
            </a:endParaRPr>
          </a:p>
        </p:txBody>
      </p:sp>
      <p:sp>
        <p:nvSpPr>
          <p:cNvPr id="1049132" name="矩形 54"/>
          <p:cNvSpPr/>
          <p:nvPr>
            <p:custDataLst>
              <p:tags r:id="rId18"/>
            </p:custDataLst>
          </p:nvPr>
        </p:nvSpPr>
        <p:spPr>
          <a:xfrm>
            <a:off x="7995788" y="1366676"/>
            <a:ext cx="3225239" cy="1689627"/>
          </a:xfrm>
          <a:prstGeom prst="rect"/>
          <a:noFill/>
          <a:ln w="19050" cmpd="sng">
            <a:solidFill>
              <a:schemeClr val="accent6">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134" name="文本框 63"/>
          <p:cNvSpPr txBox="1"/>
          <p:nvPr>
            <p:custDataLst>
              <p:tags r:id="rId19"/>
            </p:custDataLst>
          </p:nvPr>
        </p:nvSpPr>
        <p:spPr>
          <a:xfrm>
            <a:off x="5642297" y="4659439"/>
            <a:ext cx="3225239" cy="1354282"/>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候选药物的优化：通过药效学、药代动力学和毒理学等方面的研究，对候选药物进行优化，提高药物的疗效、降低毒副作用。</a:t>
            </a:r>
            <a:endParaRPr altLang="en-US" sz="1200" lang="zh-CN" spc="150">
              <a:solidFill>
                <a:schemeClr val="tx1">
                  <a:lumMod val="65000"/>
                  <a:lumOff val="35000"/>
                </a:schemeClr>
              </a:solidFill>
              <a:latin typeface="+mn-ea"/>
            </a:endParaRPr>
          </a:p>
        </p:txBody>
      </p:sp>
      <p:sp>
        <p:nvSpPr>
          <p:cNvPr id="1049136" name="矩形 64"/>
          <p:cNvSpPr/>
          <p:nvPr>
            <p:custDataLst>
              <p:tags r:id="rId20"/>
            </p:custDataLst>
          </p:nvPr>
        </p:nvSpPr>
        <p:spPr>
          <a:xfrm>
            <a:off x="5642297" y="4488731"/>
            <a:ext cx="3225239" cy="1689627"/>
          </a:xfrm>
          <a:prstGeom prst="rect"/>
          <a:noFill/>
          <a:ln w="190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72" name="标题 1"/>
          <p:cNvSpPr>
            <a:spLocks noGrp="1"/>
          </p:cNvSpPr>
          <p:nvPr>
            <p:ph type="title"/>
          </p:nvPr>
        </p:nvSpPr>
        <p:spPr/>
        <p:txBody>
          <a:bodyPr/>
          <a:p>
            <a:r>
              <a:rPr altLang="en-US" lang="zh-CN"/>
              <a:t>临床试验与药品审批</a:t>
            </a:r>
            <a:endParaRPr altLang="en-US" lang="zh-CN"/>
          </a:p>
        </p:txBody>
      </p:sp>
      <p:sp>
        <p:nvSpPr>
          <p:cNvPr id="104917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临床试验的阶段：I期、II期、III期、IV期</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8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药品审批流程：申请、审评、批准上市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8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审批标准：安全、有效、质量可控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9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创新药物审批的特殊政策：优先审评、特别审批等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32" name="标题"/>
          <p:cNvSpPr>
            <a:spLocks noGrp="1"/>
          </p:cNvSpPr>
          <p:nvPr>
            <p:ph type="title"/>
            <p:custDataLst>
              <p:tags r:id="rId1"/>
            </p:custDataLst>
          </p:nvPr>
        </p:nvSpPr>
        <p:spPr/>
        <p:txBody>
          <a:bodyPr/>
          <a:p>
            <a:r>
              <a:rPr altLang="en-US" dirty="0" lang="zh-CN"/>
              <a:t>2024年医药产业前景</a:t>
            </a:r>
            <a:endParaRPr altLang="en-US" dirty="0" lang="zh-CN"/>
          </a:p>
        </p:txBody>
      </p:sp>
      <p:sp>
        <p:nvSpPr>
          <p:cNvPr id="1049234"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94" name="标题 1"/>
          <p:cNvSpPr>
            <a:spLocks noGrp="1"/>
          </p:cNvSpPr>
          <p:nvPr>
            <p:ph type="title"/>
          </p:nvPr>
        </p:nvSpPr>
        <p:spPr/>
        <p:txBody>
          <a:bodyPr/>
          <a:p>
            <a:r>
              <a:rPr altLang="en-US" lang="zh-CN"/>
              <a:t>全球医药市场的发展趋势</a:t>
            </a:r>
            <a:endParaRPr altLang="en-US" lang="zh-CN"/>
          </a:p>
        </p:txBody>
      </p:sp>
      <p:sp>
        <p:nvSpPr>
          <p:cNvPr id="104929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数字化和智能化技术的应用将加速医药产业的发展和变革</a:t>
            </a:r>
            <a:endParaRPr altLang="zh-CN" dirty="0" lang="en-US">
              <a:solidFill>
                <a:schemeClr val="dk1">
                  <a:lumMod val="80000"/>
                  <a:lumOff val="20000"/>
                </a:schemeClr>
              </a:solidFill>
              <a:latin typeface="+mn-ea"/>
              <a:sym typeface="+mn-ea"/>
            </a:endParaRPr>
          </a:p>
        </p:txBody>
      </p:sp>
      <p:sp>
        <p:nvSpPr>
          <p:cNvPr id="104930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创新药物的研发将更加重视个性化治疗和精准医疗</a:t>
            </a:r>
            <a:endParaRPr altLang="en-US" dirty="0" lang="zh-CN">
              <a:solidFill>
                <a:schemeClr val="dk1">
                  <a:lumMod val="80000"/>
                  <a:lumOff val="20000"/>
                </a:schemeClr>
              </a:solidFill>
              <a:latin typeface="+mn-ea"/>
              <a:sym typeface="+mn-ea"/>
            </a:endParaRPr>
          </a:p>
        </p:txBody>
      </p:sp>
      <p:sp>
        <p:nvSpPr>
          <p:cNvPr id="104931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生物技术药物和基因疗法将继续成为医药产业的重要发展方向</a:t>
            </a:r>
            <a:endParaRPr altLang="en-US" dirty="0" lang="zh-CN">
              <a:solidFill>
                <a:schemeClr val="dk1">
                  <a:lumMod val="80000"/>
                  <a:lumOff val="20000"/>
                </a:schemeClr>
              </a:solidFill>
              <a:latin typeface="+mn-ea"/>
              <a:sym typeface="+mn-ea"/>
            </a:endParaRPr>
          </a:p>
        </p:txBody>
      </p:sp>
      <p:sp>
        <p:nvSpPr>
          <p:cNvPr id="104932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全球医药市场将进一步整合和集中，大型跨国医药企业将进一步加强合作和并购</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62" name="标题 1"/>
          <p:cNvSpPr>
            <a:spLocks noGrp="1"/>
          </p:cNvSpPr>
          <p:nvPr>
            <p:ph type="title"/>
          </p:nvPr>
        </p:nvSpPr>
        <p:spPr/>
        <p:txBody>
          <a:bodyPr/>
          <a:p>
            <a:r>
              <a:rPr altLang="en-US" lang="zh-CN"/>
              <a:t>新药研发的热点领域</a:t>
            </a:r>
            <a:endParaRPr altLang="en-US" lang="zh-CN"/>
          </a:p>
        </p:txBody>
      </p:sp>
      <p:sp>
        <p:nvSpPr>
          <p:cNvPr id="104936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肿瘤免疫疗法：利用免疫系统攻击肿瘤细胞的方法，是当前最热门的领域之一。</a:t>
            </a:r>
            <a:endParaRPr altLang="en-US" dirty="0" sz="2000" lang="zh-CN" spc="150">
              <a:solidFill>
                <a:schemeClr val="tx1">
                  <a:lumMod val="85000"/>
                  <a:lumOff val="15000"/>
                </a:schemeClr>
              </a:solidFill>
              <a:latin typeface="+mn-ea"/>
              <a:sym typeface="+mn-ea"/>
            </a:endParaRPr>
          </a:p>
        </p:txBody>
      </p:sp>
      <p:sp>
        <p:nvSpPr>
          <p:cNvPr id="104937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基因疗法：通过修改人类基因来治疗遗传性疾病和罕见病，是未来新药研发的重要方向。</a:t>
            </a:r>
            <a:endParaRPr altLang="en-US" dirty="0" sz="2000" lang="zh-CN" spc="150">
              <a:solidFill>
                <a:schemeClr val="tx1">
                  <a:lumMod val="85000"/>
                  <a:lumOff val="15000"/>
                </a:schemeClr>
              </a:solidFill>
              <a:latin typeface="+mn-ea"/>
              <a:sym typeface="+mn-ea"/>
            </a:endParaRPr>
          </a:p>
        </p:txBody>
      </p:sp>
      <p:sp>
        <p:nvSpPr>
          <p:cNvPr id="104937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细胞疗法：利用患者自身的细胞来治疗疾病，例如CAR-T细胞疗法，已经在某些癌症治疗中取得了显著成果。</a:t>
            </a:r>
            <a:endParaRPr altLang="en-US" dirty="0" sz="2000" lang="zh-CN" spc="150">
              <a:solidFill>
                <a:schemeClr val="tx1">
                  <a:lumMod val="85000"/>
                  <a:lumOff val="15000"/>
                </a:schemeClr>
              </a:solidFill>
              <a:latin typeface="+mn-ea"/>
              <a:sym typeface="+mn-ea"/>
            </a:endParaRPr>
          </a:p>
        </p:txBody>
      </p:sp>
      <p:sp>
        <p:nvSpPr>
          <p:cNvPr id="104938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人工智能辅助药物设计：利用人工智能技术来设计和筛选新药，可以大大缩短药物研发周期和提高成功率。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22" name="标题 1"/>
          <p:cNvSpPr>
            <a:spLocks noGrp="1"/>
          </p:cNvSpPr>
          <p:nvPr>
            <p:ph type="title"/>
          </p:nvPr>
        </p:nvSpPr>
        <p:spPr/>
        <p:txBody>
          <a:bodyPr/>
          <a:p>
            <a:r>
              <a:rPr altLang="en-US" lang="zh-CN"/>
              <a:t>生物技术的突破与医药产业融合</a:t>
            </a:r>
            <a:endParaRPr altLang="en-US" lang="zh-CN"/>
          </a:p>
        </p:txBody>
      </p:sp>
      <p:sp>
        <p:nvSpPr>
          <p:cNvPr id="104942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生物技术的快速发展为医药产业提供了新的研发手段和药物来源。</a:t>
            </a:r>
            <a:endParaRPr altLang="en-US" dirty="0" sz="1200" lang="zh-CN" spc="150">
              <a:solidFill>
                <a:schemeClr val="tx1">
                  <a:lumMod val="65000"/>
                  <a:lumOff val="35000"/>
                </a:schemeClr>
              </a:solidFill>
              <a:latin typeface="+mn-ea"/>
              <a:sym typeface="+mn-ea"/>
            </a:endParaRPr>
          </a:p>
        </p:txBody>
      </p:sp>
      <p:sp>
        <p:nvSpPr>
          <p:cNvPr id="104942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基因编辑技术、免疫疗法等新兴技术为治疗肿瘤等重大疾病提供了更多可能性。</a:t>
            </a:r>
            <a:endParaRPr altLang="en-US" dirty="0" sz="1200" lang="zh-CN" spc="150">
              <a:solidFill>
                <a:schemeClr val="tx1">
                  <a:lumMod val="65000"/>
                  <a:lumOff val="35000"/>
                </a:schemeClr>
              </a:solidFill>
              <a:latin typeface="+mn-ea"/>
              <a:sym typeface="+mn-ea"/>
            </a:endParaRPr>
          </a:p>
        </p:txBody>
      </p:sp>
      <p:sp>
        <p:nvSpPr>
          <p:cNvPr id="104942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生物技术的突破将加速医药产业的创新发展，推动产业升级和变革。</a:t>
            </a:r>
            <a:endParaRPr altLang="en-US" dirty="0" sz="1200" lang="zh-CN" spc="150">
              <a:solidFill>
                <a:schemeClr val="tx1">
                  <a:lumMod val="65000"/>
                  <a:lumOff val="35000"/>
                </a:schemeClr>
              </a:solidFill>
              <a:latin typeface="+mn-ea"/>
              <a:sym typeface="+mn-ea"/>
            </a:endParaRPr>
          </a:p>
        </p:txBody>
      </p:sp>
      <p:sp>
        <p:nvSpPr>
          <p:cNvPr id="104943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医药产业与生物技术的融合将为人类健康事业的发展带来更多机遇和挑战。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66" name="标题 1"/>
          <p:cNvSpPr>
            <a:spLocks noGrp="1"/>
          </p:cNvSpPr>
          <p:nvPr>
            <p:ph type="title"/>
          </p:nvPr>
        </p:nvSpPr>
        <p:spPr/>
        <p:txBody>
          <a:bodyPr/>
          <a:p>
            <a:r>
              <a:rPr altLang="en-US" lang="zh-CN"/>
              <a:t>人工智能在医药产业的应用与前景</a:t>
            </a:r>
            <a:endParaRPr altLang="en-US" lang="zh-CN"/>
          </a:p>
        </p:txBody>
      </p:sp>
      <p:sp>
        <p:nvSpPr>
          <p:cNvPr id="104946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人工智能技术应用于药物研发，提高研发效率和成功率</a:t>
            </a:r>
            <a:endParaRPr altLang="en-US" dirty="0" sz="2000" lang="zh-CN" spc="150">
              <a:solidFill>
                <a:schemeClr val="tx1">
                  <a:lumMod val="85000"/>
                  <a:lumOff val="15000"/>
                </a:schemeClr>
              </a:solidFill>
              <a:latin typeface="+mn-ea"/>
              <a:sym typeface="+mn-ea"/>
            </a:endParaRPr>
          </a:p>
        </p:txBody>
      </p:sp>
      <p:sp>
        <p:nvSpPr>
          <p:cNvPr id="104947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人工智能在医药产业中实现个性化治疗和精准医疗</a:t>
            </a:r>
            <a:endParaRPr altLang="en-US" dirty="0" sz="2000" lang="zh-CN" spc="150">
              <a:solidFill>
                <a:schemeClr val="tx1">
                  <a:lumMod val="85000"/>
                  <a:lumOff val="15000"/>
                </a:schemeClr>
              </a:solidFill>
              <a:latin typeface="+mn-ea"/>
              <a:sym typeface="+mn-ea"/>
            </a:endParaRPr>
          </a:p>
        </p:txBody>
      </p:sp>
      <p:sp>
        <p:nvSpPr>
          <p:cNvPr id="104948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人工智能技术有助于降低医药产业的成本和提高生产效率</a:t>
            </a:r>
            <a:endParaRPr altLang="en-US" dirty="0" sz="2000" lang="zh-CN" spc="150">
              <a:solidFill>
                <a:schemeClr val="tx1">
                  <a:lumMod val="85000"/>
                  <a:lumOff val="15000"/>
                </a:schemeClr>
              </a:solidFill>
              <a:latin typeface="+mn-ea"/>
              <a:sym typeface="+mn-ea"/>
            </a:endParaRPr>
          </a:p>
        </p:txBody>
      </p:sp>
      <p:sp>
        <p:nvSpPr>
          <p:cNvPr id="104948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人工智能在医药产业中的发展前景广阔，未来将有更多创新应用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26" name="标题"/>
          <p:cNvSpPr>
            <a:spLocks noGrp="1"/>
          </p:cNvSpPr>
          <p:nvPr>
            <p:ph type="title"/>
            <p:custDataLst>
              <p:tags r:id="rId1"/>
            </p:custDataLst>
          </p:nvPr>
        </p:nvSpPr>
        <p:spPr/>
        <p:txBody>
          <a:bodyPr>
            <a:normAutofit fontScale="90000"/>
          </a:bodyPr>
          <a:p>
            <a:r>
              <a:rPr altLang="en-US" dirty="0" lang="zh-CN"/>
              <a:t>创新药物的研发挑战与机遇</a:t>
            </a:r>
            <a:endParaRPr altLang="en-US" dirty="0" lang="zh-CN"/>
          </a:p>
        </p:txBody>
      </p:sp>
      <p:sp>
        <p:nvSpPr>
          <p:cNvPr id="1049528"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88" name="标题 1"/>
          <p:cNvSpPr>
            <a:spLocks noGrp="1"/>
          </p:cNvSpPr>
          <p:nvPr>
            <p:ph type="title"/>
          </p:nvPr>
        </p:nvSpPr>
        <p:spPr/>
        <p:txBody>
          <a:bodyPr/>
          <a:p>
            <a:r>
              <a:rPr altLang="en-US" lang="zh-CN"/>
              <a:t>创新药物的研发难点与解决方案</a:t>
            </a:r>
            <a:endParaRPr altLang="en-US" lang="zh-CN"/>
          </a:p>
        </p:txBody>
      </p:sp>
      <p:sp>
        <p:nvSpPr>
          <p:cNvPr id="104959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难点：新药研发周期长、成本高、成功率低</a:t>
            </a:r>
            <a:endParaRPr altLang="en-US" dirty="0" sz="1200" lang="zh-CN" spc="150">
              <a:solidFill>
                <a:schemeClr val="tx1">
                  <a:lumMod val="65000"/>
                  <a:lumOff val="35000"/>
                </a:schemeClr>
              </a:solidFill>
              <a:latin typeface="+mn-ea"/>
              <a:sym typeface="+mn-ea"/>
            </a:endParaRPr>
          </a:p>
        </p:txBody>
      </p:sp>
      <p:sp>
        <p:nvSpPr>
          <p:cNvPr id="104959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解决方案：加强基础研究、优化研发流程、采用人工智能等新技术</a:t>
            </a:r>
            <a:endParaRPr altLang="en-US" dirty="0" sz="1200" lang="zh-CN" spc="150">
              <a:solidFill>
                <a:schemeClr val="tx1">
                  <a:lumMod val="65000"/>
                  <a:lumOff val="35000"/>
                </a:schemeClr>
              </a:solidFill>
              <a:latin typeface="+mn-ea"/>
              <a:sym typeface="+mn-ea"/>
            </a:endParaRPr>
          </a:p>
        </p:txBody>
      </p:sp>
      <p:sp>
        <p:nvSpPr>
          <p:cNvPr id="104959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难点：知识产权保护问题</a:t>
            </a:r>
            <a:endParaRPr altLang="en-US" dirty="0" sz="1200" lang="zh-CN" spc="150">
              <a:solidFill>
                <a:schemeClr val="tx1">
                  <a:lumMod val="65000"/>
                  <a:lumOff val="35000"/>
                </a:schemeClr>
              </a:solidFill>
              <a:latin typeface="+mn-ea"/>
              <a:sym typeface="+mn-ea"/>
            </a:endParaRPr>
          </a:p>
        </p:txBody>
      </p:sp>
      <p:sp>
        <p:nvSpPr>
          <p:cNvPr id="104959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解决方案：加强知识产权保护，鼓励创新药物的研发与推广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632" name="标题 1"/>
          <p:cNvSpPr>
            <a:spLocks noGrp="1"/>
          </p:cNvSpPr>
          <p:nvPr>
            <p:ph type="title"/>
          </p:nvPr>
        </p:nvSpPr>
        <p:spPr/>
        <p:txBody>
          <a:bodyPr/>
          <a:p>
            <a:r>
              <a:rPr altLang="en-US" lang="zh-CN"/>
              <a:t>跨国药企与生物科技公司的竞争格局</a:t>
            </a:r>
            <a:endParaRPr altLang="en-US" lang="zh-CN"/>
          </a:p>
        </p:txBody>
      </p:sp>
      <p:sp>
        <p:nvSpPr>
          <p:cNvPr id="104963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跨国药企与生物科技公司之间的合作与竞争关系：合作实现资源共享和优势互补，竞争追求市场份额和知识产权</a:t>
            </a:r>
            <a:endParaRPr altLang="zh-CN" dirty="0" lang="en-US">
              <a:solidFill>
                <a:schemeClr val="dk1">
                  <a:lumMod val="80000"/>
                  <a:lumOff val="20000"/>
                </a:schemeClr>
              </a:solidFill>
              <a:latin typeface="+mn-ea"/>
              <a:sym typeface="+mn-ea"/>
            </a:endParaRPr>
          </a:p>
        </p:txBody>
      </p:sp>
      <p:sp>
        <p:nvSpPr>
          <p:cNvPr id="104964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跨国药企在创新药物研发方面的优势：资金充足、研发经验丰富、全球销售网络广泛</a:t>
            </a:r>
            <a:endParaRPr altLang="en-US" dirty="0" lang="zh-CN">
              <a:solidFill>
                <a:schemeClr val="dk1">
                  <a:lumMod val="80000"/>
                  <a:lumOff val="20000"/>
                </a:schemeClr>
              </a:solidFill>
              <a:latin typeface="+mn-ea"/>
              <a:sym typeface="+mn-ea"/>
            </a:endParaRPr>
          </a:p>
        </p:txBody>
      </p:sp>
      <p:sp>
        <p:nvSpPr>
          <p:cNvPr id="104965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生物科技公司在创新药物研发方面的特点：创新能力强、灵活性高、与学术界和科研机构合作紧密</a:t>
            </a:r>
            <a:endParaRPr altLang="en-US" dirty="0" lang="zh-CN">
              <a:solidFill>
                <a:schemeClr val="dk1">
                  <a:lumMod val="80000"/>
                  <a:lumOff val="20000"/>
                </a:schemeClr>
              </a:solidFill>
              <a:latin typeface="+mn-ea"/>
              <a:sym typeface="+mn-ea"/>
            </a:endParaRPr>
          </a:p>
        </p:txBody>
      </p:sp>
      <p:sp>
        <p:nvSpPr>
          <p:cNvPr id="104965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未来竞争格局的趋势：加强合作、共同发展，提高创新药物的研发效率和成功率</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00" name="标题 1"/>
          <p:cNvSpPr>
            <a:spLocks noGrp="1"/>
          </p:cNvSpPr>
          <p:nvPr>
            <p:ph type="title"/>
          </p:nvPr>
        </p:nvSpPr>
        <p:spPr/>
        <p:txBody>
          <a:bodyPr/>
          <a:p>
            <a:r>
              <a:rPr altLang="en-US" lang="zh-CN"/>
              <a:t>政策环境对创新药物研发的影响</a:t>
            </a:r>
            <a:endParaRPr altLang="en-US" lang="zh-CN"/>
          </a:p>
        </p:txBody>
      </p:sp>
      <p:sp>
        <p:nvSpPr>
          <p:cNvPr id="104970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政策支持：政府对创新药物的研发提供了资金、税收等方面的支持，降低了研发成本。</a:t>
            </a:r>
            <a:endParaRPr altLang="en-US" dirty="0" sz="1200" lang="zh-CN" spc="150">
              <a:solidFill>
                <a:schemeClr val="tx1">
                  <a:lumMod val="65000"/>
                  <a:lumOff val="35000"/>
                </a:schemeClr>
              </a:solidFill>
              <a:latin typeface="+mn-ea"/>
              <a:sym typeface="+mn-ea"/>
            </a:endParaRPr>
          </a:p>
        </p:txBody>
      </p:sp>
      <p:sp>
        <p:nvSpPr>
          <p:cNvPr id="104970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法规要求：新药研发必须符合相关法规要求，确保药物的安全性和有效性。</a:t>
            </a:r>
            <a:endParaRPr altLang="en-US" dirty="0" sz="1200" lang="zh-CN" spc="150">
              <a:solidFill>
                <a:schemeClr val="tx1">
                  <a:lumMod val="65000"/>
                  <a:lumOff val="35000"/>
                </a:schemeClr>
              </a:solidFill>
              <a:latin typeface="+mn-ea"/>
              <a:sym typeface="+mn-ea"/>
            </a:endParaRPr>
          </a:p>
        </p:txBody>
      </p:sp>
      <p:sp>
        <p:nvSpPr>
          <p:cNvPr id="104970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市场竞争：国内外的竞争对手也在进行新药研发，市场竞争激烈。</a:t>
            </a:r>
            <a:endParaRPr altLang="en-US" dirty="0" sz="1200" lang="zh-CN" spc="150">
              <a:solidFill>
                <a:schemeClr val="tx1">
                  <a:lumMod val="65000"/>
                  <a:lumOff val="35000"/>
                </a:schemeClr>
              </a:solidFill>
              <a:latin typeface="+mn-ea"/>
              <a:sym typeface="+mn-ea"/>
            </a:endParaRPr>
          </a:p>
        </p:txBody>
      </p:sp>
      <p:sp>
        <p:nvSpPr>
          <p:cNvPr id="104970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知识产权保护：加强知识产权保护有利于激发创新药物的研发动力。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744" name="标题 1"/>
          <p:cNvSpPr>
            <a:spLocks noGrp="1"/>
          </p:cNvSpPr>
          <p:nvPr>
            <p:ph type="title"/>
          </p:nvPr>
        </p:nvSpPr>
        <p:spPr/>
        <p:txBody>
          <a:bodyPr/>
          <a:p>
            <a:r>
              <a:rPr altLang="en-US" lang="zh-CN"/>
              <a:t>创新药物研发的未来展望与机遇</a:t>
            </a:r>
            <a:endParaRPr altLang="en-US" lang="zh-CN"/>
          </a:p>
        </p:txBody>
      </p:sp>
      <p:sp>
        <p:nvSpPr>
          <p:cNvPr id="104974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50" name="TextBox 2"/>
          <p:cNvSpPr txBox="1"/>
          <p:nvPr>
            <p:custDataLst>
              <p:tags r:id="rId3"/>
            </p:custDataLst>
          </p:nvPr>
        </p:nvSpPr>
        <p:spPr>
          <a:xfrm>
            <a:off x="986772"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未来展望：随着科技的不断进步，创新药物的研发将更加高效和精准，有望解决更多未满足的医疗需求。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5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56" name="TextBox 2"/>
          <p:cNvSpPr txBox="1"/>
          <p:nvPr>
            <p:custDataLst>
              <p:tags r:id="rId6"/>
            </p:custDataLst>
          </p:nvPr>
        </p:nvSpPr>
        <p:spPr>
          <a:xfrm>
            <a:off x="3669017"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机遇：随着全球人口老龄化和疾病谱的变化，创新药物研发在抗击癌症、神经退行性疾病等领域面临巨大机遇。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5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6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挑战：创新药物的研发过程漫长且成本高昂，需要克服技术、法规、市场等多方面的挑战。</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6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68" name="TextBox 2"/>
          <p:cNvSpPr txBox="1"/>
          <p:nvPr>
            <p:custDataLst>
              <p:tags r:id="rId12"/>
            </p:custDataLst>
          </p:nvPr>
        </p:nvSpPr>
        <p:spPr>
          <a:xfrm>
            <a:off x="9021280"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应对策略：通过加强国际合作、优化研发流程、提高临床试验效率等方式，降低成本、缩短周期，提高成功率。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04" name="标题"/>
          <p:cNvSpPr>
            <a:spLocks noGrp="1"/>
          </p:cNvSpPr>
          <p:nvPr>
            <p:ph type="title"/>
            <p:custDataLst>
              <p:tags r:id="rId1"/>
            </p:custDataLst>
          </p:nvPr>
        </p:nvSpPr>
        <p:spPr/>
        <p:txBody>
          <a:bodyPr/>
          <a:p>
            <a:r>
              <a:rPr altLang="en-US" dirty="0" lang="zh-CN"/>
              <a:t>医药产业的可持续发展</a:t>
            </a:r>
            <a:endParaRPr altLang="en-US" dirty="0" lang="zh-CN"/>
          </a:p>
        </p:txBody>
      </p:sp>
      <p:sp>
        <p:nvSpPr>
          <p:cNvPr id="1049806"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66" name="标题 1"/>
          <p:cNvSpPr>
            <a:spLocks noGrp="1"/>
          </p:cNvSpPr>
          <p:nvPr>
            <p:ph type="title"/>
          </p:nvPr>
        </p:nvSpPr>
        <p:spPr/>
        <p:txBody>
          <a:bodyPr/>
          <a:p>
            <a:r>
              <a:rPr altLang="en-US" lang="zh-CN"/>
              <a:t>绿色制药与可持续发展理念</a:t>
            </a:r>
            <a:endParaRPr altLang="en-US" lang="zh-CN"/>
          </a:p>
        </p:txBody>
      </p:sp>
      <p:sp>
        <p:nvSpPr>
          <p:cNvPr id="104986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绿色制药：采用环保技术，减少生产过程中的污染排放</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7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可持续发展：确保医药产业的发展与环境保护相协调</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8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8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循环经济：实现资源循环利用，降低生产成本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8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8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社会责任：医药企业应承担的社会责任和义务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26" name="标题 1"/>
          <p:cNvSpPr>
            <a:spLocks noGrp="1"/>
          </p:cNvSpPr>
          <p:nvPr>
            <p:ph type="title"/>
          </p:nvPr>
        </p:nvSpPr>
        <p:spPr/>
        <p:txBody>
          <a:bodyPr/>
          <a:p>
            <a:r>
              <a:rPr altLang="en-US" lang="zh-CN"/>
              <a:t>制药企业的社会责任与可持续发展战略</a:t>
            </a:r>
            <a:endParaRPr altLang="en-US" lang="zh-CN"/>
          </a:p>
        </p:txBody>
      </p:sp>
      <p:sp>
        <p:nvSpPr>
          <p:cNvPr id="104992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制药企业应加强内部管理，提高生产效率，降低能耗，实现可持续发展。</a:t>
            </a:r>
            <a:endParaRPr altLang="zh-CN" dirty="0" lang="en-US">
              <a:solidFill>
                <a:schemeClr val="dk1">
                  <a:lumMod val="80000"/>
                  <a:lumOff val="20000"/>
                </a:schemeClr>
              </a:solidFill>
              <a:latin typeface="+mn-ea"/>
              <a:sym typeface="+mn-ea"/>
            </a:endParaRPr>
          </a:p>
        </p:txBody>
      </p:sp>
      <p:sp>
        <p:nvSpPr>
          <p:cNvPr id="104993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制药企业应关注环境保护，采取绿色生产技术，减少对环境的污染。</a:t>
            </a:r>
            <a:endParaRPr altLang="en-US" dirty="0" lang="zh-CN">
              <a:solidFill>
                <a:schemeClr val="dk1">
                  <a:lumMod val="80000"/>
                  <a:lumOff val="20000"/>
                </a:schemeClr>
              </a:solidFill>
              <a:latin typeface="+mn-ea"/>
              <a:sym typeface="+mn-ea"/>
            </a:endParaRPr>
          </a:p>
        </p:txBody>
      </p:sp>
      <p:sp>
        <p:nvSpPr>
          <p:cNvPr id="104994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制药企业应积极参与公益事业，为社会做出贡献，提高企业社会形象。</a:t>
            </a:r>
            <a:endParaRPr altLang="en-US" dirty="0" lang="zh-CN">
              <a:solidFill>
                <a:schemeClr val="dk1">
                  <a:lumMod val="80000"/>
                  <a:lumOff val="20000"/>
                </a:schemeClr>
              </a:solidFill>
              <a:latin typeface="+mn-ea"/>
              <a:sym typeface="+mn-ea"/>
            </a:endParaRPr>
          </a:p>
        </p:txBody>
      </p:sp>
      <p:sp>
        <p:nvSpPr>
          <p:cNvPr id="104995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制药企业应加强研发创新，开发更多安全、有效的药物，为人类健康做出贡献。</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94" name="标题 1"/>
          <p:cNvSpPr>
            <a:spLocks noGrp="1"/>
          </p:cNvSpPr>
          <p:nvPr>
            <p:ph type="title"/>
          </p:nvPr>
        </p:nvSpPr>
        <p:spPr/>
        <p:txBody>
          <a:bodyPr/>
          <a:p>
            <a:r>
              <a:rPr altLang="en-US" lang="zh-CN"/>
              <a:t>循环经济在医药产业的应用与实践</a:t>
            </a:r>
            <a:endParaRPr altLang="en-US" lang="zh-CN"/>
          </a:p>
        </p:txBody>
      </p:sp>
      <p:sp>
        <p:nvSpPr>
          <p:cNvPr id="104999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循环经济的概念：在生产、流通和消费过程中，通过减量化、再利用和资源化，实现经济和生态的双重效益。</a:t>
            </a:r>
            <a:endParaRPr altLang="en-US" dirty="0" lang="zh-CN" spc="150">
              <a:solidFill>
                <a:schemeClr val="tx1">
                  <a:lumMod val="85000"/>
                  <a:lumOff val="15000"/>
                </a:schemeClr>
              </a:solidFill>
              <a:latin typeface="+mn-ea"/>
              <a:sym typeface="+mn-ea"/>
            </a:endParaRPr>
          </a:p>
        </p:txBody>
      </p:sp>
      <p:sp>
        <p:nvSpPr>
          <p:cNvPr id="105000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医药产业可持续发展的必要性：随着人口老龄化和健康需求的增长，医药产业的可持续发展对于保障全球公共卫生安全和促进经济发展具有重要意义。</a:t>
            </a:r>
            <a:endParaRPr altLang="en-US" dirty="0" sz="2000" lang="zh-CN" spc="150">
              <a:solidFill>
                <a:schemeClr val="tx1">
                  <a:lumMod val="85000"/>
                  <a:lumOff val="15000"/>
                </a:schemeClr>
              </a:solidFill>
              <a:latin typeface="+mn-ea"/>
              <a:sym typeface="+mn-ea"/>
            </a:endParaRPr>
          </a:p>
        </p:txBody>
      </p:sp>
      <p:sp>
        <p:nvSpPr>
          <p:cNvPr id="105000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循环经济在医药产业的应用：通过绿色生产、智能制造、废弃物资源化利用等技术手段，实现医药产业的低碳、环保、可持续发展。</a:t>
            </a:r>
            <a:endParaRPr altLang="en-US" dirty="0" lang="zh-CN" spc="150">
              <a:solidFill>
                <a:schemeClr val="tx1">
                  <a:lumMod val="85000"/>
                  <a:lumOff val="15000"/>
                </a:schemeClr>
              </a:solidFill>
              <a:latin typeface="+mn-ea"/>
              <a:sym typeface="+mn-ea"/>
            </a:endParaRPr>
          </a:p>
        </p:txBody>
      </p:sp>
      <p:sp>
        <p:nvSpPr>
          <p:cNvPr id="105001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实践案例：介绍国内外医药企业实施循环经济的成功案例，如某制药企业的废弃物资源化利用项目等。</a:t>
            </a:r>
            <a:endParaRPr altLang="en-US" dirty="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54" name="标题 1"/>
          <p:cNvSpPr>
            <a:spLocks noGrp="1"/>
          </p:cNvSpPr>
          <p:nvPr>
            <p:ph type="title"/>
          </p:nvPr>
        </p:nvSpPr>
        <p:spPr/>
        <p:txBody>
          <a:bodyPr/>
          <a:p>
            <a:r>
              <a:rPr altLang="en-US" lang="zh-CN"/>
              <a:t>医药产业的环保政策与法规</a:t>
            </a:r>
            <a:endParaRPr altLang="en-US" lang="zh-CN"/>
          </a:p>
        </p:txBody>
      </p:sp>
      <p:sp>
        <p:nvSpPr>
          <p:cNvPr id="105005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环保技术：医药企业加大环保技术研发力度，推广绿色生产技术</a:t>
            </a:r>
            <a:endParaRPr altLang="zh-CN" dirty="0" lang="en-US">
              <a:solidFill>
                <a:schemeClr val="dk1">
                  <a:lumMod val="80000"/>
                  <a:lumOff val="20000"/>
                </a:schemeClr>
              </a:solidFill>
              <a:latin typeface="+mn-ea"/>
              <a:sym typeface="+mn-ea"/>
            </a:endParaRPr>
          </a:p>
        </p:txBody>
      </p:sp>
      <p:sp>
        <p:nvSpPr>
          <p:cNvPr id="105006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政策支持：政府出台了一系列环保政策，鼓励医药企业采取环保措施</a:t>
            </a:r>
            <a:endParaRPr altLang="en-US" dirty="0" lang="zh-CN">
              <a:solidFill>
                <a:schemeClr val="dk1">
                  <a:lumMod val="80000"/>
                  <a:lumOff val="20000"/>
                </a:schemeClr>
              </a:solidFill>
              <a:latin typeface="+mn-ea"/>
              <a:sym typeface="+mn-ea"/>
            </a:endParaRPr>
          </a:p>
        </p:txBody>
      </p:sp>
      <p:sp>
        <p:nvSpPr>
          <p:cNvPr id="105007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法规要求：新版GMP对医药企业环保提出了更高要求，要求企业必须达标</a:t>
            </a:r>
            <a:endParaRPr altLang="en-US" dirty="0" lang="zh-CN">
              <a:solidFill>
                <a:schemeClr val="dk1">
                  <a:lumMod val="80000"/>
                  <a:lumOff val="20000"/>
                </a:schemeClr>
              </a:solidFill>
              <a:latin typeface="+mn-ea"/>
              <a:sym typeface="+mn-ea"/>
            </a:endParaRPr>
          </a:p>
        </p:txBody>
      </p:sp>
      <p:sp>
        <p:nvSpPr>
          <p:cNvPr id="105008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产业趋势：医药产业未来将更加注重环保，绿色发展成为主流趋势</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122" name="标题"/>
          <p:cNvSpPr>
            <a:spLocks noGrp="1"/>
          </p:cNvSpPr>
          <p:nvPr>
            <p:ph type="title"/>
            <p:custDataLst>
              <p:tags r:id="rId1"/>
            </p:custDataLst>
          </p:nvPr>
        </p:nvSpPr>
        <p:spPr/>
        <p:txBody>
          <a:bodyPr>
            <a:normAutofit fontScale="90000"/>
          </a:bodyPr>
          <a:p>
            <a:r>
              <a:rPr altLang="en-US" dirty="0" lang="zh-CN"/>
              <a:t>医药产业的投资策略与风险控制</a:t>
            </a:r>
            <a:endParaRPr altLang="en-US" dirty="0" lang="zh-CN"/>
          </a:p>
        </p:txBody>
      </p:sp>
      <p:sp>
        <p:nvSpPr>
          <p:cNvPr id="1050124"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184" name="标题 1"/>
          <p:cNvSpPr>
            <a:spLocks noGrp="1"/>
          </p:cNvSpPr>
          <p:nvPr>
            <p:ph type="title"/>
          </p:nvPr>
        </p:nvSpPr>
        <p:spPr/>
        <p:txBody>
          <a:bodyPr/>
          <a:p>
            <a:r>
              <a:rPr altLang="en-US" lang="zh-CN"/>
              <a:t>医药产业的投资热点与机会</a:t>
            </a:r>
            <a:endParaRPr altLang="en-US" lang="zh-CN"/>
          </a:p>
        </p:txBody>
      </p:sp>
      <p:sp>
        <p:nvSpPr>
          <p:cNvPr id="105018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创新药物的研发是投资热点，具有高回报潜力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把握政策动向，抓住国家重点支持领域的机会</a:t>
            </a:r>
            <a:endParaRPr dirty="0" sz="2000" err="1">
              <a:solidFill>
                <a:schemeClr val="tx1">
                  <a:lumMod val="75000"/>
                  <a:lumOff val="25000"/>
                </a:schemeClr>
              </a:solidFill>
              <a:latin typeface="+mn-ea"/>
              <a:ea typeface="+mn-ea"/>
              <a:cs typeface="+mn-ea"/>
              <a:sym typeface="+mn-lt"/>
            </a:endParaRPr>
          </a:p>
        </p:txBody>
      </p:sp>
      <p:sp>
        <p:nvSpPr>
          <p:cNvPr id="105020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1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关注国际医药市场的趋势，发掘跨国合作的机会</a:t>
            </a:r>
            <a:endParaRPr dirty="0" sz="2000" err="1">
              <a:solidFill>
                <a:schemeClr val="tx1">
                  <a:lumMod val="75000"/>
                  <a:lumOff val="25000"/>
                </a:schemeClr>
              </a:solidFill>
              <a:latin typeface="+mn-ea"/>
              <a:ea typeface="+mn-ea"/>
              <a:cs typeface="+mn-ea"/>
              <a:sym typeface="+mn-lt"/>
            </a:endParaRPr>
          </a:p>
        </p:txBody>
      </p:sp>
      <p:sp>
        <p:nvSpPr>
          <p:cNvPr id="10502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关注具有自主知识产权的药品研发企业</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260" name="标题 1"/>
          <p:cNvSpPr>
            <a:spLocks noGrp="1"/>
          </p:cNvSpPr>
          <p:nvPr>
            <p:ph type="title"/>
          </p:nvPr>
        </p:nvSpPr>
        <p:spPr/>
        <p:txBody>
          <a:bodyPr/>
          <a:p>
            <a:r>
              <a:rPr altLang="en-US" lang="zh-CN"/>
              <a:t>投资策略与风险控制方法</a:t>
            </a:r>
            <a:endParaRPr altLang="en-US" lang="zh-CN"/>
          </a:p>
        </p:txBody>
      </p:sp>
      <p:sp>
        <p:nvSpPr>
          <p:cNvPr id="105026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投资策略：关注创新药物的研发阶段和潜力，选择具有市场前景和竞争优势的投资目标。</a:t>
            </a:r>
            <a:endParaRPr altLang="en-US" dirty="0" sz="1200" lang="zh-CN" spc="150">
              <a:solidFill>
                <a:schemeClr val="tx1">
                  <a:lumMod val="65000"/>
                  <a:lumOff val="35000"/>
                </a:schemeClr>
              </a:solidFill>
              <a:latin typeface="+mn-ea"/>
              <a:sym typeface="+mn-ea"/>
            </a:endParaRPr>
          </a:p>
        </p:txBody>
      </p:sp>
      <p:sp>
        <p:nvSpPr>
          <p:cNvPr id="105026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风险控制：建立完善的风险评估和管理体系，对投资项目进行全面的风险评估和监控，降低投资风险。</a:t>
            </a:r>
            <a:endParaRPr altLang="en-US" dirty="0" sz="1200" lang="zh-CN" spc="150">
              <a:solidFill>
                <a:schemeClr val="tx1">
                  <a:lumMod val="65000"/>
                  <a:lumOff val="35000"/>
                </a:schemeClr>
              </a:solidFill>
              <a:latin typeface="+mn-ea"/>
              <a:sym typeface="+mn-ea"/>
            </a:endParaRPr>
          </a:p>
        </p:txBody>
      </p:sp>
      <p:sp>
        <p:nvSpPr>
          <p:cNvPr id="105026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多元化投资：通过分散投资来降低单一项目的风险，同时关注不同药物研发阶段的投资机会。</a:t>
            </a:r>
            <a:endParaRPr altLang="en-US" dirty="0" sz="1200" lang="zh-CN" spc="150">
              <a:solidFill>
                <a:schemeClr val="tx1">
                  <a:lumMod val="65000"/>
                  <a:lumOff val="35000"/>
                </a:schemeClr>
              </a:solidFill>
              <a:latin typeface="+mn-ea"/>
              <a:sym typeface="+mn-ea"/>
            </a:endParaRPr>
          </a:p>
        </p:txBody>
      </p:sp>
      <p:sp>
        <p:nvSpPr>
          <p:cNvPr id="105026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长期投资：关注创新药物的长期市场前景和价值，避免短期投机行为，保持长期投资的心态和策略。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304" name="标题 1"/>
          <p:cNvSpPr>
            <a:spLocks noGrp="1"/>
          </p:cNvSpPr>
          <p:nvPr>
            <p:ph type="title"/>
          </p:nvPr>
        </p:nvSpPr>
        <p:spPr/>
        <p:txBody>
          <a:bodyPr/>
          <a:p>
            <a:r>
              <a:rPr altLang="en-US" lang="zh-CN"/>
              <a:t>医药产业的风险评估与管理</a:t>
            </a:r>
            <a:endParaRPr altLang="en-US" lang="zh-CN"/>
          </a:p>
        </p:txBody>
      </p:sp>
      <p:sp>
        <p:nvSpPr>
          <p:cNvPr id="105030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风险识别：对医药产业投资中可能出现的风险进行全面识别和分析。</a:t>
            </a:r>
            <a:endParaRPr altLang="en-US" dirty="0" sz="1200" lang="zh-CN" spc="150">
              <a:solidFill>
                <a:schemeClr val="tx1">
                  <a:lumMod val="65000"/>
                  <a:lumOff val="35000"/>
                </a:schemeClr>
              </a:solidFill>
              <a:latin typeface="+mn-ea"/>
              <a:sym typeface="+mn-ea"/>
            </a:endParaRPr>
          </a:p>
        </p:txBody>
      </p:sp>
      <p:sp>
        <p:nvSpPr>
          <p:cNvPr id="105030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风险评估：对识别出的风险进行量化和评估，确定风险的大小和影响程度。</a:t>
            </a:r>
            <a:endParaRPr altLang="en-US" dirty="0" sz="1200" lang="zh-CN" spc="150">
              <a:solidFill>
                <a:schemeClr val="tx1">
                  <a:lumMod val="65000"/>
                  <a:lumOff val="35000"/>
                </a:schemeClr>
              </a:solidFill>
              <a:latin typeface="+mn-ea"/>
              <a:sym typeface="+mn-ea"/>
            </a:endParaRPr>
          </a:p>
        </p:txBody>
      </p:sp>
      <p:sp>
        <p:nvSpPr>
          <p:cNvPr id="105031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风险控制：制定相应的风险控制策略和措施，降低投资风险。</a:t>
            </a:r>
            <a:endParaRPr altLang="en-US" dirty="0" sz="1200" lang="zh-CN" spc="150">
              <a:solidFill>
                <a:schemeClr val="tx1">
                  <a:lumMod val="65000"/>
                  <a:lumOff val="35000"/>
                </a:schemeClr>
              </a:solidFill>
              <a:latin typeface="+mn-ea"/>
              <a:sym typeface="+mn-ea"/>
            </a:endParaRPr>
          </a:p>
        </p:txBody>
      </p:sp>
      <p:sp>
        <p:nvSpPr>
          <p:cNvPr id="105031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风险监控：对投资过程中的风险进行实时监控和预警，及时采取应对措施。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348" name="标题 1"/>
          <p:cNvSpPr>
            <a:spLocks noGrp="1"/>
          </p:cNvSpPr>
          <p:nvPr>
            <p:ph type="title"/>
          </p:nvPr>
        </p:nvSpPr>
        <p:spPr/>
        <p:txBody>
          <a:bodyPr/>
          <a:p>
            <a:r>
              <a:rPr altLang="en-US" lang="zh-CN"/>
              <a:t>医药产业的融资渠道与创新融资方式</a:t>
            </a:r>
            <a:endParaRPr altLang="en-US" lang="zh-CN"/>
          </a:p>
        </p:txBody>
      </p:sp>
      <p:sp>
        <p:nvSpPr>
          <p:cNvPr id="105035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5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传统融资渠道：银行贷款、股权融资等</a:t>
            </a:r>
            <a:endParaRPr altLang="en-US" dirty="0" sz="2000" lang="zh-CN" spc="150">
              <a:solidFill>
                <a:schemeClr val="tx1">
                  <a:lumMod val="75000"/>
                  <a:lumOff val="25000"/>
                </a:schemeClr>
              </a:solidFill>
              <a:latin typeface="+mn-ea"/>
              <a:sym typeface="+mn-ea"/>
            </a:endParaRPr>
          </a:p>
        </p:txBody>
      </p:sp>
      <p:sp>
        <p:nvSpPr>
          <p:cNvPr id="105035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5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5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创新融资方式：众筹、P2P借贷、资产证券化等</a:t>
            </a:r>
            <a:endParaRPr altLang="en-US" dirty="0" sz="2000" lang="zh-CN" spc="150">
              <a:solidFill>
                <a:schemeClr val="tx1">
                  <a:lumMod val="75000"/>
                  <a:lumOff val="25000"/>
                </a:schemeClr>
              </a:solidFill>
              <a:latin typeface="+mn-ea"/>
              <a:sym typeface="+mn-ea"/>
            </a:endParaRPr>
          </a:p>
        </p:txBody>
      </p:sp>
      <p:sp>
        <p:nvSpPr>
          <p:cNvPr id="105036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6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6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医药产业投资特点：高风险、高回报、长周期</a:t>
            </a:r>
            <a:endParaRPr altLang="en-US" dirty="0" sz="2000" lang="zh-CN" spc="150">
              <a:solidFill>
                <a:schemeClr val="tx1">
                  <a:lumMod val="75000"/>
                  <a:lumOff val="25000"/>
                </a:schemeClr>
              </a:solidFill>
              <a:latin typeface="+mn-ea"/>
              <a:sym typeface="+mn-ea"/>
            </a:endParaRPr>
          </a:p>
        </p:txBody>
      </p:sp>
      <p:sp>
        <p:nvSpPr>
          <p:cNvPr id="105036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6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7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创新融资方式的优势：降低融资成本、提高融资效率、优化资本结构等</a:t>
            </a:r>
            <a:endParaRPr altLang="en-US" dirty="0" sz="2000" lang="zh-CN" spc="150">
              <a:solidFill>
                <a:schemeClr val="tx1">
                  <a:lumMod val="75000"/>
                  <a:lumOff val="25000"/>
                </a:schemeClr>
              </a:solidFill>
              <a:latin typeface="+mn-ea"/>
              <a:sym typeface="+mn-ea"/>
            </a:endParaRPr>
          </a:p>
        </p:txBody>
      </p:sp>
      <p:sp>
        <p:nvSpPr>
          <p:cNvPr id="105037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408"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410" name="署名"/>
          <p:cNvSpPr>
            <a:spLocks noGrp="1"/>
          </p:cNvSpPr>
          <p:nvPr>
            <p:ph type="body" sz="quarter" idx="17"/>
            <p:custDataLst>
              <p:tags r:id="rId2"/>
            </p:custDataLst>
          </p:nvPr>
        </p:nvSpPr>
        <p:spPr/>
        <p:txBody>
          <a:bodyPr>
            <a:normAutofit/>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1"/>
  <p:tag name="KSO_WM_TEMPLATE_CATEGORY" val="custom"/>
  <p:tag name="KSO_WM_TEMPLATE_INDEX" val="20230977"/>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3"/>
  <p:tag name="KSO_WM_TEMPLATE_CATEGORY" val="custom"/>
  <p:tag name="KSO_WM_TEMPLATE_INDEX" val="20230977"/>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4"/>
  <p:tag name="KSO_WM_TEMPLATE_CATEGORY" val="custom"/>
  <p:tag name="KSO_WM_TEMPLATE_INDEX" val="20230977"/>
  <p:tag name="KSO_WM_UNIT_LAYERLEVEL" val="1_1_1"/>
  <p:tag name="KSO_WM_TAG_VERSION" val="1.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5*l_h_i*1_1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5*l_h_a*1_1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1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1"/>
  <p:tag name="KSO_WM_TEMPLATE_CATEGORY" val="custom"/>
  <p:tag name="KSO_WM_TEMPLATE_INDEX" val="20230977"/>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3"/>
  <p:tag name="KSO_WM_TEMPLATE_CATEGORY" val="custom"/>
  <p:tag name="KSO_WM_TEMPLATE_INDEX" val="20230977"/>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4"/>
  <p:tag name="KSO_WM_TEMPLATE_CATEGORY" val="custom"/>
  <p:tag name="KSO_WM_TEMPLATE_INDEX" val="20230977"/>
  <p:tag name="KSO_WM_UNIT_LAYERLEVEL" val="1_1_1"/>
  <p:tag name="KSO_WM_TAG_VERSION" val="1.0"/>
  <p:tag name="KSO_WM_DIAGRAM_GROUP_CODE" val="l1-1"/>
  <p:tag name="KSO_WM_UNIT_TYPE" val="l_h_i"/>
  <p:tag name="KSO_WM_UNIT_INDEX" val="1_3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5*l_h_i*1_3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5*l_h_a*1_3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3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1"/>
  <p:tag name="KSO_WM_TEMPLATE_CATEGORY" val="custom"/>
  <p:tag name="KSO_WM_TEMPLATE_INDEX" val="20230977"/>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3"/>
  <p:tag name="KSO_WM_TEMPLATE_CATEGORY" val="custom"/>
  <p:tag name="KSO_WM_TEMPLATE_INDEX" val="20230977"/>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4"/>
  <p:tag name="KSO_WM_TEMPLATE_CATEGORY" val="custom"/>
  <p:tag name="KSO_WM_TEMPLATE_INDEX" val="20230977"/>
  <p:tag name="KSO_WM_UNIT_LAYERLEVEL" val="1_1_1"/>
  <p:tag name="KSO_WM_TAG_VERSION" val="1.0"/>
  <p:tag name="KSO_WM_DIAGRAM_GROUP_CODE" val="l1-1"/>
  <p:tag name="KSO_WM_UNIT_TYPE" val="l_h_i"/>
  <p:tag name="KSO_WM_UNIT_INDEX" val="1_2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5*l_h_i*1_2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5*l_h_a*1_2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2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1"/>
  <p:tag name="KSO_WM_TEMPLATE_CATEGORY" val="custom"/>
  <p:tag name="KSO_WM_TEMPLATE_INDEX" val="20230977"/>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3"/>
  <p:tag name="KSO_WM_TEMPLATE_CATEGORY" val="custom"/>
  <p:tag name="KSO_WM_TEMPLATE_INDEX" val="20230977"/>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4"/>
  <p:tag name="KSO_WM_TEMPLATE_CATEGORY" val="custom"/>
  <p:tag name="KSO_WM_TEMPLATE_INDEX" val="20230977"/>
  <p:tag name="KSO_WM_UNIT_LAYERLEVEL" val="1_1_1"/>
  <p:tag name="KSO_WM_TAG_VERSION" val="1.0"/>
  <p:tag name="KSO_WM_DIAGRAM_GROUP_CODE" val="l1-1"/>
  <p:tag name="KSO_WM_UNIT_TYPE" val="l_h_i"/>
  <p:tag name="KSO_WM_UNIT_INDEX" val="1_4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5*l_h_i*1_4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5*l_h_a*1_4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4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1"/>
  <p:tag name="KSO_WM_TEMPLATE_CATEGORY" val="custom"/>
  <p:tag name="KSO_WM_TEMPLATE_INDEX" val="20230977"/>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3"/>
  <p:tag name="KSO_WM_TEMPLATE_CATEGORY" val="custom"/>
  <p:tag name="KSO_WM_TEMPLATE_INDEX" val="20230977"/>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4"/>
  <p:tag name="KSO_WM_TEMPLATE_CATEGORY" val="custom"/>
  <p:tag name="KSO_WM_TEMPLATE_INDEX" val="20230977"/>
  <p:tag name="KSO_WM_UNIT_LAYERLEVEL" val="1_1_1"/>
  <p:tag name="KSO_WM_TAG_VERSION" val="1.0"/>
  <p:tag name="KSO_WM_DIAGRAM_GROUP_CODE" val="l1-1"/>
  <p:tag name="KSO_WM_UNIT_TYPE" val="l_h_i"/>
  <p:tag name="KSO_WM_UNIT_INDEX" val="1_5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5*l_h_i*1_5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5*l_h_a*1_5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5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5*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5*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26.xml><?xml version="1.0" encoding="utf-8"?>
<p:tagLst xmlns:p="http://schemas.openxmlformats.org/presentationml/2006/main">
  <p:tag name="KSO_WM_SLIDE_ID" val="custom2023097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2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7_4*l_h_f*1_1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7_4*l_h_i*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7_4*l_h_f*1_2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7_4*l_h_i*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4000000059604645,&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87_4*l_h_i*1_1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5"/>
  <p:tag name="KSO_WM_DIAGRAM_MAX_ITEMCNT" val="6"/>
  <p:tag name="KSO_WM_DIAGRAM_MIN_ITEMCNT" val="1"/>
  <p:tag name="KSO_WM_DIAGRAM_VIRTUALLY_FRAME" val="{&quot;height&quot;:318.04998779296875,&quot;width&quot;:940.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487_4*l_h_a*1_1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87_4*l_h_i*1_1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87_4*l_h_i*1_2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6"/>
  <p:tag name="KSO_WM_DIAGRAM_MAX_ITEMCNT" val="6"/>
  <p:tag name="KSO_WM_DIAGRAM_MIN_ITEMCNT" val="1"/>
  <p:tag name="KSO_WM_DIAGRAM_VIRTUALLY_FRAME" val="{&quot;height&quot;:318.04998779296875,&quot;width&quot;:940.75}"/>
  <p:tag name="KSO_WM_DIAGRAM_COLOR_MATCH_VALUE" val="{&quot;shape&quot;:{&quot;fill&quot;:{&quot;solid&quot;:{&quot;brightness&quot;:0.400000005960464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487_4*l_h_a*1_2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87_4*l_h_i*1_2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87_4*l_h_i*1_3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10"/>
  <p:tag name="KSO_WM_DIAGRAM_MAX_ITEMCNT" val="6"/>
  <p:tag name="KSO_WM_DIAGRAM_MIN_ITEMCNT" val="1"/>
  <p:tag name="KSO_WM_DIAGRAM_VIRTUALLY_FRAME" val="{&quot;height&quot;:318.04998779296875,&quot;width&quot;:940.75}"/>
  <p:tag name="KSO_WM_DIAGRAM_COLOR_MATCH_VALUE" val="{&quot;shape&quot;:{&quot;fill&quot;:{&quot;solid&quot;:{&quot;brightness&quot;:0.400000005960464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487_4*l_h_a*1_3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87_4*l_h_i*1_3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87_4*l_h_i*1_4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7"/>
  <p:tag name="KSO_WM_DIAGRAM_MAX_ITEMCNT" val="6"/>
  <p:tag name="KSO_WM_DIAGRAM_MIN_ITEMCNT" val="1"/>
  <p:tag name="KSO_WM_DIAGRAM_VIRTUALLY_FRAME" val="{&quot;height&quot;:318.04998779296875,&quot;width&quot;:940.75}"/>
  <p:tag name="KSO_WM_DIAGRAM_COLOR_MATCH_VALUE" val="{&quot;shape&quot;:{&quot;fill&quot;:{&quot;solid&quot;:{&quot;brightness&quot;:0.400000005960464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487_4*l_h_a*1_4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87_4*l_h_i*1_4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7_4*l_h_f*1_4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7_4*l_h_i*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10"/>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4000000059604645,&quot;colorType&quot;:1,&quot;foreColorIndex&quot;:10,&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7_4*l_h_f*1_3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7_4*l_h_i*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600000023841857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72.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1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5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17.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360.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2024-01-06T04:53:10Z</dcterms:created>
  <dcterms:modified xsi:type="dcterms:W3CDTF">2024-01-06T04:53:10Z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388626569abd4442ba86bddcfa4f5e96_21</vt:lpwstr>
  </property>
</Properties>
</file>