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554" r:id="rId2"/>
    <p:sldId id="590" r:id="rId3"/>
    <p:sldId id="591" r:id="rId4"/>
    <p:sldId id="592" r:id="rId5"/>
    <p:sldId id="555" r:id="rId6"/>
    <p:sldId id="565" r:id="rId7"/>
    <p:sldId id="561" r:id="rId8"/>
    <p:sldId id="558" r:id="rId9"/>
    <p:sldId id="559" r:id="rId10"/>
    <p:sldId id="560" r:id="rId11"/>
    <p:sldId id="582" r:id="rId12"/>
    <p:sldId id="563" r:id="rId13"/>
    <p:sldId id="593" r:id="rId14"/>
    <p:sldId id="552" r:id="rId15"/>
    <p:sldId id="387" r:id="rId16"/>
  </p:sldIdLst>
  <p:sldSz cx="12192000" cy="6858000"/>
  <p:notesSz cx="7104063" cy="10234613"/>
  <p:custDataLst>
    <p:tags r:id="rId1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8804"/>
    <a:srgbClr val="CAC09A"/>
    <a:srgbClr val="F49304"/>
    <a:srgbClr val="EAB200"/>
    <a:srgbClr val="C68E10"/>
    <a:srgbClr val="D49812"/>
    <a:srgbClr val="DAA570"/>
    <a:srgbClr val="D78103"/>
    <a:srgbClr val="DFB285"/>
    <a:srgbClr val="DC9D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92" autoAdjust="0"/>
    <p:restoredTop sz="94660"/>
  </p:normalViewPr>
  <p:slideViewPr>
    <p:cSldViewPr showGuides="1">
      <p:cViewPr varScale="1">
        <p:scale>
          <a:sx n="86" d="100"/>
          <a:sy n="86" d="100"/>
        </p:scale>
        <p:origin x="132" y="30"/>
      </p:cViewPr>
      <p:guideLst>
        <p:guide orient="horz" pos="210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69B93488-2080-44D9-8213-11C59A501E15}" type="datetimeFigureOut">
              <a:rPr lang="zh-CN" altLang="en-US"/>
              <a:t>2024/9/2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7" tIns="49534" rIns="99067" bIns="49534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67" tIns="49534" rIns="99067" bIns="49534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3" y="9721106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8D652CC-011D-45CA-BBBB-7280755F4E90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7C41C2B-C589-43B9-80D8-74FE65DDBD30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36F6B17-043B-47FB-8E0C-F0F1CFF3E5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9EF18EE-2CC7-40E8-8A72-A43B4BBE3F98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D66FAF0-8ED5-4CF6-827C-8F4D0452B3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77AC9F3-18E8-4FEA-9A9D-8C9119FC688F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EF2DA23-315A-47E8-977D-852A8199F9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D99A7F3-CF8F-4A45-BCCF-227D9483A89D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421B1AE-CBC5-4EDB-A7FB-FCAEA531C4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A56A5F1-E86D-4930-A37F-F65CB378944A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BDC06FC-57BC-4495-B2FA-486CDA62BC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74D96C-EECB-4DCC-9DE1-EB6FC6CB911B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7C7723-700C-437F-AAD6-11356BD2DE5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F3DC09F-235A-4C01-B219-9CABB866D730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9F4DDDE-080C-4DA8-8C23-4F09EDC8AC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76BF5FB-E711-416C-92FA-FE9B85365566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5FD2933-875A-4F59-98A6-E4E8A66A43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F4838-13CE-4794-92C3-7FC5F165A986}" type="datetimeFigureOut">
              <a:rPr lang="zh-CN" altLang="en-US"/>
              <a:t>2024/9/2</a:t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464" y="449898"/>
            <a:ext cx="1407050" cy="40867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464" y="449898"/>
            <a:ext cx="1407050" cy="40867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464" y="449898"/>
            <a:ext cx="1407050" cy="40867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prisemi.com/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583832" y="2204864"/>
            <a:ext cx="6807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Prisemi </a:t>
            </a:r>
            <a:r>
              <a:rPr lang="zh-CN" alt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电子烟市场推广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590790" y="4264660"/>
            <a:ext cx="37998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汇报人：市场部部 </a:t>
            </a:r>
            <a:r>
              <a:rPr lang="en-US" altLang="zh-CN" sz="24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Gary</a:t>
            </a:r>
          </a:p>
          <a:p>
            <a:pPr algn="r"/>
            <a:endParaRPr lang="zh-CN" altLang="en-US" sz="2400" i="1" dirty="0">
              <a:solidFill>
                <a:srgbClr val="F39700"/>
              </a:solidFill>
              <a:latin typeface="Times New Roman" panose="02020603050405020304" pitchFamily="18" charset="0"/>
              <a:cs typeface="阿里巴巴普惠体 Medium" panose="00020600040101010101" pitchFamily="18" charset="-122"/>
              <a:sym typeface="Times New Roman" panose="02020603050405020304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8294540" y="4822117"/>
            <a:ext cx="3096475" cy="0"/>
          </a:xfrm>
          <a:prstGeom prst="line">
            <a:avLst/>
          </a:prstGeom>
          <a:ln>
            <a:solidFill>
              <a:srgbClr val="F39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-24679" y="3400394"/>
            <a:ext cx="6071284" cy="3484990"/>
            <a:chOff x="-24680" y="3122515"/>
            <a:chExt cx="6680831" cy="3834877"/>
          </a:xfrm>
        </p:grpSpPr>
        <p:sp>
          <p:nvSpPr>
            <p:cNvPr id="58" name="任意多边形 57"/>
            <p:cNvSpPr/>
            <p:nvPr/>
          </p:nvSpPr>
          <p:spPr>
            <a:xfrm>
              <a:off x="1659002" y="3198913"/>
              <a:ext cx="4997149" cy="3758479"/>
            </a:xfrm>
            <a:custGeom>
              <a:avLst/>
              <a:gdLst>
                <a:gd name="connsiteX0" fmla="*/ 941641 w 4997149"/>
                <a:gd name="connsiteY0" fmla="*/ 0 h 3758479"/>
                <a:gd name="connsiteX1" fmla="*/ 4989088 w 4997149"/>
                <a:gd name="connsiteY1" fmla="*/ 3652476 h 3758479"/>
                <a:gd name="connsiteX2" fmla="*/ 4997149 w 4997149"/>
                <a:gd name="connsiteY2" fmla="*/ 3758479 h 3758479"/>
                <a:gd name="connsiteX3" fmla="*/ 3111394 w 4997149"/>
                <a:gd name="connsiteY3" fmla="*/ 3758479 h 3758479"/>
                <a:gd name="connsiteX4" fmla="*/ 2993579 w 4997149"/>
                <a:gd name="connsiteY4" fmla="*/ 3535161 h 3758479"/>
                <a:gd name="connsiteX5" fmla="*/ 2837775 w 4997149"/>
                <a:gd name="connsiteY5" fmla="*/ 3285551 h 3758479"/>
                <a:gd name="connsiteX6" fmla="*/ 2765573 w 4997149"/>
                <a:gd name="connsiteY6" fmla="*/ 3184018 h 3758479"/>
                <a:gd name="connsiteX7" fmla="*/ 2763449 w 4997149"/>
                <a:gd name="connsiteY7" fmla="*/ 3172119 h 3758479"/>
                <a:gd name="connsiteX8" fmla="*/ 176524 w 4997149"/>
                <a:gd name="connsiteY8" fmla="*/ 170475 h 3758479"/>
                <a:gd name="connsiteX9" fmla="*/ 0 w 4997149"/>
                <a:gd name="connsiteY9" fmla="*/ 110746 h 3758479"/>
                <a:gd name="connsiteX10" fmla="*/ 121706 w 4997149"/>
                <a:gd name="connsiteY10" fmla="*/ 82656 h 3758479"/>
                <a:gd name="connsiteX11" fmla="*/ 941641 w 4997149"/>
                <a:gd name="connsiteY11" fmla="*/ 0 h 375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97149" h="3758479">
                  <a:moveTo>
                    <a:pt x="941641" y="0"/>
                  </a:moveTo>
                  <a:cubicBezTo>
                    <a:pt x="3048151" y="0"/>
                    <a:pt x="4780743" y="1600935"/>
                    <a:pt x="4989088" y="3652476"/>
                  </a:cubicBezTo>
                  <a:lnTo>
                    <a:pt x="4997149" y="3758479"/>
                  </a:lnTo>
                  <a:lnTo>
                    <a:pt x="3111394" y="3758479"/>
                  </a:lnTo>
                  <a:lnTo>
                    <a:pt x="2993579" y="3535161"/>
                  </a:lnTo>
                  <a:cubicBezTo>
                    <a:pt x="2944593" y="3449969"/>
                    <a:pt x="2892610" y="3366717"/>
                    <a:pt x="2837775" y="3285551"/>
                  </a:cubicBezTo>
                  <a:lnTo>
                    <a:pt x="2765573" y="3184018"/>
                  </a:lnTo>
                  <a:lnTo>
                    <a:pt x="2763449" y="3172119"/>
                  </a:lnTo>
                  <a:cubicBezTo>
                    <a:pt x="2478923" y="1781675"/>
                    <a:pt x="1485094" y="649606"/>
                    <a:pt x="176524" y="170475"/>
                  </a:cubicBezTo>
                  <a:lnTo>
                    <a:pt x="0" y="110746"/>
                  </a:lnTo>
                  <a:lnTo>
                    <a:pt x="121706" y="82656"/>
                  </a:lnTo>
                  <a:cubicBezTo>
                    <a:pt x="386552" y="28461"/>
                    <a:pt x="660773" y="0"/>
                    <a:pt x="941641" y="0"/>
                  </a:cubicBezTo>
                  <a:close/>
                </a:path>
              </a:pathLst>
            </a:custGeom>
            <a:gradFill flip="none" rotWithShape="1">
              <a:gsLst>
                <a:gs pos="24000">
                  <a:srgbClr val="F5A117"/>
                </a:gs>
                <a:gs pos="0">
                  <a:srgbClr val="F39700"/>
                </a:gs>
                <a:gs pos="100000">
                  <a:srgbClr val="FBE093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330200" dist="38100" dir="18900000" algn="bl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4424574" y="6382931"/>
              <a:ext cx="345821" cy="574461"/>
            </a:xfrm>
            <a:custGeom>
              <a:avLst/>
              <a:gdLst>
                <a:gd name="connsiteX0" fmla="*/ 0 w 345821"/>
                <a:gd name="connsiteY0" fmla="*/ 0 h 574461"/>
                <a:gd name="connsiteX1" fmla="*/ 72202 w 345821"/>
                <a:gd name="connsiteY1" fmla="*/ 101533 h 574461"/>
                <a:gd name="connsiteX2" fmla="*/ 228006 w 345821"/>
                <a:gd name="connsiteY2" fmla="*/ 351143 h 574461"/>
                <a:gd name="connsiteX3" fmla="*/ 345821 w 345821"/>
                <a:gd name="connsiteY3" fmla="*/ 574461 h 574461"/>
                <a:gd name="connsiteX4" fmla="*/ 71680 w 345821"/>
                <a:gd name="connsiteY4" fmla="*/ 574461 h 574461"/>
                <a:gd name="connsiteX5" fmla="*/ 68669 w 345821"/>
                <a:gd name="connsiteY5" fmla="*/ 495008 h 574461"/>
                <a:gd name="connsiteX6" fmla="*/ 33654 w 345821"/>
                <a:gd name="connsiteY6" fmla="*/ 188451 h 574461"/>
                <a:gd name="connsiteX7" fmla="*/ 0 w 345821"/>
                <a:gd name="connsiteY7" fmla="*/ 0 h 57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5821" h="574461">
                  <a:moveTo>
                    <a:pt x="0" y="0"/>
                  </a:moveTo>
                  <a:lnTo>
                    <a:pt x="72202" y="101533"/>
                  </a:lnTo>
                  <a:cubicBezTo>
                    <a:pt x="127037" y="182699"/>
                    <a:pt x="179020" y="265951"/>
                    <a:pt x="228006" y="351143"/>
                  </a:cubicBezTo>
                  <a:lnTo>
                    <a:pt x="345821" y="574461"/>
                  </a:lnTo>
                  <a:lnTo>
                    <a:pt x="71680" y="574461"/>
                  </a:lnTo>
                  <a:lnTo>
                    <a:pt x="68669" y="495008"/>
                  </a:lnTo>
                  <a:cubicBezTo>
                    <a:pt x="60808" y="391696"/>
                    <a:pt x="49088" y="289462"/>
                    <a:pt x="33654" y="188451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4000">
                  <a:srgbClr val="F9C221"/>
                </a:gs>
                <a:gs pos="0">
                  <a:srgbClr val="FAC322"/>
                </a:gs>
                <a:gs pos="100000">
                  <a:srgbClr val="F8C120"/>
                </a:gs>
              </a:gsLst>
              <a:lin ang="2700000" scaled="1"/>
            </a:gradFill>
            <a:ln>
              <a:noFill/>
            </a:ln>
            <a:effectLst>
              <a:outerShdw blurRad="736600" sx="102000" sy="102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-24680" y="3122515"/>
              <a:ext cx="1683678" cy="1042356"/>
            </a:xfrm>
            <a:custGeom>
              <a:avLst/>
              <a:gdLst>
                <a:gd name="connsiteX0" fmla="*/ 461334 w 1683678"/>
                <a:gd name="connsiteY0" fmla="*/ 0 h 1042356"/>
                <a:gd name="connsiteX1" fmla="*/ 1671167 w 1683678"/>
                <a:gd name="connsiteY1" fmla="*/ 182910 h 1042356"/>
                <a:gd name="connsiteX2" fmla="*/ 1683678 w 1683678"/>
                <a:gd name="connsiteY2" fmla="*/ 187144 h 1042356"/>
                <a:gd name="connsiteX3" fmla="*/ 1608551 w 1683678"/>
                <a:gd name="connsiteY3" fmla="*/ 204483 h 1042356"/>
                <a:gd name="connsiteX4" fmla="*/ 191101 w 1683678"/>
                <a:gd name="connsiteY4" fmla="*/ 884654 h 1042356"/>
                <a:gd name="connsiteX5" fmla="*/ 0 w 1683678"/>
                <a:gd name="connsiteY5" fmla="*/ 1042356 h 1042356"/>
                <a:gd name="connsiteX6" fmla="*/ 0 w 1683678"/>
                <a:gd name="connsiteY6" fmla="*/ 26769 h 1042356"/>
                <a:gd name="connsiteX7" fmla="*/ 45358 w 1683678"/>
                <a:gd name="connsiteY7" fmla="*/ 21005 h 1042356"/>
                <a:gd name="connsiteX8" fmla="*/ 461334 w 1683678"/>
                <a:gd name="connsiteY8" fmla="*/ 0 h 1042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8" h="1042356">
                  <a:moveTo>
                    <a:pt x="461334" y="0"/>
                  </a:moveTo>
                  <a:cubicBezTo>
                    <a:pt x="882636" y="0"/>
                    <a:pt x="1288981" y="64038"/>
                    <a:pt x="1671167" y="182910"/>
                  </a:cubicBezTo>
                  <a:lnTo>
                    <a:pt x="1683678" y="187144"/>
                  </a:lnTo>
                  <a:lnTo>
                    <a:pt x="1608551" y="204483"/>
                  </a:lnTo>
                  <a:cubicBezTo>
                    <a:pt x="1088574" y="338267"/>
                    <a:pt x="608819" y="572262"/>
                    <a:pt x="191101" y="884654"/>
                  </a:cubicBezTo>
                  <a:lnTo>
                    <a:pt x="0" y="1042356"/>
                  </a:lnTo>
                  <a:lnTo>
                    <a:pt x="0" y="26769"/>
                  </a:lnTo>
                  <a:lnTo>
                    <a:pt x="45358" y="21005"/>
                  </a:lnTo>
                  <a:cubicBezTo>
                    <a:pt x="182128" y="7115"/>
                    <a:pt x="320900" y="0"/>
                    <a:pt x="461334" y="0"/>
                  </a:cubicBezTo>
                  <a:close/>
                </a:path>
              </a:pathLst>
            </a:custGeom>
            <a:gradFill>
              <a:gsLst>
                <a:gs pos="16000">
                  <a:srgbClr val="009E6B"/>
                </a:gs>
                <a:gs pos="0">
                  <a:srgbClr val="009E6B"/>
                </a:gs>
                <a:gs pos="100000">
                  <a:srgbClr val="009E6C"/>
                </a:gs>
              </a:gsLst>
              <a:lin ang="2700000" scaled="1"/>
            </a:gradFill>
            <a:ln>
              <a:solidFill>
                <a:srgbClr val="A6CF6F"/>
              </a:solidFill>
            </a:ln>
            <a:effectLst>
              <a:outerShdw blurRad="622300" sx="102000" sy="1020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-24679" y="3309658"/>
              <a:ext cx="4449253" cy="3073272"/>
            </a:xfrm>
            <a:custGeom>
              <a:avLst/>
              <a:gdLst>
                <a:gd name="connsiteX0" fmla="*/ 1683680 w 4449253"/>
                <a:gd name="connsiteY0" fmla="*/ 0 h 3073272"/>
                <a:gd name="connsiteX1" fmla="*/ 1860204 w 4449253"/>
                <a:gd name="connsiteY1" fmla="*/ 59729 h 3073272"/>
                <a:gd name="connsiteX2" fmla="*/ 4447129 w 4449253"/>
                <a:gd name="connsiteY2" fmla="*/ 3061373 h 3073272"/>
                <a:gd name="connsiteX3" fmla="*/ 4449253 w 4449253"/>
                <a:gd name="connsiteY3" fmla="*/ 3073272 h 3073272"/>
                <a:gd name="connsiteX4" fmla="*/ 4408025 w 4449253"/>
                <a:gd name="connsiteY4" fmla="*/ 3015295 h 3073272"/>
                <a:gd name="connsiteX5" fmla="*/ 1147831 w 4449253"/>
                <a:gd name="connsiteY5" fmla="*/ 1381063 h 3073272"/>
                <a:gd name="connsiteX6" fmla="*/ 131061 w 4449253"/>
                <a:gd name="connsiteY6" fmla="*/ 1509149 h 3073272"/>
                <a:gd name="connsiteX7" fmla="*/ 0 w 4449253"/>
                <a:gd name="connsiteY7" fmla="*/ 1547245 h 3073272"/>
                <a:gd name="connsiteX8" fmla="*/ 0 w 4449253"/>
                <a:gd name="connsiteY8" fmla="*/ 855214 h 3073272"/>
                <a:gd name="connsiteX9" fmla="*/ 191101 w 4449253"/>
                <a:gd name="connsiteY9" fmla="*/ 697512 h 3073272"/>
                <a:gd name="connsiteX10" fmla="*/ 1608551 w 4449253"/>
                <a:gd name="connsiteY10" fmla="*/ 17341 h 3073272"/>
                <a:gd name="connsiteX11" fmla="*/ 1683680 w 4449253"/>
                <a:gd name="connsiteY11" fmla="*/ 1 h 3073272"/>
                <a:gd name="connsiteX12" fmla="*/ 1683678 w 4449253"/>
                <a:gd name="connsiteY12" fmla="*/ 1 h 3073272"/>
                <a:gd name="connsiteX13" fmla="*/ 1683680 w 4449253"/>
                <a:gd name="connsiteY13" fmla="*/ 0 h 307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49253" h="3073272">
                  <a:moveTo>
                    <a:pt x="1683680" y="0"/>
                  </a:moveTo>
                  <a:lnTo>
                    <a:pt x="1860204" y="59729"/>
                  </a:lnTo>
                  <a:cubicBezTo>
                    <a:pt x="3168774" y="538860"/>
                    <a:pt x="4162603" y="1670929"/>
                    <a:pt x="4447129" y="3061373"/>
                  </a:cubicBezTo>
                  <a:lnTo>
                    <a:pt x="4449253" y="3073272"/>
                  </a:lnTo>
                  <a:lnTo>
                    <a:pt x="4408025" y="3015295"/>
                  </a:lnTo>
                  <a:cubicBezTo>
                    <a:pt x="3666095" y="2023216"/>
                    <a:pt x="2481954" y="1381063"/>
                    <a:pt x="1147831" y="1381063"/>
                  </a:cubicBezTo>
                  <a:cubicBezTo>
                    <a:pt x="796746" y="1381063"/>
                    <a:pt x="456048" y="1425534"/>
                    <a:pt x="131061" y="1509149"/>
                  </a:cubicBezTo>
                  <a:lnTo>
                    <a:pt x="0" y="1547245"/>
                  </a:lnTo>
                  <a:lnTo>
                    <a:pt x="0" y="855214"/>
                  </a:lnTo>
                  <a:lnTo>
                    <a:pt x="191101" y="697512"/>
                  </a:lnTo>
                  <a:cubicBezTo>
                    <a:pt x="608819" y="385120"/>
                    <a:pt x="1088574" y="151125"/>
                    <a:pt x="1608551" y="17341"/>
                  </a:cubicBezTo>
                  <a:lnTo>
                    <a:pt x="1683680" y="1"/>
                  </a:lnTo>
                  <a:lnTo>
                    <a:pt x="1683678" y="1"/>
                  </a:lnTo>
                  <a:lnTo>
                    <a:pt x="1683680" y="0"/>
                  </a:lnTo>
                  <a:close/>
                </a:path>
              </a:pathLst>
            </a:custGeom>
            <a:gradFill flip="none" rotWithShape="1">
              <a:gsLst>
                <a:gs pos="24000">
                  <a:srgbClr val="A6CF6F"/>
                </a:gs>
                <a:gs pos="0">
                  <a:srgbClr val="A6CF6F"/>
                </a:gs>
                <a:gs pos="100000">
                  <a:srgbClr val="C8E2A6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736600" sx="102000" sy="102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-24679" y="4690723"/>
              <a:ext cx="4520933" cy="2266669"/>
            </a:xfrm>
            <a:custGeom>
              <a:avLst/>
              <a:gdLst>
                <a:gd name="connsiteX0" fmla="*/ 1147831 w 4520933"/>
                <a:gd name="connsiteY0" fmla="*/ 0 h 2266669"/>
                <a:gd name="connsiteX1" fmla="*/ 4408025 w 4520933"/>
                <a:gd name="connsiteY1" fmla="*/ 1634232 h 2266669"/>
                <a:gd name="connsiteX2" fmla="*/ 4449253 w 4520933"/>
                <a:gd name="connsiteY2" fmla="*/ 1692209 h 2266669"/>
                <a:gd name="connsiteX3" fmla="*/ 4482907 w 4520933"/>
                <a:gd name="connsiteY3" fmla="*/ 1880660 h 2266669"/>
                <a:gd name="connsiteX4" fmla="*/ 4517922 w 4520933"/>
                <a:gd name="connsiteY4" fmla="*/ 2187217 h 2266669"/>
                <a:gd name="connsiteX5" fmla="*/ 4520933 w 4520933"/>
                <a:gd name="connsiteY5" fmla="*/ 2266669 h 2266669"/>
                <a:gd name="connsiteX6" fmla="*/ 0 w 4520933"/>
                <a:gd name="connsiteY6" fmla="*/ 2266669 h 2266669"/>
                <a:gd name="connsiteX7" fmla="*/ 0 w 4520933"/>
                <a:gd name="connsiteY7" fmla="*/ 166182 h 2266669"/>
                <a:gd name="connsiteX8" fmla="*/ 131061 w 4520933"/>
                <a:gd name="connsiteY8" fmla="*/ 128086 h 2266669"/>
                <a:gd name="connsiteX9" fmla="*/ 1147831 w 4520933"/>
                <a:gd name="connsiteY9" fmla="*/ 0 h 226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0933" h="2266669">
                  <a:moveTo>
                    <a:pt x="1147831" y="0"/>
                  </a:moveTo>
                  <a:cubicBezTo>
                    <a:pt x="2481954" y="0"/>
                    <a:pt x="3666095" y="642153"/>
                    <a:pt x="4408025" y="1634232"/>
                  </a:cubicBezTo>
                  <a:lnTo>
                    <a:pt x="4449253" y="1692209"/>
                  </a:lnTo>
                  <a:lnTo>
                    <a:pt x="4482907" y="1880660"/>
                  </a:lnTo>
                  <a:cubicBezTo>
                    <a:pt x="4498341" y="1981671"/>
                    <a:pt x="4510061" y="2083905"/>
                    <a:pt x="4517922" y="2187217"/>
                  </a:cubicBezTo>
                  <a:lnTo>
                    <a:pt x="4520933" y="2266669"/>
                  </a:lnTo>
                  <a:lnTo>
                    <a:pt x="0" y="2266669"/>
                  </a:lnTo>
                  <a:lnTo>
                    <a:pt x="0" y="166182"/>
                  </a:lnTo>
                  <a:lnTo>
                    <a:pt x="131061" y="128086"/>
                  </a:lnTo>
                  <a:cubicBezTo>
                    <a:pt x="456048" y="44471"/>
                    <a:pt x="796746" y="0"/>
                    <a:pt x="1147831" y="0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rgbClr val="FFEA0E">
                    <a:lumMod val="100000"/>
                  </a:srgbClr>
                </a:gs>
                <a:gs pos="0">
                  <a:srgbClr val="FFE900"/>
                </a:gs>
                <a:gs pos="100000">
                  <a:srgbClr val="FEEF62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-24680" y="3309660"/>
              <a:ext cx="1683680" cy="855213"/>
            </a:xfrm>
            <a:custGeom>
              <a:avLst/>
              <a:gdLst>
                <a:gd name="connsiteX0" fmla="*/ 1683678 w 1683680"/>
                <a:gd name="connsiteY0" fmla="*/ 0 h 855213"/>
                <a:gd name="connsiteX1" fmla="*/ 1683680 w 1683680"/>
                <a:gd name="connsiteY1" fmla="*/ 0 h 855213"/>
                <a:gd name="connsiteX2" fmla="*/ 1608551 w 1683680"/>
                <a:gd name="connsiteY2" fmla="*/ 17340 h 855213"/>
                <a:gd name="connsiteX3" fmla="*/ 191101 w 1683680"/>
                <a:gd name="connsiteY3" fmla="*/ 697511 h 855213"/>
                <a:gd name="connsiteX4" fmla="*/ 0 w 1683680"/>
                <a:gd name="connsiteY4" fmla="*/ 855213 h 855213"/>
                <a:gd name="connsiteX5" fmla="*/ 0 w 1683680"/>
                <a:gd name="connsiteY5" fmla="*/ 855212 h 855213"/>
                <a:gd name="connsiteX6" fmla="*/ 191101 w 1683680"/>
                <a:gd name="connsiteY6" fmla="*/ 697510 h 855213"/>
                <a:gd name="connsiteX7" fmla="*/ 1608551 w 1683680"/>
                <a:gd name="connsiteY7" fmla="*/ 17339 h 855213"/>
                <a:gd name="connsiteX8" fmla="*/ 1683678 w 1683680"/>
                <a:gd name="connsiteY8" fmla="*/ 0 h 85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80" h="855213">
                  <a:moveTo>
                    <a:pt x="1683678" y="0"/>
                  </a:moveTo>
                  <a:lnTo>
                    <a:pt x="1683680" y="0"/>
                  </a:lnTo>
                  <a:lnTo>
                    <a:pt x="1608551" y="17340"/>
                  </a:lnTo>
                  <a:cubicBezTo>
                    <a:pt x="1088574" y="151124"/>
                    <a:pt x="608819" y="385119"/>
                    <a:pt x="191101" y="697511"/>
                  </a:cubicBezTo>
                  <a:lnTo>
                    <a:pt x="0" y="855213"/>
                  </a:lnTo>
                  <a:lnTo>
                    <a:pt x="0" y="855212"/>
                  </a:lnTo>
                  <a:lnTo>
                    <a:pt x="191101" y="697510"/>
                  </a:lnTo>
                  <a:cubicBezTo>
                    <a:pt x="608819" y="385118"/>
                    <a:pt x="1088574" y="151123"/>
                    <a:pt x="1608551" y="17339"/>
                  </a:cubicBezTo>
                  <a:lnTo>
                    <a:pt x="1683678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-24679" y="4690721"/>
              <a:ext cx="4520933" cy="2266670"/>
            </a:xfrm>
            <a:custGeom>
              <a:avLst/>
              <a:gdLst>
                <a:gd name="connsiteX0" fmla="*/ 1147831 w 4520933"/>
                <a:gd name="connsiteY0" fmla="*/ 0 h 2266670"/>
                <a:gd name="connsiteX1" fmla="*/ 4408025 w 4520933"/>
                <a:gd name="connsiteY1" fmla="*/ 1634232 h 2266670"/>
                <a:gd name="connsiteX2" fmla="*/ 4449253 w 4520933"/>
                <a:gd name="connsiteY2" fmla="*/ 1692209 h 2266670"/>
                <a:gd name="connsiteX3" fmla="*/ 4482907 w 4520933"/>
                <a:gd name="connsiteY3" fmla="*/ 1880660 h 2266670"/>
                <a:gd name="connsiteX4" fmla="*/ 4517922 w 4520933"/>
                <a:gd name="connsiteY4" fmla="*/ 2187217 h 2266670"/>
                <a:gd name="connsiteX5" fmla="*/ 4520933 w 4520933"/>
                <a:gd name="connsiteY5" fmla="*/ 2266670 h 2266670"/>
                <a:gd name="connsiteX6" fmla="*/ 4520933 w 4520933"/>
                <a:gd name="connsiteY6" fmla="*/ 2266670 h 2266670"/>
                <a:gd name="connsiteX7" fmla="*/ 4517922 w 4520933"/>
                <a:gd name="connsiteY7" fmla="*/ 2187218 h 2266670"/>
                <a:gd name="connsiteX8" fmla="*/ 4482907 w 4520933"/>
                <a:gd name="connsiteY8" fmla="*/ 1880661 h 2266670"/>
                <a:gd name="connsiteX9" fmla="*/ 4449253 w 4520933"/>
                <a:gd name="connsiteY9" fmla="*/ 1692210 h 2266670"/>
                <a:gd name="connsiteX10" fmla="*/ 4408025 w 4520933"/>
                <a:gd name="connsiteY10" fmla="*/ 1634233 h 2266670"/>
                <a:gd name="connsiteX11" fmla="*/ 1147831 w 4520933"/>
                <a:gd name="connsiteY11" fmla="*/ 1 h 2266670"/>
                <a:gd name="connsiteX12" fmla="*/ 131061 w 4520933"/>
                <a:gd name="connsiteY12" fmla="*/ 128087 h 2266670"/>
                <a:gd name="connsiteX13" fmla="*/ 0 w 4520933"/>
                <a:gd name="connsiteY13" fmla="*/ 166183 h 2266670"/>
                <a:gd name="connsiteX14" fmla="*/ 0 w 4520933"/>
                <a:gd name="connsiteY14" fmla="*/ 166182 h 2266670"/>
                <a:gd name="connsiteX15" fmla="*/ 131061 w 4520933"/>
                <a:gd name="connsiteY15" fmla="*/ 128086 h 2266670"/>
                <a:gd name="connsiteX16" fmla="*/ 1147831 w 4520933"/>
                <a:gd name="connsiteY16" fmla="*/ 0 h 226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20933" h="2266670">
                  <a:moveTo>
                    <a:pt x="1147831" y="0"/>
                  </a:moveTo>
                  <a:cubicBezTo>
                    <a:pt x="2481954" y="0"/>
                    <a:pt x="3666095" y="642153"/>
                    <a:pt x="4408025" y="1634232"/>
                  </a:cubicBezTo>
                  <a:lnTo>
                    <a:pt x="4449253" y="1692209"/>
                  </a:lnTo>
                  <a:lnTo>
                    <a:pt x="4482907" y="1880660"/>
                  </a:lnTo>
                  <a:cubicBezTo>
                    <a:pt x="4498341" y="1981671"/>
                    <a:pt x="4510061" y="2083905"/>
                    <a:pt x="4517922" y="2187217"/>
                  </a:cubicBezTo>
                  <a:lnTo>
                    <a:pt x="4520933" y="2266670"/>
                  </a:lnTo>
                  <a:lnTo>
                    <a:pt x="4520933" y="2266670"/>
                  </a:lnTo>
                  <a:lnTo>
                    <a:pt x="4517922" y="2187218"/>
                  </a:lnTo>
                  <a:cubicBezTo>
                    <a:pt x="4510061" y="2083906"/>
                    <a:pt x="4498341" y="1981672"/>
                    <a:pt x="4482907" y="1880661"/>
                  </a:cubicBezTo>
                  <a:lnTo>
                    <a:pt x="4449253" y="1692210"/>
                  </a:lnTo>
                  <a:lnTo>
                    <a:pt x="4408025" y="1634233"/>
                  </a:lnTo>
                  <a:cubicBezTo>
                    <a:pt x="3666095" y="642154"/>
                    <a:pt x="2481954" y="1"/>
                    <a:pt x="1147831" y="1"/>
                  </a:cubicBezTo>
                  <a:cubicBezTo>
                    <a:pt x="796746" y="1"/>
                    <a:pt x="456048" y="44472"/>
                    <a:pt x="131061" y="128087"/>
                  </a:cubicBezTo>
                  <a:lnTo>
                    <a:pt x="0" y="166183"/>
                  </a:lnTo>
                  <a:lnTo>
                    <a:pt x="0" y="166182"/>
                  </a:lnTo>
                  <a:lnTo>
                    <a:pt x="131061" y="128086"/>
                  </a:lnTo>
                  <a:cubicBezTo>
                    <a:pt x="456048" y="44471"/>
                    <a:pt x="796746" y="0"/>
                    <a:pt x="114783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78" y="476671"/>
            <a:ext cx="2919217" cy="847877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073600" y="4930716"/>
            <a:ext cx="3317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2024</a:t>
            </a:r>
            <a:r>
              <a:rPr lang="zh-CN" altLang="en-US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年</a:t>
            </a:r>
            <a:r>
              <a:rPr lang="en-US" altLang="zh-CN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08</a:t>
            </a:r>
            <a:r>
              <a:rPr lang="zh-CN" altLang="en-US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月</a:t>
            </a:r>
            <a:r>
              <a:rPr lang="en-US" altLang="zh-CN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30</a:t>
            </a:r>
            <a:r>
              <a:rPr lang="zh-CN" altLang="en-US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日</a:t>
            </a:r>
            <a:endParaRPr lang="en-US" altLang="zh-CN" sz="1600" i="1" dirty="0">
              <a:solidFill>
                <a:srgbClr val="F39700"/>
              </a:solidFill>
              <a:latin typeface="Times New Roman" panose="02020603050405020304" pitchFamily="18" charset="0"/>
              <a:cs typeface="阿里巴巴普惠体 Medium" panose="00020600040101010101" pitchFamily="18" charset="-122"/>
              <a:sym typeface="Times New Roman" panose="02020603050405020304" pitchFamily="18" charset="0"/>
            </a:endParaRPr>
          </a:p>
          <a:p>
            <a:pPr algn="r"/>
            <a:endParaRPr lang="zh-CN" altLang="en-US" sz="1600" i="1" dirty="0">
              <a:solidFill>
                <a:srgbClr val="F39700"/>
              </a:solidFill>
              <a:latin typeface="Times New Roman" panose="02020603050405020304" pitchFamily="18" charset="0"/>
              <a:cs typeface="阿里巴巴普惠体 Medium" panose="00020600040101010101" pitchFamily="18" charset="-122"/>
              <a:sym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7AA859C-EFC6-B92C-9925-75DD8228ED56}"/>
              </a:ext>
            </a:extLst>
          </p:cNvPr>
          <p:cNvSpPr txBox="1"/>
          <p:nvPr/>
        </p:nvSpPr>
        <p:spPr>
          <a:xfrm>
            <a:off x="5640883" y="3426315"/>
            <a:ext cx="4865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E28804"/>
                </a:solidFill>
              </a:rPr>
              <a:t>PRISEMI</a:t>
            </a:r>
            <a:r>
              <a:rPr lang="zh-CN" altLang="en-US" dirty="0">
                <a:solidFill>
                  <a:srgbClr val="E28804"/>
                </a:solidFill>
              </a:rPr>
              <a:t>芯导授权代理</a:t>
            </a:r>
            <a:r>
              <a:rPr lang="en-US" altLang="zh-CN" dirty="0">
                <a:solidFill>
                  <a:srgbClr val="E28804"/>
                </a:solidFill>
              </a:rPr>
              <a:t>KOYUUELEC</a:t>
            </a:r>
            <a:r>
              <a:rPr lang="zh-CN" altLang="en-US" dirty="0">
                <a:solidFill>
                  <a:srgbClr val="E28804"/>
                </a:solidFill>
              </a:rPr>
              <a:t>光与电子</a:t>
            </a:r>
            <a:endParaRPr lang="en-US" altLang="zh-CN" dirty="0">
              <a:solidFill>
                <a:srgbClr val="E28804"/>
              </a:solidFill>
            </a:endParaRPr>
          </a:p>
          <a:p>
            <a:r>
              <a:rPr lang="zh-CN" altLang="en-US" dirty="0">
                <a:solidFill>
                  <a:srgbClr val="E28804"/>
                </a:solidFill>
              </a:rPr>
              <a:t>电话</a:t>
            </a:r>
            <a:r>
              <a:rPr lang="en-US" altLang="zh-CN" dirty="0">
                <a:solidFill>
                  <a:srgbClr val="E28804"/>
                </a:solidFill>
              </a:rPr>
              <a:t>0755-82542001</a:t>
            </a:r>
            <a:r>
              <a:rPr lang="zh-CN" altLang="en-US" dirty="0">
                <a:solidFill>
                  <a:srgbClr val="E28804"/>
                </a:solidFill>
              </a:rPr>
              <a:t>，</a:t>
            </a:r>
            <a:r>
              <a:rPr lang="en-US" altLang="zh-CN" dirty="0">
                <a:solidFill>
                  <a:srgbClr val="E28804"/>
                </a:solidFill>
              </a:rPr>
              <a:t>82574660</a:t>
            </a:r>
            <a:r>
              <a:rPr lang="zh-CN" altLang="en-US" dirty="0">
                <a:solidFill>
                  <a:srgbClr val="E28804"/>
                </a:solidFill>
              </a:rPr>
              <a:t>谢谢惠顾</a:t>
            </a:r>
            <a:r>
              <a:rPr lang="en-US" altLang="zh-CN" dirty="0">
                <a:solidFill>
                  <a:srgbClr val="E28804"/>
                </a:solidFill>
              </a:rPr>
              <a:t>~</a:t>
            </a:r>
            <a:endParaRPr lang="zh-CN" altLang="en-US" dirty="0">
              <a:solidFill>
                <a:srgbClr val="E28804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43007" y="404664"/>
            <a:ext cx="171323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电子烟组成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690" y="985520"/>
            <a:ext cx="10198735" cy="54527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43007" y="404664"/>
            <a:ext cx="26314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电子烟简单逻辑图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265" y="1080770"/>
            <a:ext cx="9935210" cy="52425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43007" y="404664"/>
            <a:ext cx="23503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电子烟市场概述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97653" y="3539012"/>
            <a:ext cx="10396693" cy="2623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2023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年中国电子烟产品的出口额为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110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亿美元，同比增加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12.5%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。电子烟设备销售额为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29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亿美元，占总销售额的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26%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，相较去年同比减少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3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亿美元；烟弹和一次性产品销售额为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81.5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亿美元，占总销售额的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74%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，同比增加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15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亿美元。</a:t>
            </a:r>
            <a:endParaRPr lang="en-US" altLang="zh-CN" b="0" i="0" dirty="0">
              <a:solidFill>
                <a:srgbClr val="191919"/>
              </a:solidFill>
              <a:effectLst/>
              <a:latin typeface="Calibri" panose="020F0502020204030204" pitchFamily="34" charset="0"/>
              <a:ea typeface="仿宋" panose="02010609060101010101" pitchFamily="49" charset="-122"/>
              <a:sym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我司单机物料</a:t>
            </a:r>
            <a:r>
              <a:rPr lang="en-US" altLang="zh-CN" dirty="0"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1.0RMB+</a:t>
            </a:r>
            <a:r>
              <a:rPr lang="zh-CN" altLang="en-US" dirty="0"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，此市场可提供业绩容量 </a:t>
            </a:r>
            <a:r>
              <a:rPr lang="zh-CN" altLang="en-US" sz="4000" dirty="0"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 </a:t>
            </a:r>
            <a:r>
              <a:rPr lang="en-US" altLang="zh-CN" sz="4000" b="1" dirty="0">
                <a:solidFill>
                  <a:srgbClr val="F29102"/>
                </a:solidFill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4</a:t>
            </a:r>
            <a:r>
              <a:rPr lang="zh-CN" altLang="en-US" sz="4000" b="1" dirty="0">
                <a:solidFill>
                  <a:srgbClr val="F29102"/>
                </a:solidFill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亿</a:t>
            </a:r>
            <a:r>
              <a:rPr lang="en-US" altLang="zh-CN" sz="4000" b="1" dirty="0">
                <a:solidFill>
                  <a:srgbClr val="F29102"/>
                </a:solidFill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+</a:t>
            </a:r>
            <a:r>
              <a:rPr lang="zh-CN" altLang="en-US" dirty="0"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每年。</a:t>
            </a:r>
            <a:endParaRPr lang="en-US" altLang="zh-CN" dirty="0">
              <a:solidFill>
                <a:srgbClr val="222222"/>
              </a:solidFill>
              <a:latin typeface="Calibri" panose="020F0502020204030204" pitchFamily="34" charset="0"/>
              <a:ea typeface="仿宋" panose="02010609060101010101" pitchFamily="49" charset="-122"/>
              <a:sym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OVP IC</a:t>
            </a:r>
            <a:r>
              <a:rPr lang="zh-CN" altLang="en-US" dirty="0"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、</a:t>
            </a:r>
            <a:r>
              <a:rPr lang="en-US" altLang="zh-CN" dirty="0"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CHARGER</a:t>
            </a:r>
            <a:r>
              <a:rPr lang="zh-CN" altLang="en-US" dirty="0"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、</a:t>
            </a:r>
            <a:r>
              <a:rPr lang="en-US" altLang="zh-CN" dirty="0"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TVS</a:t>
            </a:r>
            <a:r>
              <a:rPr lang="zh-CN" altLang="en-US" dirty="0"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、</a:t>
            </a:r>
            <a:r>
              <a:rPr lang="en-US" altLang="zh-CN" dirty="0"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MOS </a:t>
            </a:r>
            <a:r>
              <a:rPr lang="zh-CN" altLang="en-US" dirty="0">
                <a:latin typeface="Calibri" panose="020F0502020204030204" pitchFamily="34" charset="0"/>
                <a:ea typeface="仿宋" panose="02010609060101010101" pitchFamily="49" charset="-122"/>
                <a:sym typeface="Calibri" panose="020F0502020204030204" pitchFamily="34" charset="0"/>
              </a:rPr>
              <a:t>等物料。</a:t>
            </a:r>
            <a:endParaRPr lang="en-US" altLang="zh-CN" dirty="0">
              <a:latin typeface="Calibri" panose="020F0502020204030204" pitchFamily="34" charset="0"/>
              <a:ea typeface="仿宋" panose="02010609060101010101" pitchFamily="49" charset="-122"/>
              <a:sym typeface="Calibri" panose="020F050202020403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207568" y="1183305"/>
          <a:ext cx="8127999" cy="2135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7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6610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2023</a:t>
                      </a:r>
                      <a:r>
                        <a:rPr lang="zh-CN" altLang="en-US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年中国电子烟出口统计</a:t>
                      </a:r>
                    </a:p>
                  </a:txBody>
                  <a:tcPr anchor="ctr">
                    <a:solidFill>
                      <a:srgbClr val="F064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rgbClr val="F064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rgbClr val="F06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商品种类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销量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销售额  </a:t>
                      </a:r>
                      <a:r>
                        <a:rPr lang="en-US" altLang="zh-CN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(</a:t>
                      </a:r>
                      <a:r>
                        <a:rPr lang="zh-CN" altLang="en-US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万美元</a:t>
                      </a:r>
                      <a:r>
                        <a:rPr lang="en-US" altLang="zh-CN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)</a:t>
                      </a:r>
                      <a:endParaRPr lang="zh-CN" altLang="en-US" dirty="0">
                        <a:latin typeface="Calibri" panose="020F0502020204030204" pitchFamily="34" charset="0"/>
                        <a:ea typeface="仿宋" panose="02010609060101010101" pitchFamily="49" charset="-122"/>
                        <a:sym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电子烟及类似的个人电子物化设备</a:t>
                      </a:r>
                    </a:p>
                  </a:txBody>
                  <a:tcPr anchor="ctr"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5 0198</a:t>
                      </a:r>
                      <a:r>
                        <a:rPr lang="en-US" altLang="zh-CN" sz="2400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 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万台</a:t>
                      </a:r>
                    </a:p>
                  </a:txBody>
                  <a:tcPr anchor="ctr"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29 3018</a:t>
                      </a:r>
                      <a:endParaRPr lang="zh-CN" altLang="en-US" sz="2400" b="1" dirty="0">
                        <a:latin typeface="Calibri" panose="020F0502020204030204" pitchFamily="34" charset="0"/>
                        <a:ea typeface="仿宋" panose="02010609060101010101" pitchFamily="49" charset="-122"/>
                        <a:sym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19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其他含尼古丁的非经燃烧吸用的产品</a:t>
                      </a:r>
                    </a:p>
                  </a:txBody>
                  <a:tcPr anchor="ctr"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20320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 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吨</a:t>
                      </a:r>
                    </a:p>
                  </a:txBody>
                  <a:tcPr anchor="ctr"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81 5392</a:t>
                      </a:r>
                      <a:endParaRPr lang="zh-CN" altLang="en-US" sz="1400" b="1" dirty="0">
                        <a:latin typeface="Calibri" panose="020F0502020204030204" pitchFamily="34" charset="0"/>
                        <a:ea typeface="仿宋" panose="02010609060101010101" pitchFamily="49" charset="-122"/>
                        <a:sym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总计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Calibri" panose="020F0502020204030204" pitchFamily="34" charset="0"/>
                        <a:ea typeface="仿宋" panose="02010609060101010101" pitchFamily="49" charset="-122"/>
                        <a:sym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Calibri" panose="020F0502020204030204" pitchFamily="34" charset="0"/>
                          <a:ea typeface="仿宋" panose="02010609060101010101" pitchFamily="49" charset="-122"/>
                          <a:sym typeface="Calibri" panose="020F0502020204030204" pitchFamily="34" charset="0"/>
                        </a:rPr>
                        <a:t>110 8410</a:t>
                      </a:r>
                      <a:endParaRPr lang="zh-CN" altLang="en-US" dirty="0">
                        <a:latin typeface="Calibri" panose="020F0502020204030204" pitchFamily="34" charset="0"/>
                        <a:ea typeface="仿宋" panose="02010609060101010101" pitchFamily="49" charset="-122"/>
                        <a:sym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43007" y="404664"/>
            <a:ext cx="2659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电子烟市场客户群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43000" y="1628775"/>
            <a:ext cx="10211435" cy="2861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电子烟品牌客户：英美烟草，帝国烟草，日本烟草，爱奇迹，菲莫国际，悦刻，基格纳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等</a:t>
            </a:r>
          </a:p>
          <a:p>
            <a:pPr marL="0" indent="0">
              <a:lnSpc>
                <a:spcPct val="200000"/>
              </a:lnSpc>
              <a:buFont typeface="Wingdings" panose="05000000000000000000" pitchFamily="2" charset="2"/>
              <a:buNone/>
            </a:pPr>
            <a:endParaRPr lang="en-US" altLang="zh-CN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电子烟方案商：麦克韦尔，星泽威，合元，思拓微，尹泰明，太美亚，瑞美义，壹卡，宇阳成，思韦科，弗我，塞尔美，卓力能，同悦，</a:t>
            </a:r>
            <a:r>
              <a:rPr lang="zh-CN" altLang="en-US" dirty="0">
                <a:solidFill>
                  <a:srgbClr val="222222"/>
                </a:solidFill>
                <a:sym typeface="+mn-ea"/>
              </a:rPr>
              <a:t>新厚泰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等</a:t>
            </a:r>
            <a:endParaRPr lang="en-US" altLang="zh-CN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lnSpc>
                <a:spcPct val="200000"/>
              </a:lnSpc>
              <a:buFont typeface="Wingdings" panose="05000000000000000000" pitchFamily="2" charset="2"/>
              <a:buNone/>
            </a:pPr>
            <a:endParaRPr lang="en-US" altLang="zh-CN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839416" y="404664"/>
            <a:ext cx="39982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电子烟新产品市场情况汇总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947427" y="1071554"/>
          <a:ext cx="10297146" cy="5620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6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61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283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667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产品型号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产品描述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产品状态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市场价格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竞品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目标客户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88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P14C10D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/>
                        <a:t>SOT23</a:t>
                      </a:r>
                    </a:p>
                    <a:p>
                      <a:pPr algn="l"/>
                      <a:r>
                        <a:rPr lang="en-US" altLang="zh-CN" sz="1400" dirty="0"/>
                        <a:t>30V</a:t>
                      </a:r>
                      <a:r>
                        <a:rPr lang="zh-CN" altLang="en-US" sz="1400" dirty="0"/>
                        <a:t>热拔插</a:t>
                      </a:r>
                      <a:endParaRPr lang="en-US" altLang="zh-CN" sz="1400" dirty="0"/>
                    </a:p>
                    <a:p>
                      <a:pPr algn="l"/>
                      <a:r>
                        <a:rPr lang="en-US" altLang="zh-CN" sz="1400" dirty="0"/>
                        <a:t>350mΩ</a:t>
                      </a:r>
                    </a:p>
                    <a:p>
                      <a:pPr algn="l"/>
                      <a:r>
                        <a:rPr lang="en-US" altLang="zh-CN" sz="1400" dirty="0"/>
                        <a:t>1A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量产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0.06-0.07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AP1438S</a:t>
                      </a:r>
                    </a:p>
                    <a:p>
                      <a:pPr algn="ctr"/>
                      <a:r>
                        <a:rPr lang="en-US" altLang="zh-CN" dirty="0"/>
                        <a:t>AP1436S</a:t>
                      </a:r>
                    </a:p>
                    <a:p>
                      <a:pPr algn="ctr"/>
                      <a:r>
                        <a:rPr lang="en-US" altLang="zh-CN" dirty="0"/>
                        <a:t>SA8206A</a:t>
                      </a:r>
                    </a:p>
                    <a:p>
                      <a:pPr algn="ctr"/>
                      <a:r>
                        <a:rPr lang="en-US" altLang="zh-CN" dirty="0"/>
                        <a:t>SA8206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dirty="0"/>
                        <a:t>同跃、壹卡、宇阳诚、鸿南等电子烟客户。</a:t>
                      </a:r>
                      <a:br>
                        <a:rPr lang="en-US" altLang="zh-CN" sz="1200" dirty="0"/>
                      </a:br>
                      <a:r>
                        <a:rPr lang="zh-CN" altLang="en-US" sz="1200" b="1" dirty="0"/>
                        <a:t>成功案例：</a:t>
                      </a:r>
                      <a:r>
                        <a:rPr lang="zh-CN" altLang="en-US" sz="1200" dirty="0"/>
                        <a:t>宇阳诚已经送样测试，小批量试产订单</a:t>
                      </a:r>
                      <a:r>
                        <a:rPr lang="en-US" altLang="zh-CN" sz="1200" dirty="0"/>
                        <a:t>100K</a:t>
                      </a:r>
                      <a:r>
                        <a:rPr lang="zh-CN" altLang="en-US" sz="1200" dirty="0"/>
                        <a:t>已经收到</a:t>
                      </a:r>
                      <a:endParaRPr lang="en-US" altLang="zh-CN" sz="1200" dirty="0"/>
                    </a:p>
                    <a:p>
                      <a:pPr algn="l"/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88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PLC4056D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/>
                        <a:t>DFN3*3-8L</a:t>
                      </a:r>
                    </a:p>
                    <a:p>
                      <a:pPr algn="l"/>
                      <a:r>
                        <a:rPr lang="en-US" altLang="zh-CN" sz="1400" dirty="0"/>
                        <a:t>32V</a:t>
                      </a:r>
                    </a:p>
                    <a:p>
                      <a:pPr algn="l"/>
                      <a:r>
                        <a:rPr lang="en-US" altLang="zh-CN" sz="1400" dirty="0"/>
                        <a:t>1A</a:t>
                      </a:r>
                    </a:p>
                    <a:p>
                      <a:pPr algn="l"/>
                      <a:r>
                        <a:rPr lang="zh-CN" altLang="en-US" sz="1400" dirty="0"/>
                        <a:t>防反接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量产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0.13-0.15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LP4073</a:t>
                      </a:r>
                    </a:p>
                    <a:p>
                      <a:pPr algn="ctr"/>
                      <a:r>
                        <a:rPr lang="en-US" altLang="zh-CN" dirty="0"/>
                        <a:t>CL4056H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dirty="0"/>
                        <a:t>瑞美义、星泽威、思拓微、太美亚、壹卡、塞尔美等电子烟客户</a:t>
                      </a:r>
                      <a:endParaRPr lang="en-US" altLang="zh-CN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1" dirty="0"/>
                        <a:t>成功案例：</a:t>
                      </a:r>
                      <a:r>
                        <a:rPr lang="zh-CN" altLang="en-US" sz="1200" dirty="0"/>
                        <a:t>瑞美义已经在送样测试</a:t>
                      </a:r>
                      <a:endParaRPr lang="en-US" altLang="zh-CN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088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PB15302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/>
                        <a:t>DFN3*3-12</a:t>
                      </a:r>
                    </a:p>
                    <a:p>
                      <a:pPr algn="l"/>
                      <a:r>
                        <a:rPr lang="en-US" altLang="zh-CN" sz="1400" dirty="0"/>
                        <a:t>29V</a:t>
                      </a:r>
                    </a:p>
                    <a:p>
                      <a:pPr algn="l"/>
                      <a:r>
                        <a:rPr lang="en-US" altLang="zh-CN" sz="1400" dirty="0"/>
                        <a:t>2A</a:t>
                      </a:r>
                    </a:p>
                    <a:p>
                      <a:pPr algn="l"/>
                      <a:r>
                        <a:rPr lang="en-US" altLang="zh-CN" sz="1400" dirty="0"/>
                        <a:t>IIC</a:t>
                      </a:r>
                      <a:r>
                        <a:rPr lang="zh-CN" altLang="en-US" sz="1400" dirty="0"/>
                        <a:t>电流电压设置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量产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0.8-0.9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ET6898</a:t>
                      </a:r>
                    </a:p>
                    <a:p>
                      <a:pPr algn="ctr"/>
                      <a:r>
                        <a:rPr lang="en-US" altLang="zh-CN" dirty="0"/>
                        <a:t>LP4030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dirty="0"/>
                        <a:t>麦克韦尔、合元、海派特、卓立能、吉尔等电子烟客户</a:t>
                      </a:r>
                      <a:br>
                        <a:rPr lang="en-US" altLang="zh-CN" sz="1200" dirty="0"/>
                      </a:br>
                      <a:r>
                        <a:rPr lang="zh-CN" altLang="en-US" sz="1200" b="1" dirty="0"/>
                        <a:t>成功案例：</a:t>
                      </a:r>
                      <a:r>
                        <a:rPr lang="zh-CN" altLang="en-US" sz="1200" dirty="0"/>
                        <a:t>麦克韦尔已经量产，每月</a:t>
                      </a:r>
                      <a:r>
                        <a:rPr lang="en-US" altLang="zh-CN" sz="1200" dirty="0"/>
                        <a:t>20K </a:t>
                      </a:r>
                      <a:r>
                        <a:rPr lang="zh-CN" altLang="en-US" sz="1200" dirty="0"/>
                        <a:t>左右出货</a:t>
                      </a:r>
                      <a:endParaRPr lang="en-US" altLang="zh-CN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088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PB15303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/>
                        <a:t>DFN3*3-12</a:t>
                      </a:r>
                    </a:p>
                    <a:p>
                      <a:pPr algn="l"/>
                      <a:r>
                        <a:rPr lang="en-US" altLang="zh-CN" sz="1400" dirty="0"/>
                        <a:t>29V</a:t>
                      </a:r>
                    </a:p>
                    <a:p>
                      <a:pPr algn="l"/>
                      <a:r>
                        <a:rPr lang="en-US" altLang="zh-CN" sz="1400" dirty="0"/>
                        <a:t>2A</a:t>
                      </a:r>
                    </a:p>
                    <a:p>
                      <a:pPr algn="l"/>
                      <a:r>
                        <a:rPr lang="zh-CN" altLang="en-US" sz="1400" dirty="0"/>
                        <a:t>电阻设置电流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量产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0.7-0.85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ET6898</a:t>
                      </a:r>
                    </a:p>
                    <a:p>
                      <a:pPr algn="ctr"/>
                      <a:r>
                        <a:rPr lang="en-US" altLang="zh-CN" dirty="0"/>
                        <a:t>LP4030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dirty="0"/>
                        <a:t>麦克韦尔、合元、海派特、卓立能、吉尔等电子烟客户</a:t>
                      </a:r>
                      <a:endParaRPr lang="en-US" altLang="zh-CN" sz="1200" dirty="0"/>
                    </a:p>
                    <a:p>
                      <a:pPr algn="l"/>
                      <a:r>
                        <a:rPr lang="zh-CN" altLang="en-US" sz="1200" b="1" dirty="0">
                          <a:sym typeface="+mn-ea"/>
                        </a:rPr>
                        <a:t>成功案例：松一智感，吉尔已经测试通过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43007" y="404664"/>
            <a:ext cx="32784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一次性电子烟产品方案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983432" y="1628800"/>
            <a:ext cx="6586446" cy="1520431"/>
            <a:chOff x="0" y="0"/>
            <a:chExt cx="6588720" cy="1521077"/>
          </a:xfrm>
        </p:grpSpPr>
        <p:sp>
          <p:nvSpPr>
            <p:cNvPr id="4" name="矩形 3"/>
            <p:cNvSpPr/>
            <p:nvPr/>
          </p:nvSpPr>
          <p:spPr>
            <a:xfrm>
              <a:off x="1009255" y="0"/>
              <a:ext cx="1294893" cy="57715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/>
                <a:t>OVP</a:t>
              </a:r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205495" y="0"/>
              <a:ext cx="1294893" cy="57715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/>
                <a:t>咪头</a:t>
              </a:r>
              <a:endParaRPr lang="en-US" altLang="zh-CN" dirty="0"/>
            </a:p>
            <a:p>
              <a:pPr algn="ctr"/>
              <a:r>
                <a:rPr lang="zh-CN" altLang="en-US" dirty="0"/>
                <a:t>（空咪</a:t>
              </a:r>
              <a:r>
                <a:rPr lang="en-US" altLang="zh-CN" dirty="0"/>
                <a:t>+IC</a:t>
              </a:r>
              <a:r>
                <a:rPr lang="zh-CN" altLang="en-US" dirty="0"/>
                <a:t>）</a:t>
              </a:r>
            </a:p>
          </p:txBody>
        </p:sp>
        <p:cxnSp>
          <p:nvCxnSpPr>
            <p:cNvPr id="6" name="直接箭头连接符 5"/>
            <p:cNvCxnSpPr/>
            <p:nvPr/>
          </p:nvCxnSpPr>
          <p:spPr>
            <a:xfrm>
              <a:off x="0" y="288578"/>
              <a:ext cx="1009255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205495" y="943922"/>
              <a:ext cx="1294893" cy="57715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电池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5293827" y="0"/>
              <a:ext cx="1294893" cy="57715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发热丝</a:t>
              </a:r>
            </a:p>
          </p:txBody>
        </p:sp>
        <p:cxnSp>
          <p:nvCxnSpPr>
            <p:cNvPr id="9" name="直接箭头连接符 8"/>
            <p:cNvCxnSpPr>
              <a:stCxn id="4" idx="3"/>
              <a:endCxn id="5" idx="1"/>
            </p:cNvCxnSpPr>
            <p:nvPr/>
          </p:nvCxnSpPr>
          <p:spPr>
            <a:xfrm>
              <a:off x="2304148" y="288578"/>
              <a:ext cx="901347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>
              <a:stCxn id="5" idx="3"/>
              <a:endCxn id="8" idx="1"/>
            </p:cNvCxnSpPr>
            <p:nvPr/>
          </p:nvCxnSpPr>
          <p:spPr>
            <a:xfrm>
              <a:off x="4500388" y="288578"/>
              <a:ext cx="793439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>
              <a:stCxn id="5" idx="2"/>
              <a:endCxn id="7" idx="0"/>
            </p:cNvCxnSpPr>
            <p:nvPr/>
          </p:nvCxnSpPr>
          <p:spPr>
            <a:xfrm>
              <a:off x="3852942" y="577155"/>
              <a:ext cx="0" cy="366767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12" name="表格 11"/>
          <p:cNvGraphicFramePr/>
          <p:nvPr>
            <p:custDataLst>
              <p:tags r:id="rId1"/>
            </p:custDataLst>
          </p:nvPr>
        </p:nvGraphicFramePr>
        <p:xfrm>
          <a:off x="659396" y="3573016"/>
          <a:ext cx="10873207" cy="2105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3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60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7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84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72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51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2047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36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8065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4762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产品型号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封装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绝对耐压值</a:t>
                      </a:r>
                      <a:r>
                        <a:rPr lang="en-US" altLang="zh-CN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V)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热拔插电压（</a:t>
                      </a:r>
                      <a:r>
                        <a:rPr lang="en-US" altLang="zh-CN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</a:t>
                      </a:r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默认过压点（</a:t>
                      </a:r>
                      <a:r>
                        <a:rPr lang="en-US" altLang="zh-CN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</a:t>
                      </a:r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Rdson</a:t>
                      </a:r>
                      <a:b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(m</a:t>
                      </a:r>
                      <a:r>
                        <a:rPr lang="el-GR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Ω)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过压响应时间 （</a:t>
                      </a:r>
                      <a:r>
                        <a:rPr lang="en-US" altLang="zh-CN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ns</a:t>
                      </a:r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过流设置范围 （</a:t>
                      </a:r>
                      <a:r>
                        <a:rPr lang="en-US" altLang="zh-CN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</a:t>
                      </a:r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过温保护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PIN</a:t>
                      </a:r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兼容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14C13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SOT23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(3mm*3mm)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NA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NA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兼容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P14C10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SOT23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(3mm*3mm)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1A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支持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不兼容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P14C10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SOT23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(3mm*3mm)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1A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支持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兼容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P14C10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C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SOT23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(3mm*3mm)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1A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支持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兼容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0208" y="1328982"/>
            <a:ext cx="1928987" cy="192622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43007" y="404664"/>
            <a:ext cx="32784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一次性电子烟产品方案</a:t>
            </a:r>
          </a:p>
        </p:txBody>
      </p:sp>
      <p:graphicFrame>
        <p:nvGraphicFramePr>
          <p:cNvPr id="12" name="表格 11"/>
          <p:cNvGraphicFramePr/>
          <p:nvPr>
            <p:custDataLst>
              <p:tags r:id="rId1"/>
            </p:custDataLst>
          </p:nvPr>
        </p:nvGraphicFramePr>
        <p:xfrm>
          <a:off x="767408" y="4221088"/>
          <a:ext cx="10025945" cy="1560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3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60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7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84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51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04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943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4762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产品型号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封装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绝对耐压值</a:t>
                      </a:r>
                      <a:r>
                        <a:rPr lang="en-US" altLang="zh-CN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V)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热拔插电压（</a:t>
                      </a:r>
                      <a:r>
                        <a:rPr lang="en-US" altLang="zh-CN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</a:t>
                      </a:r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最大充电电流（</a:t>
                      </a:r>
                      <a:r>
                        <a:rPr lang="en-US" altLang="zh-CN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</a:t>
                      </a:r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静态功耗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过温保护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特点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4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PLC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40561T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SOT23-6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(3mm*3mm)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800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100nA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支持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6195" algn="l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停用充电，输入漏电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2uA 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2. 1%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充电电压精度</a:t>
                      </a:r>
                      <a:b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3. 10% @100mA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充电电流精度</a:t>
                      </a:r>
                      <a:b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电池静态功耗低至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100nA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5.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充电电流可设置</a:t>
                      </a:r>
                      <a:b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6.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充电截止电流单独可设置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PLC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40561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DFN2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2-8L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(2mm*2mm)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800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100nA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支持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组合 2"/>
          <p:cNvGrpSpPr/>
          <p:nvPr/>
        </p:nvGrpSpPr>
        <p:grpSpPr bwMode="auto">
          <a:xfrm>
            <a:off x="983432" y="1072292"/>
            <a:ext cx="6567396" cy="2738342"/>
            <a:chOff x="0" y="0"/>
            <a:chExt cx="6566736" cy="2736304"/>
          </a:xfrm>
        </p:grpSpPr>
        <p:sp>
          <p:nvSpPr>
            <p:cNvPr id="13" name="矩形 12"/>
            <p:cNvSpPr/>
            <p:nvPr/>
          </p:nvSpPr>
          <p:spPr>
            <a:xfrm>
              <a:off x="1008803" y="2160240"/>
              <a:ext cx="1294313" cy="5760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高压线性</a:t>
              </a:r>
              <a:r>
                <a:rPr lang="en-US" altLang="zh-CN"/>
                <a:t>0.5A</a:t>
              </a:r>
              <a:r>
                <a:rPr lang="zh-CN" altLang="en-US"/>
                <a:t>充电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185026" y="1083251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/>
                <a:t>MCU</a:t>
              </a:r>
              <a:endParaRPr lang="zh-CN" altLang="en-US"/>
            </a:p>
          </p:txBody>
        </p:sp>
        <p:cxnSp>
          <p:nvCxnSpPr>
            <p:cNvPr id="17" name="直接箭头连接符 16"/>
            <p:cNvCxnSpPr/>
            <p:nvPr/>
          </p:nvCxnSpPr>
          <p:spPr>
            <a:xfrm>
              <a:off x="0" y="2454534"/>
              <a:ext cx="1008803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3185026" y="2160240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电池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5272423" y="1083251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发热丝</a:t>
              </a:r>
            </a:p>
          </p:txBody>
        </p:sp>
        <p:cxnSp>
          <p:nvCxnSpPr>
            <p:cNvPr id="20" name="直接箭头连接符 19"/>
            <p:cNvCxnSpPr>
              <a:stCxn id="23" idx="1"/>
              <a:endCxn id="18" idx="3"/>
            </p:cNvCxnSpPr>
            <p:nvPr/>
          </p:nvCxnSpPr>
          <p:spPr>
            <a:xfrm flipH="1">
              <a:off x="4479339" y="2448272"/>
              <a:ext cx="793084" cy="0"/>
            </a:xfrm>
            <a:prstGeom prst="straightConnector1">
              <a:avLst/>
            </a:prstGeom>
            <a:ln w="38100">
              <a:headEnd type="triangle"/>
              <a:tailEnd type="non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>
              <a:stCxn id="13" idx="3"/>
              <a:endCxn id="18" idx="1"/>
            </p:cNvCxnSpPr>
            <p:nvPr/>
          </p:nvCxnSpPr>
          <p:spPr>
            <a:xfrm>
              <a:off x="2303116" y="2448272"/>
              <a:ext cx="881909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3185026" y="0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空咪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5272423" y="2160240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/>
                <a:t>PMOS</a:t>
              </a:r>
              <a:endParaRPr lang="zh-CN" altLang="en-US"/>
            </a:p>
          </p:txBody>
        </p:sp>
        <p:cxnSp>
          <p:nvCxnSpPr>
            <p:cNvPr id="24" name="直接箭头连接符 23"/>
            <p:cNvCxnSpPr>
              <a:stCxn id="19" idx="2"/>
              <a:endCxn id="23" idx="0"/>
            </p:cNvCxnSpPr>
            <p:nvPr/>
          </p:nvCxnSpPr>
          <p:spPr>
            <a:xfrm>
              <a:off x="5919579" y="1659315"/>
              <a:ext cx="0" cy="500925"/>
            </a:xfrm>
            <a:prstGeom prst="straightConnector1">
              <a:avLst/>
            </a:prstGeom>
            <a:ln w="38100">
              <a:headEnd type="triangle"/>
              <a:tailEnd type="non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>
              <a:stCxn id="18" idx="0"/>
              <a:endCxn id="16" idx="2"/>
            </p:cNvCxnSpPr>
            <p:nvPr/>
          </p:nvCxnSpPr>
          <p:spPr>
            <a:xfrm flipV="1">
              <a:off x="3832182" y="1659315"/>
              <a:ext cx="0" cy="500925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>
              <a:stCxn id="22" idx="2"/>
              <a:endCxn id="16" idx="0"/>
            </p:cNvCxnSpPr>
            <p:nvPr/>
          </p:nvCxnSpPr>
          <p:spPr>
            <a:xfrm>
              <a:off x="3832182" y="576064"/>
              <a:ext cx="0" cy="507187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264" y="1530549"/>
            <a:ext cx="2728702" cy="199183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43007" y="404664"/>
            <a:ext cx="2969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换弹电子烟产品方案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813643" y="1340768"/>
            <a:ext cx="6582145" cy="2738342"/>
            <a:chOff x="-14748" y="0"/>
            <a:chExt cx="6581484" cy="2736304"/>
          </a:xfrm>
        </p:grpSpPr>
        <p:sp>
          <p:nvSpPr>
            <p:cNvPr id="4" name="矩形 3"/>
            <p:cNvSpPr/>
            <p:nvPr/>
          </p:nvSpPr>
          <p:spPr>
            <a:xfrm>
              <a:off x="486481" y="2153945"/>
              <a:ext cx="793084" cy="5760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dirty="0"/>
                <a:t>OVP</a:t>
              </a:r>
              <a:endParaRPr lang="zh-CN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3185026" y="1083251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/>
                <a:t>MCU</a:t>
              </a:r>
              <a:endParaRPr lang="zh-CN" altLang="en-US"/>
            </a:p>
          </p:txBody>
        </p:sp>
        <p:cxnSp>
          <p:nvCxnSpPr>
            <p:cNvPr id="6" name="直接箭头连接符 5"/>
            <p:cNvCxnSpPr>
              <a:endCxn id="4" idx="1"/>
            </p:cNvCxnSpPr>
            <p:nvPr/>
          </p:nvCxnSpPr>
          <p:spPr>
            <a:xfrm>
              <a:off x="-14748" y="2441976"/>
              <a:ext cx="501229" cy="1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185026" y="2160240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电池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5272423" y="1083251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发热丝</a:t>
              </a:r>
            </a:p>
          </p:txBody>
        </p:sp>
        <p:cxnSp>
          <p:nvCxnSpPr>
            <p:cNvPr id="9" name="直接箭头连接符 8"/>
            <p:cNvCxnSpPr>
              <a:stCxn id="14" idx="1"/>
              <a:endCxn id="7" idx="3"/>
            </p:cNvCxnSpPr>
            <p:nvPr/>
          </p:nvCxnSpPr>
          <p:spPr>
            <a:xfrm flipH="1">
              <a:off x="4479339" y="2448272"/>
              <a:ext cx="793084" cy="0"/>
            </a:xfrm>
            <a:prstGeom prst="straightConnector1">
              <a:avLst/>
            </a:prstGeom>
            <a:ln w="38100">
              <a:headEnd type="triangle"/>
              <a:tailEnd type="non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>
              <a:stCxn id="4" idx="3"/>
              <a:endCxn id="39" idx="1"/>
            </p:cNvCxnSpPr>
            <p:nvPr/>
          </p:nvCxnSpPr>
          <p:spPr>
            <a:xfrm flipV="1">
              <a:off x="1279565" y="2441976"/>
              <a:ext cx="501228" cy="1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3185026" y="0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咪头</a:t>
              </a:r>
              <a:endParaRPr lang="en-US" altLang="zh-CN"/>
            </a:p>
            <a:p>
              <a:pPr algn="ctr"/>
              <a:r>
                <a:rPr lang="zh-CN" altLang="en-US"/>
                <a:t>（空咪</a:t>
              </a:r>
              <a:r>
                <a:rPr lang="en-US" altLang="zh-CN"/>
                <a:t>+IC</a:t>
              </a:r>
              <a:r>
                <a:rPr lang="zh-CN" altLang="en-US"/>
                <a:t>）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272423" y="2160240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/>
                <a:t>PMOS</a:t>
              </a:r>
              <a:endParaRPr lang="zh-CN" altLang="en-US"/>
            </a:p>
          </p:txBody>
        </p:sp>
        <p:cxnSp>
          <p:nvCxnSpPr>
            <p:cNvPr id="27" name="直接箭头连接符 26"/>
            <p:cNvCxnSpPr>
              <a:stCxn id="8" idx="2"/>
              <a:endCxn id="14" idx="0"/>
            </p:cNvCxnSpPr>
            <p:nvPr/>
          </p:nvCxnSpPr>
          <p:spPr>
            <a:xfrm>
              <a:off x="5919579" y="1659315"/>
              <a:ext cx="0" cy="500925"/>
            </a:xfrm>
            <a:prstGeom prst="straightConnector1">
              <a:avLst/>
            </a:prstGeom>
            <a:ln w="38100">
              <a:headEnd type="triangle"/>
              <a:tailEnd type="non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接箭头连接符 28"/>
            <p:cNvCxnSpPr>
              <a:stCxn id="7" idx="0"/>
              <a:endCxn id="5" idx="2"/>
            </p:cNvCxnSpPr>
            <p:nvPr/>
          </p:nvCxnSpPr>
          <p:spPr>
            <a:xfrm flipV="1">
              <a:off x="3832182" y="1659315"/>
              <a:ext cx="0" cy="500925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>
              <a:stCxn id="11" idx="2"/>
              <a:endCxn id="5" idx="0"/>
            </p:cNvCxnSpPr>
            <p:nvPr/>
          </p:nvCxnSpPr>
          <p:spPr>
            <a:xfrm>
              <a:off x="3832182" y="576064"/>
              <a:ext cx="0" cy="507187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008803" y="1083251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马达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08803" y="0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呼吸灯</a:t>
              </a:r>
            </a:p>
          </p:txBody>
        </p:sp>
        <p:cxnSp>
          <p:nvCxnSpPr>
            <p:cNvPr id="33" name="直接箭头连接符 32"/>
            <p:cNvCxnSpPr>
              <a:stCxn id="5" idx="1"/>
              <a:endCxn id="31" idx="3"/>
            </p:cNvCxnSpPr>
            <p:nvPr/>
          </p:nvCxnSpPr>
          <p:spPr>
            <a:xfrm flipH="1">
              <a:off x="2303116" y="1371283"/>
              <a:ext cx="881909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连接符: 肘形 33"/>
            <p:cNvCxnSpPr>
              <a:stCxn id="5" idx="1"/>
              <a:endCxn id="32" idx="3"/>
            </p:cNvCxnSpPr>
            <p:nvPr/>
          </p:nvCxnSpPr>
          <p:spPr>
            <a:xfrm rot="10800000">
              <a:off x="2303116" y="288032"/>
              <a:ext cx="881909" cy="1083251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矩形 38"/>
          <p:cNvSpPr/>
          <p:nvPr/>
        </p:nvSpPr>
        <p:spPr bwMode="auto">
          <a:xfrm>
            <a:off x="2609364" y="3496316"/>
            <a:ext cx="793164" cy="57649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/>
              <a:t>充电</a:t>
            </a:r>
            <a:r>
              <a:rPr lang="en-US" altLang="zh-CN" dirty="0"/>
              <a:t>IC</a:t>
            </a:r>
            <a:endParaRPr lang="zh-CN" altLang="en-US" dirty="0"/>
          </a:p>
        </p:txBody>
      </p:sp>
      <p:cxnSp>
        <p:nvCxnSpPr>
          <p:cNvPr id="40" name="直接箭头连接符 39"/>
          <p:cNvCxnSpPr>
            <a:stCxn id="39" idx="3"/>
            <a:endCxn id="7" idx="1"/>
          </p:cNvCxnSpPr>
          <p:nvPr/>
        </p:nvCxnSpPr>
        <p:spPr bwMode="auto">
          <a:xfrm>
            <a:off x="3402528" y="3784563"/>
            <a:ext cx="611210" cy="6301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45" name="表格 44"/>
          <p:cNvGraphicFramePr/>
          <p:nvPr>
            <p:custDataLst>
              <p:tags r:id="rId1"/>
            </p:custDataLst>
          </p:nvPr>
        </p:nvGraphicFramePr>
        <p:xfrm>
          <a:off x="815976" y="4547151"/>
          <a:ext cx="9823464" cy="1855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8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3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7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5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30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54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49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26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50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473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60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产品型号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封装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绝对耐压值</a:t>
                      </a:r>
                      <a:r>
                        <a:rPr lang="en-US" altLang="zh-CN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V)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默认过压点（</a:t>
                      </a:r>
                      <a:r>
                        <a:rPr lang="en-US" altLang="zh-CN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</a:t>
                      </a:r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过压设置范围（</a:t>
                      </a:r>
                      <a:r>
                        <a:rPr lang="en-US" altLang="zh-CN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</a:t>
                      </a:r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Rdson</a:t>
                      </a:r>
                      <a:b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(m</a:t>
                      </a:r>
                      <a:r>
                        <a:rPr lang="el-GR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Ω)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过压响应时间 （</a:t>
                      </a:r>
                      <a:r>
                        <a:rPr lang="en-US" altLang="zh-CN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ns</a:t>
                      </a:r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过流设置范围 （</a:t>
                      </a:r>
                      <a:r>
                        <a:rPr lang="en-US" altLang="zh-CN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</a:t>
                      </a:r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过流保护精度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过流恢复机制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0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P14C1N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DFN2x2-8L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(2mm*2mm)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固定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10 - 1500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±10mA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重新上电或使能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0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P14C3N</a:t>
                      </a:r>
                      <a:r>
                        <a:rPr lang="en-US" altLang="zh-CN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DFN2x2-8L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(2mm*2mm)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5.9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4.5 - 20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100 - 2000</a:t>
                      </a:r>
                      <a:b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可扩展至</a:t>
                      </a:r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8s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打嗝自恢复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0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P14C5N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DFN2x2-8L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(2mm*2mm)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6.8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4.5 - 16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100 - 3000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重新上电或使能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7" name="图片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6900" y="1183318"/>
            <a:ext cx="3451472" cy="305950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43007" y="404664"/>
            <a:ext cx="2969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换弹电子烟产品方案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833522" y="1009768"/>
            <a:ext cx="6557135" cy="2190319"/>
            <a:chOff x="4915" y="0"/>
            <a:chExt cx="6556477" cy="2188689"/>
          </a:xfrm>
        </p:grpSpPr>
        <p:sp>
          <p:nvSpPr>
            <p:cNvPr id="4" name="矩形 3"/>
            <p:cNvSpPr/>
            <p:nvPr/>
          </p:nvSpPr>
          <p:spPr>
            <a:xfrm>
              <a:off x="506144" y="1609088"/>
              <a:ext cx="793084" cy="5760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dirty="0"/>
                <a:t>OVP</a:t>
              </a:r>
              <a:endParaRPr lang="zh-CN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3185026" y="823315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/>
                <a:t>MCU</a:t>
              </a:r>
              <a:endParaRPr lang="zh-CN" altLang="en-US"/>
            </a:p>
          </p:txBody>
        </p:sp>
        <p:cxnSp>
          <p:nvCxnSpPr>
            <p:cNvPr id="6" name="直接箭头连接符 5"/>
            <p:cNvCxnSpPr>
              <a:endCxn id="4" idx="1"/>
            </p:cNvCxnSpPr>
            <p:nvPr/>
          </p:nvCxnSpPr>
          <p:spPr>
            <a:xfrm>
              <a:off x="4915" y="1897120"/>
              <a:ext cx="501229" cy="1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185025" y="1612625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/>
                <a:t>电池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5267079" y="823314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发热丝</a:t>
              </a:r>
            </a:p>
          </p:txBody>
        </p:sp>
        <p:cxnSp>
          <p:nvCxnSpPr>
            <p:cNvPr id="9" name="直接箭头连接符 8"/>
            <p:cNvCxnSpPr>
              <a:stCxn id="14" idx="1"/>
              <a:endCxn id="7" idx="3"/>
            </p:cNvCxnSpPr>
            <p:nvPr/>
          </p:nvCxnSpPr>
          <p:spPr>
            <a:xfrm flipH="1">
              <a:off x="4479338" y="1897977"/>
              <a:ext cx="787740" cy="2681"/>
            </a:xfrm>
            <a:prstGeom prst="straightConnector1">
              <a:avLst/>
            </a:prstGeom>
            <a:ln w="38100">
              <a:headEnd type="triangle"/>
              <a:tailEnd type="non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>
              <a:stCxn id="4" idx="3"/>
              <a:endCxn id="39" idx="1"/>
            </p:cNvCxnSpPr>
            <p:nvPr/>
          </p:nvCxnSpPr>
          <p:spPr>
            <a:xfrm>
              <a:off x="1299228" y="1897120"/>
              <a:ext cx="476470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3185026" y="0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咪头</a:t>
              </a:r>
              <a:endParaRPr lang="en-US" altLang="zh-CN"/>
            </a:p>
            <a:p>
              <a:pPr algn="ctr"/>
              <a:r>
                <a:rPr lang="zh-CN" altLang="en-US"/>
                <a:t>（空咪</a:t>
              </a:r>
              <a:r>
                <a:rPr lang="en-US" altLang="zh-CN"/>
                <a:t>+IC</a:t>
              </a:r>
              <a:r>
                <a:rPr lang="zh-CN" altLang="en-US"/>
                <a:t>）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267078" y="1609944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/>
                <a:t>PMOS</a:t>
              </a:r>
              <a:endParaRPr lang="zh-CN" altLang="en-US"/>
            </a:p>
          </p:txBody>
        </p:sp>
        <p:cxnSp>
          <p:nvCxnSpPr>
            <p:cNvPr id="27" name="直接箭头连接符 26"/>
            <p:cNvCxnSpPr>
              <a:stCxn id="8" idx="2"/>
              <a:endCxn id="14" idx="0"/>
            </p:cNvCxnSpPr>
            <p:nvPr/>
          </p:nvCxnSpPr>
          <p:spPr>
            <a:xfrm flipH="1">
              <a:off x="5914235" y="1399378"/>
              <a:ext cx="1" cy="210566"/>
            </a:xfrm>
            <a:prstGeom prst="straightConnector1">
              <a:avLst/>
            </a:prstGeom>
            <a:ln w="38100">
              <a:headEnd type="triangle"/>
              <a:tailEnd type="non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接箭头连接符 28"/>
            <p:cNvCxnSpPr>
              <a:stCxn id="7" idx="0"/>
              <a:endCxn id="5" idx="2"/>
            </p:cNvCxnSpPr>
            <p:nvPr/>
          </p:nvCxnSpPr>
          <p:spPr>
            <a:xfrm flipV="1">
              <a:off x="3832182" y="1399379"/>
              <a:ext cx="1" cy="213246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>
              <a:stCxn id="11" idx="2"/>
              <a:endCxn id="5" idx="0"/>
            </p:cNvCxnSpPr>
            <p:nvPr/>
          </p:nvCxnSpPr>
          <p:spPr>
            <a:xfrm>
              <a:off x="3832183" y="576064"/>
              <a:ext cx="0" cy="247251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008803" y="815762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马达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08803" y="0"/>
              <a:ext cx="1294313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呼吸灯</a:t>
              </a:r>
            </a:p>
          </p:txBody>
        </p:sp>
        <p:cxnSp>
          <p:nvCxnSpPr>
            <p:cNvPr id="33" name="直接箭头连接符 32"/>
            <p:cNvCxnSpPr>
              <a:stCxn id="5" idx="1"/>
              <a:endCxn id="31" idx="3"/>
            </p:cNvCxnSpPr>
            <p:nvPr/>
          </p:nvCxnSpPr>
          <p:spPr>
            <a:xfrm flipH="1" flipV="1">
              <a:off x="2303116" y="1103795"/>
              <a:ext cx="881909" cy="7552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连接符: 肘形 33"/>
            <p:cNvCxnSpPr>
              <a:stCxn id="5" idx="1"/>
              <a:endCxn id="32" idx="3"/>
            </p:cNvCxnSpPr>
            <p:nvPr/>
          </p:nvCxnSpPr>
          <p:spPr>
            <a:xfrm rot="10800000">
              <a:off x="2303116" y="288032"/>
              <a:ext cx="881909" cy="823315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矩形 38"/>
          <p:cNvSpPr/>
          <p:nvPr/>
        </p:nvSpPr>
        <p:spPr bwMode="auto">
          <a:xfrm>
            <a:off x="2604483" y="2620054"/>
            <a:ext cx="793164" cy="57649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/>
              <a:t>充电</a:t>
            </a:r>
            <a:r>
              <a:rPr lang="en-US" altLang="zh-CN" dirty="0"/>
              <a:t>IC</a:t>
            </a:r>
            <a:endParaRPr lang="zh-CN" altLang="en-US" dirty="0"/>
          </a:p>
        </p:txBody>
      </p:sp>
      <p:cxnSp>
        <p:nvCxnSpPr>
          <p:cNvPr id="40" name="直接箭头连接符 39"/>
          <p:cNvCxnSpPr>
            <a:stCxn id="39" idx="3"/>
            <a:endCxn id="7" idx="1"/>
          </p:cNvCxnSpPr>
          <p:nvPr/>
        </p:nvCxnSpPr>
        <p:spPr bwMode="auto">
          <a:xfrm>
            <a:off x="3397647" y="2908301"/>
            <a:ext cx="616304" cy="3540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51384" y="3339986"/>
          <a:ext cx="10945214" cy="3491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6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2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6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79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3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3411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922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44301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产品型号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封装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耐压值</a:t>
                      </a:r>
                      <a:br>
                        <a:rPr lang="zh-CN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1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V)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充电类型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充电电流 </a:t>
                      </a:r>
                      <a:br>
                        <a:rPr lang="zh-CN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</a:t>
                      </a:r>
                      <a:r>
                        <a:rPr lang="zh-CN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充电电压</a:t>
                      </a:r>
                      <a:br>
                        <a:rPr lang="zh-CN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V)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最小截止电流（</a:t>
                      </a:r>
                      <a:r>
                        <a:rPr lang="en-US" altLang="zh-CN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</a:t>
                      </a:r>
                      <a:r>
                        <a:rPr lang="zh-CN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静态功耗（</a:t>
                      </a:r>
                      <a:r>
                        <a:rPr lang="en-US" altLang="zh-CN" sz="11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uA</a:t>
                      </a:r>
                      <a:r>
                        <a:rPr lang="zh-CN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接口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特点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1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PLC4056D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DFN3x3-8L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(3mm*3mm)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线性充电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100 - 1000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4.1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4.2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4.35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4.4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GPIO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使能</a:t>
                      </a:r>
                      <a:b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GPIO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状态指示</a:t>
                      </a:r>
                      <a:b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IIC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通讯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l" defTabSz="755650" rtl="0" eaLnBrk="1" fontAlgn="ctr" latinLnBrk="0" hangingPunct="1"/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电池端带防反接</a:t>
                      </a:r>
                      <a:b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充电电压精度 </a:t>
                      </a: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0.5%</a:t>
                      </a:r>
                      <a:b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充电电流精度 </a:t>
                      </a: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5%</a:t>
                      </a:r>
                      <a:b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带</a:t>
                      </a: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NTC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，电池过温保护</a:t>
                      </a:r>
                      <a:endParaRPr lang="en-US" altLang="zh-CN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36195" algn="l" defTabSz="755650" rtl="0" eaLnBrk="1" fontAlgn="ctr" latinLnBrk="0" hangingPunct="1"/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带</a:t>
                      </a: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OVP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功能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83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PB15302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DFN3x3-12L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(3mm*3mm)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开关充电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100 - 2000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4.1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4.2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4.35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4.4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GPIO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使能</a:t>
                      </a:r>
                      <a:b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GPIO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状态指示</a:t>
                      </a:r>
                      <a:b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IIC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通讯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l" defTabSz="755650" rtl="0" eaLnBrk="1" fontAlgn="ctr" latinLnBrk="0" hangingPunct="1"/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开关充电 </a:t>
                      </a:r>
                      <a:b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充电电压精度 </a:t>
                      </a: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0.5%</a:t>
                      </a:r>
                      <a:b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充电电流精度 </a:t>
                      </a: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5%</a:t>
                      </a:r>
                      <a:b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 IIC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接口，可用</a:t>
                      </a: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MCU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拓展多功能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83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PB15303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DFN3x3-12L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(3mm*3mm)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开关充电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100 - 2000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4.1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4.2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4.35</a:t>
                      </a:r>
                      <a:b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4.4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GPIO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使能</a:t>
                      </a:r>
                      <a:b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GPIO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状态指示</a:t>
                      </a:r>
                      <a:b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IIC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通讯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l" defTabSz="755650" rtl="0" eaLnBrk="1" fontAlgn="ctr" latinLnBrk="0" hangingPunct="1"/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开关充电 </a:t>
                      </a:r>
                      <a:b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充电电压精度 </a:t>
                      </a: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0.5%</a:t>
                      </a:r>
                      <a:b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充电电流精度 </a:t>
                      </a: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5%</a:t>
                      </a:r>
                      <a:b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支持外围电阻调节，无需</a:t>
                      </a: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IIC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72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PSC2965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QFN4x4-24L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(4mm*4mm)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开关充电带电源路径管理</a:t>
                      </a:r>
                      <a:endParaRPr lang="en-US" altLang="zh-C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108 - 2650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3.6 - 4.45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12759" marR="12759" marT="12759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GPIO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使能</a:t>
                      </a:r>
                      <a:b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GPIO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状态指示</a:t>
                      </a:r>
                      <a:b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IIC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通讯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l" defTabSz="755650" rtl="0" eaLnBrk="1" fontAlgn="ctr" latinLnBrk="0" hangingPunct="1"/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支持电源路径管理功能</a:t>
                      </a:r>
                      <a:b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支持电池高低温保护 </a:t>
                      </a: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JEITA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标准</a:t>
                      </a:r>
                      <a:b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支持</a:t>
                      </a:r>
                      <a:r>
                        <a:rPr lang="en-US" altLang="zh-CN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shippingmode</a:t>
                      </a: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功能</a:t>
                      </a:r>
                      <a:b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</a:br>
                      <a:r>
                        <a:rPr lang="en-US" altLang="zh-CN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zh-CN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减少充电次数，延长锂电池使用寿命</a:t>
                      </a:r>
                    </a:p>
                  </a:txBody>
                  <a:tcPr marL="12759" marR="12759" marT="127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6" name="图片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616" y="1135976"/>
            <a:ext cx="2520280" cy="197193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43007" y="404664"/>
            <a:ext cx="309562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电子烟产品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MOS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方案</a:t>
            </a:r>
          </a:p>
        </p:txBody>
      </p:sp>
      <p:graphicFrame>
        <p:nvGraphicFramePr>
          <p:cNvPr id="12" name="表格 11"/>
          <p:cNvGraphicFramePr/>
          <p:nvPr>
            <p:custDataLst>
              <p:tags r:id="rId1"/>
            </p:custDataLst>
          </p:nvPr>
        </p:nvGraphicFramePr>
        <p:xfrm>
          <a:off x="480695" y="4220845"/>
          <a:ext cx="11599545" cy="2040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6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3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4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0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4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7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产品型号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封装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VDS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ID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目前状态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成功案例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PPMT3415R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SOT23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-20V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6A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MP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36195" algn="l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星泽威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PPMT3415R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已经完全量产，出货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KK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 2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壹卡，星泽威，思拓微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 PPM6N15V15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送样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6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PPM6N15V16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DFN2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2-8L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-15V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21A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MP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PPM6N15V12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DFN2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2-8L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-15V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12A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Q3MP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33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PPMT15V7E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SOT23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-15V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7A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Q3MP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270" y="1052830"/>
            <a:ext cx="9090660" cy="29781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43007" y="404664"/>
            <a:ext cx="1503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MOS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汇总</a:t>
            </a: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695400" y="1054254"/>
          <a:ext cx="10945217" cy="5246370"/>
        </p:xfrm>
        <a:graphic>
          <a:graphicData uri="http://schemas.openxmlformats.org/drawingml/2006/table">
            <a:tbl>
              <a:tblPr firstRow="1" bandRow="1"/>
              <a:tblGrid>
                <a:gridCol w="2736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5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65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</a:rPr>
                        <a:t>P/N</a:t>
                      </a:r>
                      <a:endParaRPr lang="en-US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8938" marR="8938" marT="893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>
                        <a:buNone/>
                      </a:pPr>
                      <a:r>
                        <a:rPr lang="en-US" altLang="en-US" sz="1000" b="0" i="0" u="none" strike="noStrike">
                          <a:solidFill>
                            <a:schemeClr val="bg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</a:rPr>
                        <a:t>Desciption</a:t>
                      </a:r>
                    </a:p>
                  </a:txBody>
                  <a:tcPr marL="8938" marR="8938" marT="893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</a:rPr>
                        <a:t>PKG</a:t>
                      </a:r>
                    </a:p>
                  </a:txBody>
                  <a:tcPr marL="8938" marR="8938" marT="893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>
                        <a:buNone/>
                      </a:pPr>
                      <a:r>
                        <a:rPr lang="en-US" altLang="en-US" sz="1000" b="0" i="0" u="none" strike="noStrike">
                          <a:solidFill>
                            <a:schemeClr val="bg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</a:rPr>
                        <a:t>P/N of Competitor</a:t>
                      </a:r>
                    </a:p>
                  </a:txBody>
                  <a:tcPr marL="8938" marR="8938" marT="893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A1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PNMT20V3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NMOS 20V 3A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SOT-23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2302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PNMT30V6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NMOS 30V 6A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SOT-23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3400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PPMT12V4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PMOS -12V -4A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SOT-23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2305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PPMT20V3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PMOS -20V -3A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SOT-23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2301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PPMT3415R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PMOS -20V -4A(build in ESD)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SOT-23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 dirty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3415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PPMT30V4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PMOS -30V -4A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SOT-23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3401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PPMT30V3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PMOS -30V -3A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SOT-23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2307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PNM723T703E0-2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NMOS 40V 0.18A(build in ESD)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SOT723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SOT723 7002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PNM723T201E0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NMOS 20V 1A</a:t>
                      </a: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  <a:sym typeface="+mn-ea"/>
                        </a:rPr>
                        <a:t>(build in ESD)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SOT723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  <a:sym typeface="+mn-ea"/>
                        </a:rPr>
                        <a:t>3134K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0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PPM723T201E0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PMOS -20V -0.8A</a:t>
                      </a: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  <a:sym typeface="+mn-ea"/>
                        </a:rPr>
                        <a:t>(build in ESD)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SOT723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3139K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03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PNM523T703E0-2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  <a:sym typeface="+mn-ea"/>
                        </a:rPr>
                        <a:t>NMOS 40V 0.18A(build in ESD)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SOT523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SOT523 7002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PNM523T201E0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NMOS 20V 1A</a:t>
                      </a: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  <a:sym typeface="+mn-ea"/>
                        </a:rPr>
                        <a:t>(build in ESD)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SOT523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  <a:sym typeface="+mn-ea"/>
                        </a:rPr>
                        <a:t>3134K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PPM523T201E0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PMOS -20V -0.8A</a:t>
                      </a: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  <a:sym typeface="+mn-ea"/>
                        </a:rPr>
                        <a:t>(build in ESD)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SOT523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3139K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PNMT30V6A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 dirty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NMOS 30V 6A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SOT-23</a:t>
                      </a:r>
                      <a:endParaRPr lang="en-US" altLang="en-US" sz="1000" b="0" dirty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altLang="en-US" sz="1000" b="0" dirty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3400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3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黑体" panose="02010609060101010101" charset="-122"/>
                          <a:sym typeface="+mn-ea"/>
                        </a:rPr>
                        <a:t>PNMT30V3A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NMOS 30V 3A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SOT-23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3402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3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  <a:sym typeface="+mn-ea"/>
                        </a:rPr>
                        <a:t>PNMT30V3SA</a:t>
                      </a:r>
                      <a:endParaRPr 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NMOS 30V 3A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SOT-23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3402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3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  <a:sym typeface="+mn-ea"/>
                        </a:rPr>
                        <a:t>PNMT30V2A</a:t>
                      </a:r>
                      <a:endParaRPr 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NMOS 30V 2A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SOT-23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3402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3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  <a:sym typeface="+mn-ea"/>
                        </a:rPr>
                        <a:t>PPMT20V4A</a:t>
                      </a:r>
                      <a:endParaRPr 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PMOS -20V -4A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SOT-23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3415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3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  <a:sym typeface="+mn-ea"/>
                        </a:rPr>
                        <a:t>PNMT20V3A</a:t>
                      </a:r>
                      <a:endParaRPr 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NMOS 20V 3A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SOT-23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2302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3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  <a:sym typeface="+mn-ea"/>
                        </a:rPr>
                        <a:t>PNMT20V2A</a:t>
                      </a:r>
                      <a:endParaRPr 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NMOS 20V 2A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SOT-23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2302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3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PPM6N15V16</a:t>
                      </a:r>
                      <a:endParaRPr lang="en-US" sz="1000" b="0" kern="120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+mn-ea"/>
                        <a:cs typeface="+mn-cs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 PMOS -15V 21A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DFN2X2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GTM15P16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3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buNone/>
                      </a:pPr>
                      <a:r>
                        <a:rPr lang="en-US" sz="1000" b="1" kern="120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+mn-ea"/>
                          <a:cs typeface="+mn-cs"/>
                        </a:rPr>
                        <a:t>PPM15V12</a:t>
                      </a: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  <a:sym typeface="+mn-ea"/>
                        </a:rPr>
                        <a:t>PMOS -15V 12A</a:t>
                      </a:r>
                      <a:endParaRPr 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黑体" panose="02010609060101010101" charset="-122"/>
                          <a:sym typeface="+mn-ea"/>
                        </a:rPr>
                        <a:t>DFN2X2</a:t>
                      </a:r>
                      <a:endParaRPr 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黑体" panose="02010609060101010101" charset="-122"/>
                        </a:rPr>
                        <a:t>SSC8019GN2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43007" y="404664"/>
            <a:ext cx="299466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电子烟产品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TVS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方案</a:t>
            </a:r>
          </a:p>
        </p:txBody>
      </p:sp>
      <p:graphicFrame>
        <p:nvGraphicFramePr>
          <p:cNvPr id="12" name="表格 11"/>
          <p:cNvGraphicFramePr/>
          <p:nvPr>
            <p:custDataLst>
              <p:tags r:id="rId1"/>
            </p:custDataLst>
          </p:nvPr>
        </p:nvGraphicFramePr>
        <p:xfrm>
          <a:off x="480695" y="3790315"/>
          <a:ext cx="11599545" cy="299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6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46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2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0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4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7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产品型号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封装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VRWM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Ipp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Vbr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成功案例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4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PESDNC2FD24VB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DFN1006-2L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24V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6A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25V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36195" algn="l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星泽威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36VB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，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5VB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已经完全量产，出货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KK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                              2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壹卡，星泽威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 24VB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，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15VB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，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12VB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送样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83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PESDNC2FD36VB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DFN1006-2L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36V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21A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37-42V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PESDHC2FD15VB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DFN1006-2L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15V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26A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15.8-18V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PESDNC2FD5VBN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DFN1006-2L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5V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5.5A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5.6-7.8V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47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PESDNC2FD12VB</a:t>
                      </a:r>
                      <a:endParaRPr lang="en-US" alt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DFN1006-2L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12V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4A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14-17V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47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PESDHC2FD4V5BHN</a:t>
                      </a: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DFN1006-2L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4.5V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40A</a:t>
                      </a: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4.7-6V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5314" marR="15314" marT="15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1052830"/>
            <a:ext cx="10224770" cy="26111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378990" y="1624298"/>
            <a:ext cx="1949648" cy="1368152"/>
          </a:xfrm>
          <a:prstGeom prst="roundRect">
            <a:avLst>
              <a:gd name="adj" fmla="val 8106"/>
            </a:avLst>
          </a:prstGeom>
          <a:gradFill flip="none" rotWithShape="1">
            <a:gsLst>
              <a:gs pos="0">
                <a:srgbClr val="A2C990"/>
              </a:gs>
              <a:gs pos="50000">
                <a:srgbClr val="78B15F"/>
              </a:gs>
              <a:gs pos="100000">
                <a:srgbClr val="009E6C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lnSpc>
                <a:spcPct val="150000"/>
              </a:lnSpc>
            </a:pPr>
            <a:r>
              <a:rPr lang="zh-CN" alt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锂电池充电管理芯片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3476447" y="3615407"/>
            <a:ext cx="1949648" cy="1368152"/>
          </a:xfrm>
          <a:prstGeom prst="roundRect">
            <a:avLst>
              <a:gd name="adj" fmla="val 8106"/>
            </a:avLst>
          </a:prstGeom>
          <a:gradFill flip="none" rotWithShape="1">
            <a:gsLst>
              <a:gs pos="0">
                <a:srgbClr val="A2C990"/>
              </a:gs>
              <a:gs pos="50000">
                <a:srgbClr val="78B15F"/>
              </a:gs>
              <a:gs pos="100000">
                <a:srgbClr val="009E6C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lnSpc>
                <a:spcPct val="150000"/>
              </a:lnSpc>
            </a:pPr>
            <a:r>
              <a:rPr lang="en-US" altLang="zh-CN" sz="14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DC/DC</a:t>
            </a:r>
            <a:r>
              <a:rPr lang="zh-CN" alt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电源</a:t>
            </a:r>
          </a:p>
          <a:p>
            <a:pPr algn="ctr" eaLnBrk="0" hangingPunct="0">
              <a:lnSpc>
                <a:spcPct val="150000"/>
              </a:lnSpc>
            </a:pPr>
            <a:r>
              <a:rPr lang="zh-CN" alt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负载开关芯片</a:t>
            </a:r>
            <a:endParaRPr lang="en-US" altLang="zh-CN" sz="1400" b="1" dirty="0">
              <a:solidFill>
                <a:srgbClr val="FFFFFF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505196" y="1624298"/>
            <a:ext cx="1949648" cy="1368152"/>
          </a:xfrm>
          <a:prstGeom prst="roundRect">
            <a:avLst>
              <a:gd name="adj" fmla="val 8106"/>
            </a:avLst>
          </a:prstGeom>
          <a:gradFill>
            <a:gsLst>
              <a:gs pos="0">
                <a:srgbClr val="D78103"/>
              </a:gs>
              <a:gs pos="100000">
                <a:srgbClr val="F39304"/>
              </a:gs>
            </a:gsLst>
            <a:lin ang="5400000" scaled="1"/>
          </a:gra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lnSpc>
                <a:spcPct val="150000"/>
              </a:lnSpc>
            </a:pPr>
            <a:r>
              <a:rPr lang="en-US" altLang="zh-CN" sz="14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黑体" panose="02010609060101010101" charset="-122"/>
                <a:sym typeface="Times New Roman" panose="02020603050405020304" pitchFamily="18" charset="0"/>
              </a:rPr>
              <a:t>OVP</a:t>
            </a:r>
            <a:r>
              <a:rPr lang="zh-CN" alt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黑体" panose="02010609060101010101" charset="-122"/>
                <a:sym typeface="Times New Roman" panose="02020603050405020304" pitchFamily="18" charset="0"/>
              </a:rPr>
              <a:t>过压保护芯片</a:t>
            </a:r>
            <a:endParaRPr lang="en-US" altLang="zh-CN" sz="1400" b="1" dirty="0">
              <a:solidFill>
                <a:srgbClr val="FFFFFF"/>
              </a:solidFill>
              <a:latin typeface="Times New Roman" panose="02020603050405020304" pitchFamily="18" charset="0"/>
              <a:ea typeface="宋体" panose="02010600030101010101" pitchFamily="2" charset="-122"/>
              <a:cs typeface="黑体" panose="02010609060101010101" charset="-122"/>
              <a:sym typeface="Times New Roman" panose="02020603050405020304" pitchFamily="18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378990" y="3615294"/>
            <a:ext cx="1949648" cy="1368152"/>
          </a:xfrm>
          <a:prstGeom prst="roundRect">
            <a:avLst>
              <a:gd name="adj" fmla="val 8106"/>
            </a:avLst>
          </a:prstGeom>
          <a:gradFill>
            <a:gsLst>
              <a:gs pos="0">
                <a:srgbClr val="D78103"/>
              </a:gs>
              <a:gs pos="100000">
                <a:srgbClr val="F39304"/>
              </a:gs>
            </a:gsLst>
            <a:lin ang="5400000" scaled="1"/>
          </a:gra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lnSpc>
                <a:spcPct val="150000"/>
              </a:lnSpc>
            </a:pPr>
            <a:r>
              <a:rPr lang="zh-CN" alt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黑体" panose="02010609060101010101" charset="-122"/>
                <a:sym typeface="Times New Roman" panose="02020603050405020304" pitchFamily="18" charset="0"/>
              </a:rPr>
              <a:t>音频功率放大器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7032101" y="1159475"/>
            <a:ext cx="3816426" cy="3823971"/>
            <a:chOff x="6600055" y="1086724"/>
            <a:chExt cx="4240091" cy="4248472"/>
          </a:xfrm>
        </p:grpSpPr>
        <p:sp>
          <p:nvSpPr>
            <p:cNvPr id="11" name="六边形 10"/>
            <p:cNvSpPr/>
            <p:nvPr/>
          </p:nvSpPr>
          <p:spPr>
            <a:xfrm>
              <a:off x="6600055" y="1772816"/>
              <a:ext cx="1512168" cy="1296144"/>
            </a:xfrm>
            <a:prstGeom prst="hexagon">
              <a:avLst/>
            </a:prstGeom>
            <a:gradFill flip="none" rotWithShape="1">
              <a:gsLst>
                <a:gs pos="0">
                  <a:srgbClr val="F39304">
                    <a:shade val="30000"/>
                    <a:satMod val="115000"/>
                  </a:srgbClr>
                </a:gs>
                <a:gs pos="50000">
                  <a:srgbClr val="F39304">
                    <a:shade val="67500"/>
                    <a:satMod val="115000"/>
                  </a:srgbClr>
                </a:gs>
                <a:gs pos="100000">
                  <a:srgbClr val="F39304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effectLst>
              <a:outerShdw blurRad="40000" dist="20000" dir="5400000" rotWithShape="0">
                <a:srgbClr val="000000">
                  <a:alpha val="38000"/>
                </a:srgbClr>
              </a:outerShdw>
              <a:reflection blurRad="6350" stA="52000" endA="300" endPos="35000" dir="5400000" sy="-100000" algn="bl" rotWithShape="0"/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 err="1">
                  <a:solidFill>
                    <a:srgbClr val="FFFF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黑体" panose="02010609060101010101" charset="-122"/>
                  <a:sym typeface="Times New Roman" panose="02020603050405020304" pitchFamily="18" charset="0"/>
                </a:rPr>
                <a:t>GaN</a:t>
              </a:r>
              <a:r>
                <a:rPr lang="en-US" altLang="zh-CN" sz="14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黑体" panose="02010609060101010101" charset="-122"/>
                  <a:sym typeface="Times New Roman" panose="02020603050405020304" pitchFamily="18" charset="0"/>
                </a:rPr>
                <a:t> HEMT</a:t>
              </a:r>
            </a:p>
          </p:txBody>
        </p:sp>
        <p:sp>
          <p:nvSpPr>
            <p:cNvPr id="6" name="六边形 5"/>
            <p:cNvSpPr/>
            <p:nvPr/>
          </p:nvSpPr>
          <p:spPr>
            <a:xfrm>
              <a:off x="7959824" y="1086724"/>
              <a:ext cx="1512168" cy="1296144"/>
            </a:xfrm>
            <a:prstGeom prst="hexagon">
              <a:avLst/>
            </a:prstGeom>
            <a:gradFill flip="none" rotWithShape="1">
              <a:gsLst>
                <a:gs pos="0">
                  <a:srgbClr val="F39304">
                    <a:shade val="30000"/>
                    <a:satMod val="115000"/>
                  </a:srgbClr>
                </a:gs>
                <a:gs pos="50000">
                  <a:srgbClr val="F39304">
                    <a:shade val="67500"/>
                    <a:satMod val="115000"/>
                  </a:srgbClr>
                </a:gs>
                <a:gs pos="100000">
                  <a:srgbClr val="F39304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effectLst>
              <a:outerShdw blurRad="40000" dist="20000" dir="5400000" rotWithShape="0">
                <a:srgbClr val="000000">
                  <a:alpha val="38000"/>
                </a:srgbClr>
              </a:outerShdw>
              <a:reflection blurRad="6350" stA="52000" endA="300" endPos="35000" dir="5400000" sy="-100000" algn="bl" rotWithShape="0"/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黑体" panose="02010609060101010101" charset="-122"/>
                  <a:sym typeface="Times New Roman" panose="02020603050405020304" pitchFamily="18" charset="0"/>
                </a:rPr>
                <a:t>ESD</a:t>
              </a:r>
            </a:p>
          </p:txBody>
        </p:sp>
        <p:sp>
          <p:nvSpPr>
            <p:cNvPr id="7" name="六边形 6"/>
            <p:cNvSpPr/>
            <p:nvPr/>
          </p:nvSpPr>
          <p:spPr>
            <a:xfrm>
              <a:off x="9327976" y="1772816"/>
              <a:ext cx="1512168" cy="1296144"/>
            </a:xfrm>
            <a:prstGeom prst="hexagon">
              <a:avLst/>
            </a:prstGeom>
            <a:gradFill flip="none" rotWithShape="1">
              <a:gsLst>
                <a:gs pos="0">
                  <a:srgbClr val="F39304">
                    <a:shade val="30000"/>
                    <a:satMod val="115000"/>
                  </a:srgbClr>
                </a:gs>
                <a:gs pos="50000">
                  <a:srgbClr val="F39304">
                    <a:shade val="67500"/>
                    <a:satMod val="115000"/>
                  </a:srgbClr>
                </a:gs>
                <a:gs pos="100000">
                  <a:srgbClr val="F39304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effectLst>
              <a:outerShdw blurRad="40000" dist="20000" dir="5400000" rotWithShape="0">
                <a:srgbClr val="000000">
                  <a:alpha val="38000"/>
                </a:srgbClr>
              </a:outerShdw>
              <a:reflection blurRad="6350" stA="52000" endA="300" endPos="35000" dir="5400000" sy="-100000" algn="bl" rotWithShape="0"/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黑体" panose="02010609060101010101" charset="-122"/>
                  <a:sym typeface="Times New Roman" panose="02020603050405020304" pitchFamily="18" charset="0"/>
                </a:rPr>
                <a:t>TVS</a:t>
              </a:r>
            </a:p>
          </p:txBody>
        </p:sp>
        <p:sp>
          <p:nvSpPr>
            <p:cNvPr id="8" name="六边形 7"/>
            <p:cNvSpPr/>
            <p:nvPr/>
          </p:nvSpPr>
          <p:spPr>
            <a:xfrm>
              <a:off x="9327978" y="3316792"/>
              <a:ext cx="1512168" cy="1296144"/>
            </a:xfrm>
            <a:prstGeom prst="hexagon">
              <a:avLst/>
            </a:prstGeom>
            <a:gradFill flip="none" rotWithShape="1">
              <a:gsLst>
                <a:gs pos="0">
                  <a:srgbClr val="A2C990"/>
                </a:gs>
                <a:gs pos="50000">
                  <a:srgbClr val="78B15F"/>
                </a:gs>
                <a:gs pos="100000">
                  <a:srgbClr val="009E6C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>
                <a:lnSpc>
                  <a:spcPct val="150000"/>
                </a:lnSpc>
              </a:pPr>
              <a:r>
                <a:rPr lang="en-US" altLang="zh-CN" sz="1400" b="1" dirty="0" err="1">
                  <a:solidFill>
                    <a:srgbClr val="FFFF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黑体" panose="02010609060101010101" charset="-122"/>
                  <a:sym typeface="Times New Roman" panose="02020603050405020304" pitchFamily="18" charset="0"/>
                </a:rPr>
                <a:t>Zener</a:t>
              </a:r>
              <a:r>
                <a:rPr lang="en-US" altLang="zh-CN" sz="14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黑体" panose="02010609060101010101" charset="-122"/>
                  <a:sym typeface="Times New Roman" panose="02020603050405020304" pitchFamily="18" charset="0"/>
                </a:rPr>
                <a:t>      </a:t>
              </a:r>
            </a:p>
          </p:txBody>
        </p:sp>
        <p:sp>
          <p:nvSpPr>
            <p:cNvPr id="9" name="六边形 8"/>
            <p:cNvSpPr/>
            <p:nvPr/>
          </p:nvSpPr>
          <p:spPr>
            <a:xfrm>
              <a:off x="7959824" y="4039052"/>
              <a:ext cx="1512168" cy="1296144"/>
            </a:xfrm>
            <a:prstGeom prst="hexagon">
              <a:avLst/>
            </a:prstGeom>
            <a:gradFill flip="none" rotWithShape="1">
              <a:gsLst>
                <a:gs pos="0">
                  <a:srgbClr val="A2C990"/>
                </a:gs>
                <a:gs pos="50000">
                  <a:srgbClr val="78B15F"/>
                </a:gs>
                <a:gs pos="100000">
                  <a:srgbClr val="009E6C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>
                <a:lnSpc>
                  <a:spcPct val="150000"/>
                </a:lnSpc>
              </a:pPr>
              <a:r>
                <a:rPr lang="en-US" altLang="zh-CN" sz="1400" b="1" dirty="0" err="1">
                  <a:solidFill>
                    <a:srgbClr val="FFFF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黑体" panose="02010609060101010101" charset="-122"/>
                  <a:sym typeface="Times New Roman" panose="02020603050405020304" pitchFamily="18" charset="0"/>
                </a:rPr>
                <a:t>Schottky</a:t>
              </a:r>
              <a:endParaRPr lang="en-US" altLang="zh-CN" sz="14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黑体" panose="02010609060101010101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六边形 9"/>
            <p:cNvSpPr/>
            <p:nvPr/>
          </p:nvSpPr>
          <p:spPr>
            <a:xfrm>
              <a:off x="6600056" y="3318972"/>
              <a:ext cx="1512168" cy="1296144"/>
            </a:xfrm>
            <a:prstGeom prst="hexagon">
              <a:avLst/>
            </a:prstGeom>
            <a:gradFill flip="none" rotWithShape="1">
              <a:gsLst>
                <a:gs pos="0">
                  <a:srgbClr val="F39304">
                    <a:shade val="30000"/>
                    <a:satMod val="115000"/>
                  </a:srgbClr>
                </a:gs>
                <a:gs pos="50000">
                  <a:srgbClr val="F39304">
                    <a:shade val="67500"/>
                    <a:satMod val="115000"/>
                  </a:srgbClr>
                </a:gs>
                <a:gs pos="100000">
                  <a:srgbClr val="F39304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effectLst>
              <a:outerShdw blurRad="40000" dist="20000" dir="5400000" rotWithShape="0">
                <a:srgbClr val="000000">
                  <a:alpha val="38000"/>
                </a:srgbClr>
              </a:outerShdw>
              <a:reflection blurRad="6350" stA="52000" endA="300" endPos="35000" dir="5400000" sy="-100000" algn="bl" rotWithShape="0"/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黑体" panose="02010609060101010101" charset="-122"/>
                  <a:sym typeface="Times New Roman" panose="02020603050405020304" pitchFamily="18" charset="0"/>
                </a:rPr>
                <a:t>MOSFET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2855640" y="577564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sym typeface="Times New Roman" panose="02020603050405020304" pitchFamily="18" charset="0"/>
              </a:rPr>
              <a:t>功率</a:t>
            </a:r>
            <a:r>
              <a:rPr lang="en-US" altLang="zh-CN" sz="2400" b="1" dirty="0">
                <a:latin typeface="Times New Roman" panose="02020603050405020304" pitchFamily="18" charset="0"/>
                <a:sym typeface="Times New Roman" panose="02020603050405020304" pitchFamily="18" charset="0"/>
              </a:rPr>
              <a:t>IC</a:t>
            </a:r>
            <a:endParaRPr lang="zh-CN" altLang="en-US" sz="2400" b="1" dirty="0"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32990" y="5775646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sym typeface="Times New Roman" panose="02020603050405020304" pitchFamily="18" charset="0"/>
              </a:rPr>
              <a:t>功率器件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223792" y="-5314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3365381"/>
            <a:ext cx="6071284" cy="3484990"/>
            <a:chOff x="-24680" y="3122515"/>
            <a:chExt cx="6680831" cy="3834877"/>
          </a:xfrm>
        </p:grpSpPr>
        <p:sp>
          <p:nvSpPr>
            <p:cNvPr id="18" name="任意多边形 17"/>
            <p:cNvSpPr/>
            <p:nvPr/>
          </p:nvSpPr>
          <p:spPr>
            <a:xfrm>
              <a:off x="1659002" y="3198913"/>
              <a:ext cx="4997149" cy="3758479"/>
            </a:xfrm>
            <a:custGeom>
              <a:avLst/>
              <a:gdLst>
                <a:gd name="connsiteX0" fmla="*/ 941641 w 4997149"/>
                <a:gd name="connsiteY0" fmla="*/ 0 h 3758479"/>
                <a:gd name="connsiteX1" fmla="*/ 4989088 w 4997149"/>
                <a:gd name="connsiteY1" fmla="*/ 3652476 h 3758479"/>
                <a:gd name="connsiteX2" fmla="*/ 4997149 w 4997149"/>
                <a:gd name="connsiteY2" fmla="*/ 3758479 h 3758479"/>
                <a:gd name="connsiteX3" fmla="*/ 3111394 w 4997149"/>
                <a:gd name="connsiteY3" fmla="*/ 3758479 h 3758479"/>
                <a:gd name="connsiteX4" fmla="*/ 2993579 w 4997149"/>
                <a:gd name="connsiteY4" fmla="*/ 3535161 h 3758479"/>
                <a:gd name="connsiteX5" fmla="*/ 2837775 w 4997149"/>
                <a:gd name="connsiteY5" fmla="*/ 3285551 h 3758479"/>
                <a:gd name="connsiteX6" fmla="*/ 2765573 w 4997149"/>
                <a:gd name="connsiteY6" fmla="*/ 3184018 h 3758479"/>
                <a:gd name="connsiteX7" fmla="*/ 2763449 w 4997149"/>
                <a:gd name="connsiteY7" fmla="*/ 3172119 h 3758479"/>
                <a:gd name="connsiteX8" fmla="*/ 176524 w 4997149"/>
                <a:gd name="connsiteY8" fmla="*/ 170475 h 3758479"/>
                <a:gd name="connsiteX9" fmla="*/ 0 w 4997149"/>
                <a:gd name="connsiteY9" fmla="*/ 110746 h 3758479"/>
                <a:gd name="connsiteX10" fmla="*/ 121706 w 4997149"/>
                <a:gd name="connsiteY10" fmla="*/ 82656 h 3758479"/>
                <a:gd name="connsiteX11" fmla="*/ 941641 w 4997149"/>
                <a:gd name="connsiteY11" fmla="*/ 0 h 375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97149" h="3758479">
                  <a:moveTo>
                    <a:pt x="941641" y="0"/>
                  </a:moveTo>
                  <a:cubicBezTo>
                    <a:pt x="3048151" y="0"/>
                    <a:pt x="4780743" y="1600935"/>
                    <a:pt x="4989088" y="3652476"/>
                  </a:cubicBezTo>
                  <a:lnTo>
                    <a:pt x="4997149" y="3758479"/>
                  </a:lnTo>
                  <a:lnTo>
                    <a:pt x="3111394" y="3758479"/>
                  </a:lnTo>
                  <a:lnTo>
                    <a:pt x="2993579" y="3535161"/>
                  </a:lnTo>
                  <a:cubicBezTo>
                    <a:pt x="2944593" y="3449969"/>
                    <a:pt x="2892610" y="3366717"/>
                    <a:pt x="2837775" y="3285551"/>
                  </a:cubicBezTo>
                  <a:lnTo>
                    <a:pt x="2765573" y="3184018"/>
                  </a:lnTo>
                  <a:lnTo>
                    <a:pt x="2763449" y="3172119"/>
                  </a:lnTo>
                  <a:cubicBezTo>
                    <a:pt x="2478923" y="1781675"/>
                    <a:pt x="1485094" y="649606"/>
                    <a:pt x="176524" y="170475"/>
                  </a:cubicBezTo>
                  <a:lnTo>
                    <a:pt x="0" y="110746"/>
                  </a:lnTo>
                  <a:lnTo>
                    <a:pt x="121706" y="82656"/>
                  </a:lnTo>
                  <a:cubicBezTo>
                    <a:pt x="386552" y="28461"/>
                    <a:pt x="660773" y="0"/>
                    <a:pt x="941641" y="0"/>
                  </a:cubicBezTo>
                  <a:close/>
                </a:path>
              </a:pathLst>
            </a:custGeom>
            <a:gradFill flip="none" rotWithShape="1">
              <a:gsLst>
                <a:gs pos="24000">
                  <a:srgbClr val="F5A117"/>
                </a:gs>
                <a:gs pos="0">
                  <a:srgbClr val="F39700"/>
                </a:gs>
                <a:gs pos="100000">
                  <a:srgbClr val="FBE093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330200" dist="38100" dir="18900000" algn="bl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4424574" y="6382931"/>
              <a:ext cx="345821" cy="574461"/>
            </a:xfrm>
            <a:custGeom>
              <a:avLst/>
              <a:gdLst>
                <a:gd name="connsiteX0" fmla="*/ 0 w 345821"/>
                <a:gd name="connsiteY0" fmla="*/ 0 h 574461"/>
                <a:gd name="connsiteX1" fmla="*/ 72202 w 345821"/>
                <a:gd name="connsiteY1" fmla="*/ 101533 h 574461"/>
                <a:gd name="connsiteX2" fmla="*/ 228006 w 345821"/>
                <a:gd name="connsiteY2" fmla="*/ 351143 h 574461"/>
                <a:gd name="connsiteX3" fmla="*/ 345821 w 345821"/>
                <a:gd name="connsiteY3" fmla="*/ 574461 h 574461"/>
                <a:gd name="connsiteX4" fmla="*/ 71680 w 345821"/>
                <a:gd name="connsiteY4" fmla="*/ 574461 h 574461"/>
                <a:gd name="connsiteX5" fmla="*/ 68669 w 345821"/>
                <a:gd name="connsiteY5" fmla="*/ 495008 h 574461"/>
                <a:gd name="connsiteX6" fmla="*/ 33654 w 345821"/>
                <a:gd name="connsiteY6" fmla="*/ 188451 h 574461"/>
                <a:gd name="connsiteX7" fmla="*/ 0 w 345821"/>
                <a:gd name="connsiteY7" fmla="*/ 0 h 57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5821" h="574461">
                  <a:moveTo>
                    <a:pt x="0" y="0"/>
                  </a:moveTo>
                  <a:lnTo>
                    <a:pt x="72202" y="101533"/>
                  </a:lnTo>
                  <a:cubicBezTo>
                    <a:pt x="127037" y="182699"/>
                    <a:pt x="179020" y="265951"/>
                    <a:pt x="228006" y="351143"/>
                  </a:cubicBezTo>
                  <a:lnTo>
                    <a:pt x="345821" y="574461"/>
                  </a:lnTo>
                  <a:lnTo>
                    <a:pt x="71680" y="574461"/>
                  </a:lnTo>
                  <a:lnTo>
                    <a:pt x="68669" y="495008"/>
                  </a:lnTo>
                  <a:cubicBezTo>
                    <a:pt x="60808" y="391696"/>
                    <a:pt x="49088" y="289462"/>
                    <a:pt x="33654" y="188451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4000">
                  <a:srgbClr val="F9C221"/>
                </a:gs>
                <a:gs pos="0">
                  <a:srgbClr val="FAC322"/>
                </a:gs>
                <a:gs pos="100000">
                  <a:srgbClr val="F8C120"/>
                </a:gs>
              </a:gsLst>
              <a:lin ang="2700000" scaled="1"/>
            </a:gradFill>
            <a:ln>
              <a:noFill/>
            </a:ln>
            <a:effectLst>
              <a:outerShdw blurRad="736600" sx="102000" sy="102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-24680" y="3122515"/>
              <a:ext cx="1683678" cy="1042356"/>
            </a:xfrm>
            <a:custGeom>
              <a:avLst/>
              <a:gdLst>
                <a:gd name="connsiteX0" fmla="*/ 461334 w 1683678"/>
                <a:gd name="connsiteY0" fmla="*/ 0 h 1042356"/>
                <a:gd name="connsiteX1" fmla="*/ 1671167 w 1683678"/>
                <a:gd name="connsiteY1" fmla="*/ 182910 h 1042356"/>
                <a:gd name="connsiteX2" fmla="*/ 1683678 w 1683678"/>
                <a:gd name="connsiteY2" fmla="*/ 187144 h 1042356"/>
                <a:gd name="connsiteX3" fmla="*/ 1608551 w 1683678"/>
                <a:gd name="connsiteY3" fmla="*/ 204483 h 1042356"/>
                <a:gd name="connsiteX4" fmla="*/ 191101 w 1683678"/>
                <a:gd name="connsiteY4" fmla="*/ 884654 h 1042356"/>
                <a:gd name="connsiteX5" fmla="*/ 0 w 1683678"/>
                <a:gd name="connsiteY5" fmla="*/ 1042356 h 1042356"/>
                <a:gd name="connsiteX6" fmla="*/ 0 w 1683678"/>
                <a:gd name="connsiteY6" fmla="*/ 26769 h 1042356"/>
                <a:gd name="connsiteX7" fmla="*/ 45358 w 1683678"/>
                <a:gd name="connsiteY7" fmla="*/ 21005 h 1042356"/>
                <a:gd name="connsiteX8" fmla="*/ 461334 w 1683678"/>
                <a:gd name="connsiteY8" fmla="*/ 0 h 1042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8" h="1042356">
                  <a:moveTo>
                    <a:pt x="461334" y="0"/>
                  </a:moveTo>
                  <a:cubicBezTo>
                    <a:pt x="882636" y="0"/>
                    <a:pt x="1288981" y="64038"/>
                    <a:pt x="1671167" y="182910"/>
                  </a:cubicBezTo>
                  <a:lnTo>
                    <a:pt x="1683678" y="187144"/>
                  </a:lnTo>
                  <a:lnTo>
                    <a:pt x="1608551" y="204483"/>
                  </a:lnTo>
                  <a:cubicBezTo>
                    <a:pt x="1088574" y="338267"/>
                    <a:pt x="608819" y="572262"/>
                    <a:pt x="191101" y="884654"/>
                  </a:cubicBezTo>
                  <a:lnTo>
                    <a:pt x="0" y="1042356"/>
                  </a:lnTo>
                  <a:lnTo>
                    <a:pt x="0" y="26769"/>
                  </a:lnTo>
                  <a:lnTo>
                    <a:pt x="45358" y="21005"/>
                  </a:lnTo>
                  <a:cubicBezTo>
                    <a:pt x="182128" y="7115"/>
                    <a:pt x="320900" y="0"/>
                    <a:pt x="461334" y="0"/>
                  </a:cubicBezTo>
                  <a:close/>
                </a:path>
              </a:pathLst>
            </a:custGeom>
            <a:gradFill>
              <a:gsLst>
                <a:gs pos="16000">
                  <a:srgbClr val="009E6B"/>
                </a:gs>
                <a:gs pos="0">
                  <a:srgbClr val="009E6B"/>
                </a:gs>
                <a:gs pos="100000">
                  <a:srgbClr val="009E6C"/>
                </a:gs>
              </a:gsLst>
              <a:lin ang="2700000" scaled="1"/>
            </a:gradFill>
            <a:ln>
              <a:solidFill>
                <a:srgbClr val="A6CF6F"/>
              </a:solidFill>
            </a:ln>
            <a:effectLst>
              <a:outerShdw blurRad="622300" sx="102000" sy="1020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-24679" y="3309658"/>
              <a:ext cx="4449253" cy="3073272"/>
            </a:xfrm>
            <a:custGeom>
              <a:avLst/>
              <a:gdLst>
                <a:gd name="connsiteX0" fmla="*/ 1683680 w 4449253"/>
                <a:gd name="connsiteY0" fmla="*/ 0 h 3073272"/>
                <a:gd name="connsiteX1" fmla="*/ 1860204 w 4449253"/>
                <a:gd name="connsiteY1" fmla="*/ 59729 h 3073272"/>
                <a:gd name="connsiteX2" fmla="*/ 4447129 w 4449253"/>
                <a:gd name="connsiteY2" fmla="*/ 3061373 h 3073272"/>
                <a:gd name="connsiteX3" fmla="*/ 4449253 w 4449253"/>
                <a:gd name="connsiteY3" fmla="*/ 3073272 h 3073272"/>
                <a:gd name="connsiteX4" fmla="*/ 4408025 w 4449253"/>
                <a:gd name="connsiteY4" fmla="*/ 3015295 h 3073272"/>
                <a:gd name="connsiteX5" fmla="*/ 1147831 w 4449253"/>
                <a:gd name="connsiteY5" fmla="*/ 1381063 h 3073272"/>
                <a:gd name="connsiteX6" fmla="*/ 131061 w 4449253"/>
                <a:gd name="connsiteY6" fmla="*/ 1509149 h 3073272"/>
                <a:gd name="connsiteX7" fmla="*/ 0 w 4449253"/>
                <a:gd name="connsiteY7" fmla="*/ 1547245 h 3073272"/>
                <a:gd name="connsiteX8" fmla="*/ 0 w 4449253"/>
                <a:gd name="connsiteY8" fmla="*/ 855214 h 3073272"/>
                <a:gd name="connsiteX9" fmla="*/ 191101 w 4449253"/>
                <a:gd name="connsiteY9" fmla="*/ 697512 h 3073272"/>
                <a:gd name="connsiteX10" fmla="*/ 1608551 w 4449253"/>
                <a:gd name="connsiteY10" fmla="*/ 17341 h 3073272"/>
                <a:gd name="connsiteX11" fmla="*/ 1683680 w 4449253"/>
                <a:gd name="connsiteY11" fmla="*/ 1 h 3073272"/>
                <a:gd name="connsiteX12" fmla="*/ 1683678 w 4449253"/>
                <a:gd name="connsiteY12" fmla="*/ 1 h 3073272"/>
                <a:gd name="connsiteX13" fmla="*/ 1683680 w 4449253"/>
                <a:gd name="connsiteY13" fmla="*/ 0 h 307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49253" h="3073272">
                  <a:moveTo>
                    <a:pt x="1683680" y="0"/>
                  </a:moveTo>
                  <a:lnTo>
                    <a:pt x="1860204" y="59729"/>
                  </a:lnTo>
                  <a:cubicBezTo>
                    <a:pt x="3168774" y="538860"/>
                    <a:pt x="4162603" y="1670929"/>
                    <a:pt x="4447129" y="3061373"/>
                  </a:cubicBezTo>
                  <a:lnTo>
                    <a:pt x="4449253" y="3073272"/>
                  </a:lnTo>
                  <a:lnTo>
                    <a:pt x="4408025" y="3015295"/>
                  </a:lnTo>
                  <a:cubicBezTo>
                    <a:pt x="3666095" y="2023216"/>
                    <a:pt x="2481954" y="1381063"/>
                    <a:pt x="1147831" y="1381063"/>
                  </a:cubicBezTo>
                  <a:cubicBezTo>
                    <a:pt x="796746" y="1381063"/>
                    <a:pt x="456048" y="1425534"/>
                    <a:pt x="131061" y="1509149"/>
                  </a:cubicBezTo>
                  <a:lnTo>
                    <a:pt x="0" y="1547245"/>
                  </a:lnTo>
                  <a:lnTo>
                    <a:pt x="0" y="855214"/>
                  </a:lnTo>
                  <a:lnTo>
                    <a:pt x="191101" y="697512"/>
                  </a:lnTo>
                  <a:cubicBezTo>
                    <a:pt x="608819" y="385120"/>
                    <a:pt x="1088574" y="151125"/>
                    <a:pt x="1608551" y="17341"/>
                  </a:cubicBezTo>
                  <a:lnTo>
                    <a:pt x="1683680" y="1"/>
                  </a:lnTo>
                  <a:lnTo>
                    <a:pt x="1683678" y="1"/>
                  </a:lnTo>
                  <a:lnTo>
                    <a:pt x="1683680" y="0"/>
                  </a:lnTo>
                  <a:close/>
                </a:path>
              </a:pathLst>
            </a:custGeom>
            <a:gradFill flip="none" rotWithShape="1">
              <a:gsLst>
                <a:gs pos="24000">
                  <a:srgbClr val="A6CF6F"/>
                </a:gs>
                <a:gs pos="0">
                  <a:srgbClr val="A6CF6F"/>
                </a:gs>
                <a:gs pos="100000">
                  <a:srgbClr val="C8E2A6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736600" sx="102000" sy="102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-24679" y="4690723"/>
              <a:ext cx="4520933" cy="2266669"/>
            </a:xfrm>
            <a:custGeom>
              <a:avLst/>
              <a:gdLst>
                <a:gd name="connsiteX0" fmla="*/ 1147831 w 4520933"/>
                <a:gd name="connsiteY0" fmla="*/ 0 h 2266669"/>
                <a:gd name="connsiteX1" fmla="*/ 4408025 w 4520933"/>
                <a:gd name="connsiteY1" fmla="*/ 1634232 h 2266669"/>
                <a:gd name="connsiteX2" fmla="*/ 4449253 w 4520933"/>
                <a:gd name="connsiteY2" fmla="*/ 1692209 h 2266669"/>
                <a:gd name="connsiteX3" fmla="*/ 4482907 w 4520933"/>
                <a:gd name="connsiteY3" fmla="*/ 1880660 h 2266669"/>
                <a:gd name="connsiteX4" fmla="*/ 4517922 w 4520933"/>
                <a:gd name="connsiteY4" fmla="*/ 2187217 h 2266669"/>
                <a:gd name="connsiteX5" fmla="*/ 4520933 w 4520933"/>
                <a:gd name="connsiteY5" fmla="*/ 2266669 h 2266669"/>
                <a:gd name="connsiteX6" fmla="*/ 0 w 4520933"/>
                <a:gd name="connsiteY6" fmla="*/ 2266669 h 2266669"/>
                <a:gd name="connsiteX7" fmla="*/ 0 w 4520933"/>
                <a:gd name="connsiteY7" fmla="*/ 166182 h 2266669"/>
                <a:gd name="connsiteX8" fmla="*/ 131061 w 4520933"/>
                <a:gd name="connsiteY8" fmla="*/ 128086 h 2266669"/>
                <a:gd name="connsiteX9" fmla="*/ 1147831 w 4520933"/>
                <a:gd name="connsiteY9" fmla="*/ 0 h 226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0933" h="2266669">
                  <a:moveTo>
                    <a:pt x="1147831" y="0"/>
                  </a:moveTo>
                  <a:cubicBezTo>
                    <a:pt x="2481954" y="0"/>
                    <a:pt x="3666095" y="642153"/>
                    <a:pt x="4408025" y="1634232"/>
                  </a:cubicBezTo>
                  <a:lnTo>
                    <a:pt x="4449253" y="1692209"/>
                  </a:lnTo>
                  <a:lnTo>
                    <a:pt x="4482907" y="1880660"/>
                  </a:lnTo>
                  <a:cubicBezTo>
                    <a:pt x="4498341" y="1981671"/>
                    <a:pt x="4510061" y="2083905"/>
                    <a:pt x="4517922" y="2187217"/>
                  </a:cubicBezTo>
                  <a:lnTo>
                    <a:pt x="4520933" y="2266669"/>
                  </a:lnTo>
                  <a:lnTo>
                    <a:pt x="0" y="2266669"/>
                  </a:lnTo>
                  <a:lnTo>
                    <a:pt x="0" y="166182"/>
                  </a:lnTo>
                  <a:lnTo>
                    <a:pt x="131061" y="128086"/>
                  </a:lnTo>
                  <a:cubicBezTo>
                    <a:pt x="456048" y="44471"/>
                    <a:pt x="796746" y="0"/>
                    <a:pt x="1147831" y="0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rgbClr val="FFEA0E">
                    <a:lumMod val="100000"/>
                  </a:srgbClr>
                </a:gs>
                <a:gs pos="0">
                  <a:srgbClr val="FFE900"/>
                </a:gs>
                <a:gs pos="100000">
                  <a:srgbClr val="FEEF62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-24680" y="3309660"/>
              <a:ext cx="1683680" cy="855213"/>
            </a:xfrm>
            <a:custGeom>
              <a:avLst/>
              <a:gdLst>
                <a:gd name="connsiteX0" fmla="*/ 1683678 w 1683680"/>
                <a:gd name="connsiteY0" fmla="*/ 0 h 855213"/>
                <a:gd name="connsiteX1" fmla="*/ 1683680 w 1683680"/>
                <a:gd name="connsiteY1" fmla="*/ 0 h 855213"/>
                <a:gd name="connsiteX2" fmla="*/ 1608551 w 1683680"/>
                <a:gd name="connsiteY2" fmla="*/ 17340 h 855213"/>
                <a:gd name="connsiteX3" fmla="*/ 191101 w 1683680"/>
                <a:gd name="connsiteY3" fmla="*/ 697511 h 855213"/>
                <a:gd name="connsiteX4" fmla="*/ 0 w 1683680"/>
                <a:gd name="connsiteY4" fmla="*/ 855213 h 855213"/>
                <a:gd name="connsiteX5" fmla="*/ 0 w 1683680"/>
                <a:gd name="connsiteY5" fmla="*/ 855212 h 855213"/>
                <a:gd name="connsiteX6" fmla="*/ 191101 w 1683680"/>
                <a:gd name="connsiteY6" fmla="*/ 697510 h 855213"/>
                <a:gd name="connsiteX7" fmla="*/ 1608551 w 1683680"/>
                <a:gd name="connsiteY7" fmla="*/ 17339 h 855213"/>
                <a:gd name="connsiteX8" fmla="*/ 1683678 w 1683680"/>
                <a:gd name="connsiteY8" fmla="*/ 0 h 85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80" h="855213">
                  <a:moveTo>
                    <a:pt x="1683678" y="0"/>
                  </a:moveTo>
                  <a:lnTo>
                    <a:pt x="1683680" y="0"/>
                  </a:lnTo>
                  <a:lnTo>
                    <a:pt x="1608551" y="17340"/>
                  </a:lnTo>
                  <a:cubicBezTo>
                    <a:pt x="1088574" y="151124"/>
                    <a:pt x="608819" y="385119"/>
                    <a:pt x="191101" y="697511"/>
                  </a:cubicBezTo>
                  <a:lnTo>
                    <a:pt x="0" y="855213"/>
                  </a:lnTo>
                  <a:lnTo>
                    <a:pt x="0" y="855212"/>
                  </a:lnTo>
                  <a:lnTo>
                    <a:pt x="191101" y="697510"/>
                  </a:lnTo>
                  <a:cubicBezTo>
                    <a:pt x="608819" y="385118"/>
                    <a:pt x="1088574" y="151123"/>
                    <a:pt x="1608551" y="17339"/>
                  </a:cubicBezTo>
                  <a:lnTo>
                    <a:pt x="1683678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-24679" y="4690721"/>
              <a:ext cx="4520933" cy="2266670"/>
            </a:xfrm>
            <a:custGeom>
              <a:avLst/>
              <a:gdLst>
                <a:gd name="connsiteX0" fmla="*/ 1147831 w 4520933"/>
                <a:gd name="connsiteY0" fmla="*/ 0 h 2266670"/>
                <a:gd name="connsiteX1" fmla="*/ 4408025 w 4520933"/>
                <a:gd name="connsiteY1" fmla="*/ 1634232 h 2266670"/>
                <a:gd name="connsiteX2" fmla="*/ 4449253 w 4520933"/>
                <a:gd name="connsiteY2" fmla="*/ 1692209 h 2266670"/>
                <a:gd name="connsiteX3" fmla="*/ 4482907 w 4520933"/>
                <a:gd name="connsiteY3" fmla="*/ 1880660 h 2266670"/>
                <a:gd name="connsiteX4" fmla="*/ 4517922 w 4520933"/>
                <a:gd name="connsiteY4" fmla="*/ 2187217 h 2266670"/>
                <a:gd name="connsiteX5" fmla="*/ 4520933 w 4520933"/>
                <a:gd name="connsiteY5" fmla="*/ 2266670 h 2266670"/>
                <a:gd name="connsiteX6" fmla="*/ 4520933 w 4520933"/>
                <a:gd name="connsiteY6" fmla="*/ 2266670 h 2266670"/>
                <a:gd name="connsiteX7" fmla="*/ 4517922 w 4520933"/>
                <a:gd name="connsiteY7" fmla="*/ 2187218 h 2266670"/>
                <a:gd name="connsiteX8" fmla="*/ 4482907 w 4520933"/>
                <a:gd name="connsiteY8" fmla="*/ 1880661 h 2266670"/>
                <a:gd name="connsiteX9" fmla="*/ 4449253 w 4520933"/>
                <a:gd name="connsiteY9" fmla="*/ 1692210 h 2266670"/>
                <a:gd name="connsiteX10" fmla="*/ 4408025 w 4520933"/>
                <a:gd name="connsiteY10" fmla="*/ 1634233 h 2266670"/>
                <a:gd name="connsiteX11" fmla="*/ 1147831 w 4520933"/>
                <a:gd name="connsiteY11" fmla="*/ 1 h 2266670"/>
                <a:gd name="connsiteX12" fmla="*/ 131061 w 4520933"/>
                <a:gd name="connsiteY12" fmla="*/ 128087 h 2266670"/>
                <a:gd name="connsiteX13" fmla="*/ 0 w 4520933"/>
                <a:gd name="connsiteY13" fmla="*/ 166183 h 2266670"/>
                <a:gd name="connsiteX14" fmla="*/ 0 w 4520933"/>
                <a:gd name="connsiteY14" fmla="*/ 166182 h 2266670"/>
                <a:gd name="connsiteX15" fmla="*/ 131061 w 4520933"/>
                <a:gd name="connsiteY15" fmla="*/ 128086 h 2266670"/>
                <a:gd name="connsiteX16" fmla="*/ 1147831 w 4520933"/>
                <a:gd name="connsiteY16" fmla="*/ 0 h 226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20933" h="2266670">
                  <a:moveTo>
                    <a:pt x="1147831" y="0"/>
                  </a:moveTo>
                  <a:cubicBezTo>
                    <a:pt x="2481954" y="0"/>
                    <a:pt x="3666095" y="642153"/>
                    <a:pt x="4408025" y="1634232"/>
                  </a:cubicBezTo>
                  <a:lnTo>
                    <a:pt x="4449253" y="1692209"/>
                  </a:lnTo>
                  <a:lnTo>
                    <a:pt x="4482907" y="1880660"/>
                  </a:lnTo>
                  <a:cubicBezTo>
                    <a:pt x="4498341" y="1981671"/>
                    <a:pt x="4510061" y="2083905"/>
                    <a:pt x="4517922" y="2187217"/>
                  </a:cubicBezTo>
                  <a:lnTo>
                    <a:pt x="4520933" y="2266670"/>
                  </a:lnTo>
                  <a:lnTo>
                    <a:pt x="4520933" y="2266670"/>
                  </a:lnTo>
                  <a:lnTo>
                    <a:pt x="4517922" y="2187218"/>
                  </a:lnTo>
                  <a:cubicBezTo>
                    <a:pt x="4510061" y="2083906"/>
                    <a:pt x="4498341" y="1981672"/>
                    <a:pt x="4482907" y="1880661"/>
                  </a:cubicBezTo>
                  <a:lnTo>
                    <a:pt x="4449253" y="1692210"/>
                  </a:lnTo>
                  <a:lnTo>
                    <a:pt x="4408025" y="1634233"/>
                  </a:lnTo>
                  <a:cubicBezTo>
                    <a:pt x="3666095" y="642154"/>
                    <a:pt x="2481954" y="1"/>
                    <a:pt x="1147831" y="1"/>
                  </a:cubicBezTo>
                  <a:cubicBezTo>
                    <a:pt x="796746" y="1"/>
                    <a:pt x="456048" y="44472"/>
                    <a:pt x="131061" y="128087"/>
                  </a:cubicBezTo>
                  <a:lnTo>
                    <a:pt x="0" y="166183"/>
                  </a:lnTo>
                  <a:lnTo>
                    <a:pt x="0" y="166182"/>
                  </a:lnTo>
                  <a:lnTo>
                    <a:pt x="131061" y="128086"/>
                  </a:lnTo>
                  <a:cubicBezTo>
                    <a:pt x="456048" y="44471"/>
                    <a:pt x="796746" y="0"/>
                    <a:pt x="114783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143007" y="40466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sym typeface="Times New Roman" panose="02020603050405020304" pitchFamily="18" charset="0"/>
              </a:rPr>
              <a:t>联系我们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1018879" y="1474914"/>
            <a:ext cx="5306253" cy="4710891"/>
          </a:xfrm>
          <a:prstGeom prst="roundRect">
            <a:avLst/>
          </a:prstGeom>
          <a:solidFill>
            <a:schemeClr val="bg1"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487488" y="1991849"/>
            <a:ext cx="5788949" cy="372788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1415" tIns="85698" rIns="71415" bIns="85698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Tel: +86-21-60870158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Fax: +86-21-60870156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Email: info@prisemi.com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Web: </a:t>
            </a:r>
            <a:r>
              <a:rPr lang="en-US" altLang="zh-CN" sz="1400" b="1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  <a:hlinkClick r:id="rId2"/>
              </a:rPr>
              <a:t>www.prisemi.com</a:t>
            </a:r>
            <a:endParaRPr lang="en-US" altLang="zh-CN" sz="1400" b="1" dirty="0">
              <a:latin typeface="Times New Roman" panose="02020603050405020304" pitchFamily="18" charset="0"/>
              <a:cs typeface="黑体" panose="02010609060101010101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1400" b="1" dirty="0">
              <a:latin typeface="Times New Roman" panose="02020603050405020304" pitchFamily="18" charset="0"/>
              <a:cs typeface="黑体" panose="02010609060101010101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地址</a:t>
            </a:r>
            <a:r>
              <a:rPr lang="en-US" altLang="zh-CN" sz="1400" b="1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-</a:t>
            </a:r>
            <a:r>
              <a:rPr lang="zh-CN" altLang="en-US" sz="1400" b="1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总部</a:t>
            </a:r>
            <a:endParaRPr lang="en-US" altLang="zh-CN" sz="1400" b="1" dirty="0">
              <a:latin typeface="Times New Roman" panose="02020603050405020304" pitchFamily="18" charset="0"/>
              <a:cs typeface="黑体" panose="02010609060101010101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上海市浦东新区张江科学城祖冲之路</a:t>
            </a:r>
            <a:r>
              <a:rPr lang="en-US" altLang="zh-CN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2277</a:t>
            </a:r>
            <a:r>
              <a:rPr lang="zh-CN" altLang="en-US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弄</a:t>
            </a:r>
            <a:r>
              <a:rPr lang="en-US" altLang="zh-CN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7</a:t>
            </a:r>
            <a:r>
              <a:rPr lang="zh-CN" altLang="en-US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号楼</a:t>
            </a:r>
            <a:endParaRPr lang="en-US" altLang="zh-CN" sz="1400" dirty="0">
              <a:latin typeface="Times New Roman" panose="02020603050405020304" pitchFamily="18" charset="0"/>
              <a:cs typeface="黑体" panose="02010609060101010101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地址</a:t>
            </a:r>
            <a:r>
              <a:rPr lang="en-US" altLang="zh-CN" sz="1400" b="1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-</a:t>
            </a:r>
            <a:r>
              <a:rPr lang="zh-CN" altLang="en-US" sz="1400" b="1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上海研发中心</a:t>
            </a:r>
            <a:endParaRPr lang="en-US" altLang="zh-CN" sz="1400" b="1" dirty="0">
              <a:latin typeface="Times New Roman" panose="02020603050405020304" pitchFamily="18" charset="0"/>
              <a:cs typeface="黑体" panose="02010609060101010101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张江集成电路设计产业园盛夏路</a:t>
            </a:r>
            <a:r>
              <a:rPr lang="en-US" altLang="zh-CN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565</a:t>
            </a:r>
            <a:r>
              <a:rPr lang="zh-CN" altLang="en-US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号</a:t>
            </a:r>
            <a:r>
              <a:rPr lang="en-US" altLang="zh-CN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D</a:t>
            </a:r>
            <a:r>
              <a:rPr lang="zh-CN" altLang="en-US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幢</a:t>
            </a:r>
            <a:r>
              <a:rPr lang="en-US" altLang="zh-CN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10-11</a:t>
            </a:r>
            <a:r>
              <a:rPr lang="zh-CN" altLang="en-US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层</a:t>
            </a:r>
            <a:endParaRPr lang="en-US" altLang="zh-CN" sz="1400" dirty="0">
              <a:latin typeface="Times New Roman" panose="02020603050405020304" pitchFamily="18" charset="0"/>
              <a:cs typeface="黑体" panose="02010609060101010101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地址</a:t>
            </a:r>
            <a:r>
              <a:rPr lang="en-US" altLang="zh-CN" sz="1400" b="1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-</a:t>
            </a:r>
            <a:r>
              <a:rPr lang="zh-CN" altLang="en-US" sz="1400" b="1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深圳分公司</a:t>
            </a:r>
            <a:endParaRPr lang="en-US" altLang="zh-CN" sz="1400" b="1" dirty="0">
              <a:latin typeface="Times New Roman" panose="02020603050405020304" pitchFamily="18" charset="0"/>
              <a:cs typeface="黑体" panose="02010609060101010101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南山区粤兴二道</a:t>
            </a:r>
            <a:r>
              <a:rPr lang="en-US" altLang="zh-CN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10</a:t>
            </a:r>
            <a:r>
              <a:rPr lang="zh-CN" altLang="en-US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号香港中文大学深圳研究院</a:t>
            </a:r>
            <a:r>
              <a:rPr lang="en-US" altLang="zh-CN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906-908</a:t>
            </a:r>
            <a:r>
              <a:rPr lang="zh-CN" altLang="en-US" sz="1400" dirty="0">
                <a:latin typeface="Times New Roman" panose="02020603050405020304" pitchFamily="18" charset="0"/>
                <a:cs typeface="黑体" panose="02010609060101010101" charset="-122"/>
                <a:sym typeface="Times New Roman" panose="02020603050405020304" pitchFamily="18" charset="0"/>
              </a:rPr>
              <a:t>室</a:t>
            </a:r>
            <a:endParaRPr lang="en-US" altLang="zh-CN" sz="1400" dirty="0">
              <a:latin typeface="Times New Roman" panose="02020603050405020304" pitchFamily="18" charset="0"/>
              <a:cs typeface="黑体" panose="02010609060101010101" charset="-122"/>
              <a:sym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174" y="1268760"/>
            <a:ext cx="5736035" cy="5651929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 rot="20635693">
            <a:off x="227211" y="2461244"/>
            <a:ext cx="122397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err="1">
                <a:solidFill>
                  <a:schemeClr val="tx1">
                    <a:alpha val="5000"/>
                  </a:schemeClr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Prisemi</a:t>
            </a:r>
            <a:r>
              <a:rPr lang="en-US" altLang="zh-CN" sz="6600" dirty="0">
                <a:solidFill>
                  <a:schemeClr val="tx1">
                    <a:alpha val="5000"/>
                  </a:schemeClr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Confidential Document</a:t>
            </a:r>
            <a:endParaRPr lang="zh-CN" altLang="en-US" sz="6600" dirty="0">
              <a:solidFill>
                <a:schemeClr val="tx1">
                  <a:alpha val="5000"/>
                </a:schemeClr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WIwYjE2YTI3MGUxZDY4MjlmNGMxNTE1N2QyNWFhN2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3ce6209-6736-421a-99f8-90eeb4dd18c0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3ce6209-6736-421a-99f8-90eeb4dd18c0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03829ce-6536-4840-a8b7-eb11367a8d06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3ce6209-6736-421a-99f8-90eeb4dd18c0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d68601d-c726-4986-b96a-99ec1a923e01}"/>
  <p:tag name="TABLE_ENDDRAG_ORIGIN_RECT" val="913*144"/>
  <p:tag name="TABLE_ENDDRAG_RECT" val="37*332*913*14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7b5a744-533b-42aa-9204-69a35cb44f80}"/>
  <p:tag name="TABLE_ENDDRAG_ORIGIN_RECT" val="670*408"/>
  <p:tag name="TABLE_ENDDRAG_RECT" val="24*67*670*408"/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ccb9d72-0b74-434c-b318-8beb345a60f8}"/>
  <p:tag name="TABLE_ENDDRAG_ORIGIN_RECT" val="913*144"/>
  <p:tag name="TABLE_ENDDRAG_RECT" val="37*332*913*144"/>
</p:tagLst>
</file>

<file path=ppt/theme/theme1.xml><?xml version="1.0" encoding="utf-8"?>
<a:theme xmlns:a="http://schemas.openxmlformats.org/drawingml/2006/main" name="Office 主题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1649</Words>
  <Application>Microsoft Office PowerPoint</Application>
  <PresentationFormat>宽屏</PresentationFormat>
  <Paragraphs>462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黑体</vt:lpstr>
      <vt:lpstr>微软雅黑</vt:lpstr>
      <vt:lpstr>Arial</vt:lpstr>
      <vt:lpstr>Calibri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Hua Yang</cp:lastModifiedBy>
  <cp:revision>2217</cp:revision>
  <cp:lastPrinted>2020-09-01T01:29:00Z</cp:lastPrinted>
  <dcterms:created xsi:type="dcterms:W3CDTF">2011-07-02T08:30:00Z</dcterms:created>
  <dcterms:modified xsi:type="dcterms:W3CDTF">2024-09-02T05:34:49Z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2052-12.1.0.17827</vt:lpwstr>
  </property>
  <property fmtid="{D5CDD505-2E9C-101B-9397-08002B2CF9AE}" pid="3" name="ICV">
    <vt:lpwstr>963C8E4F03B04E6BB9683DD37822C43B</vt:lpwstr>
  </property>
</Properties>
</file>