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825" r:id="rId1"/>
    <p:sldMasterId id="2147489862" r:id="rId2"/>
  </p:sldMasterIdLst>
  <p:notesMasterIdLst>
    <p:notesMasterId r:id="rId3"/>
  </p:notesMasterIdLst>
  <p:sldIdLst>
    <p:sldId id="3228" r:id="rId4"/>
    <p:sldId id="3232" r:id="rId5"/>
    <p:sldId id="3237" r:id="rId6"/>
    <p:sldId id="3242" r:id="rId7"/>
    <p:sldId id="3249" r:id="rId9"/>
    <p:sldId id="3252" r:id="rId10"/>
    <p:sldId id="3255" r:id="rId11"/>
    <p:sldId id="3258" r:id="rId12"/>
    <p:sldId id="3262" r:id="rId13"/>
    <p:sldId id="3269" r:id="rId15"/>
    <p:sldId id="3272" r:id="rId16"/>
    <p:sldId id="3275" r:id="rId17"/>
    <p:sldId id="3278" r:id="rId18"/>
    <p:sldId id="3282" r:id="rId19"/>
    <p:sldId id="3289" r:id="rId21"/>
    <p:sldId id="3292" r:id="rId22"/>
    <p:sldId id="3295" r:id="rId23"/>
    <p:sldId id="3298" r:id="rId24"/>
    <p:sldId id="3302" r:id="rId25"/>
    <p:sldId id="3309" r:id="rId27"/>
    <p:sldId id="3312" r:id="rId28"/>
    <p:sldId id="3315" r:id="rId29"/>
    <p:sldId id="3318" r:id="rId30"/>
    <p:sldId id="3322" r:id="rId31"/>
    <p:sldId id="3329" r:id="rId33"/>
    <p:sldId id="3332" r:id="rId34"/>
    <p:sldId id="3335" r:id="rId35"/>
    <p:sldId id="3338" r:id="rId36"/>
    <p:sldId id="334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826" r:id="rId1"/>
    <p:sldLayoutId id="2147489827" r:id="rId2"/>
    <p:sldLayoutId id="2147489828" r:id="rId3"/>
    <p:sldLayoutId id="2147489829" r:id="rId4"/>
    <p:sldLayoutId id="2147489830" r:id="rId5"/>
    <p:sldLayoutId id="2147489831" r:id="rId6"/>
    <p:sldLayoutId id="2147489832" r:id="rId7"/>
    <p:sldLayoutId id="2147489833" r:id="rId8"/>
    <p:sldLayoutId id="2147489834" r:id="rId9"/>
    <p:sldLayoutId id="2147489835" r:id="rId10"/>
    <p:sldLayoutId id="214748983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863" r:id="rId1"/>
    <p:sldLayoutId id="2147489864" r:id="rId2"/>
    <p:sldLayoutId id="2147489865" r:id="rId3"/>
    <p:sldLayoutId id="2147489866" r:id="rId4"/>
    <p:sldLayoutId id="2147489867" r:id="rId5"/>
    <p:sldLayoutId id="2147489868" r:id="rId6"/>
    <p:sldLayoutId id="2147489869" r:id="rId7"/>
    <p:sldLayoutId id="2147489870" r:id="rId8"/>
    <p:sldLayoutId id="2147489871" r:id="rId9"/>
    <p:sldLayoutId id="2147489872" r:id="rId10"/>
    <p:sldLayoutId id="21474898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tags" Target="../tags/tag185.xml"/><Relationship Id="rId22" Type="http://schemas.openxmlformats.org/officeDocument/2006/relationships/tags" Target="../tags/tag186.xml"/><Relationship Id="rId23" Type="http://schemas.openxmlformats.org/officeDocument/2006/relationships/tags" Target="../tags/tag187.xml"/><Relationship Id="rId24" Type="http://schemas.openxmlformats.org/officeDocument/2006/relationships/tags" Target="../tags/tag188.xml"/><Relationship Id="rId25" Type="http://schemas.openxmlformats.org/officeDocument/2006/relationships/tags" Target="../tags/tag189.xml"/><Relationship Id="rId26" Type="http://schemas.openxmlformats.org/officeDocument/2006/relationships/tags" Target="../tags/tag190.xml"/><Relationship Id="rId27" Type="http://schemas.openxmlformats.org/officeDocument/2006/relationships/tags" Target="../tags/tag191.xml"/><Relationship Id="rId28" Type="http://schemas.openxmlformats.org/officeDocument/2006/relationships/tags" Target="../tags/tag192.xml"/><Relationship Id="rId29" Type="http://schemas.openxmlformats.org/officeDocument/2006/relationships/tags" Target="../tags/tag193.xml"/><Relationship Id="rId30" Type="http://schemas.openxmlformats.org/officeDocument/2006/relationships/tags" Target="../tags/tag194.xml"/><Relationship Id="rId3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tags" Target="../tags/tag246.xml"/><Relationship Id="rId18" Type="http://schemas.openxmlformats.org/officeDocument/2006/relationships/tags" Target="../tags/tag247.xml"/><Relationship Id="rId19" Type="http://schemas.openxmlformats.org/officeDocument/2006/relationships/tags" Target="../tags/tag248.xml"/><Relationship Id="rId20" Type="http://schemas.openxmlformats.org/officeDocument/2006/relationships/tags" Target="../tags/tag249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tags" Target="../tags/tag286.xml"/><Relationship Id="rId20" Type="http://schemas.openxmlformats.org/officeDocument/2006/relationships/tags" Target="../tags/tag287.xml"/><Relationship Id="rId21" Type="http://schemas.openxmlformats.org/officeDocument/2006/relationships/tags" Target="../tags/tag288.xml"/><Relationship Id="rId22" Type="http://schemas.openxmlformats.org/officeDocument/2006/relationships/tags" Target="../tags/tag289.xml"/><Relationship Id="rId23" Type="http://schemas.openxmlformats.org/officeDocument/2006/relationships/tags" Target="../tags/tag290.xml"/><Relationship Id="rId24" Type="http://schemas.openxmlformats.org/officeDocument/2006/relationships/tags" Target="../tags/tag291.xml"/><Relationship Id="rId25" Type="http://schemas.openxmlformats.org/officeDocument/2006/relationships/tags" Target="../tags/tag292.xml"/><Relationship Id="rId26" Type="http://schemas.openxmlformats.org/officeDocument/2006/relationships/tags" Target="../tags/tag293.xml"/><Relationship Id="rId27" Type="http://schemas.openxmlformats.org/officeDocument/2006/relationships/tags" Target="../tags/tag294.xml"/><Relationship Id="rId28" Type="http://schemas.openxmlformats.org/officeDocument/2006/relationships/tags" Target="../tags/tag295.xml"/><Relationship Id="rId29" Type="http://schemas.openxmlformats.org/officeDocument/2006/relationships/tags" Target="../tags/tag296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tags" Target="../tags/tag356.xml"/><Relationship Id="rId14" Type="http://schemas.openxmlformats.org/officeDocument/2006/relationships/tags" Target="../tags/tag357.xml"/><Relationship Id="rId15" Type="http://schemas.openxmlformats.org/officeDocument/2006/relationships/tags" Target="../tags/tag358.xml"/><Relationship Id="rId16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市场营销策略的设定与执行技巧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市场营销策略的设定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市场营销策略的执行技巧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市场营销策略的优化与创新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市场营销策略的风险与应对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市场营销策略的成功案例分析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市场营销策略的设定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目标市场的确定</a:t>
            </a:r>
            <a:endParaRPr altLang="en-US" lang="zh-CN"/>
          </a:p>
        </p:txBody>
      </p:sp>
      <p:sp>
        <p:nvSpPr>
          <p:cNvPr id="10489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目标市场的定义：明确目标市场范围，包括消费者群体、行业领域等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目标市场的特点：分析目标市场的特点，包括消费者需求、购买行为、竞争状况等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目标市场的细分：根据目标市场的特点，进行市场细分，确定目标市场的具体需求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目标市场的定位：根据目标市场的细分结果，确定企业在市场中的定位，包括产品定位、品牌定位等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消费者需求的洞察</a:t>
            </a:r>
            <a:endParaRPr altLang="en-US" lang="zh-CN"/>
          </a:p>
        </p:txBody>
      </p:sp>
      <p:sp>
        <p:nvSpPr>
          <p:cNvPr id="1049056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了解消费者需求：通过市场调研、用户画像等方式，深入了解目标消费者的需求、偏好和购买行为。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60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62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消费者需求与营销策略：根据消费者需求和产品定位，制定相应的营销策略，包括价格、渠道、促销等方面，以吸引目标消费者并促进销售。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消费者需求分析：对收集到的消费者需求信息进行整理和分析，找出共性和差异，为制定营销策略提供依据。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68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70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消费者需求与产品定位：根据消费者需求分析结果，明确产品的目标市场和定位，确保产品能够满足目标消费者的需求。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竞争对手的分析</a:t>
            </a:r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确定竞争对手：了解行业内的主要竞争者，包括直接和间接竞争对手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分析竞争对手：了解竞争对手的产品、价格、渠道、促销等方面的策略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确定竞争目标：明确自己的竞争目标，例如市场份额、销售额等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制定竞争策略：根据竞争对手的情况，制定相应的竞争策略，例如差异化营销、价格战等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营销目标的设定</a:t>
            </a:r>
            <a:endParaRPr altLang="en-US" lang="zh-CN"/>
          </a:p>
        </p:txBody>
      </p:sp>
      <p:sp>
        <p:nvSpPr>
          <p:cNvPr id="104914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明确目标：根据市场和产品特点，确定具体的营销目标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目标可衡量：确保目标具有可衡量性，以便评估营销效果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目标可实现：确保目标具有可实现性，避免设定过于困难或过于容易的目标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目标相关：确保目标与公司的整体战略和业务目标保持一致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市场营销策略的执行技巧</a:t>
            </a:r>
            <a:endParaRPr altLang="en-US" dirty="0" lang="zh-CN"/>
          </a:p>
        </p:txBody>
      </p:sp>
      <p:sp>
        <p:nvSpPr>
          <p:cNvPr id="10491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营销渠道的选择与拓展</a:t>
            </a:r>
            <a:endParaRPr altLang="en-US" lang="zh-CN"/>
          </a:p>
        </p:txBody>
      </p:sp>
      <p:sp>
        <p:nvSpPr>
          <p:cNvPr id="10492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营销渠道的分类：直接渠道与间接渠道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营销渠道的选择：根据产品特点、目标市场、企业资源等因素综合考虑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营销渠道的拓展：通过增加渠道数量、扩大渠道覆盖范围等方式实现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营销渠道的管理：对渠道成员进行培训、激励和监督，确保渠道的稳定性和高效性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营销活动的策划与执行</a:t>
            </a:r>
            <a:endParaRPr altLang="en-US" lang="zh-CN"/>
          </a:p>
        </p:txBody>
      </p:sp>
      <p:sp>
        <p:nvSpPr>
          <p:cNvPr id="1049320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明确营销目标：制定具体的、可衡量的、可实现的、有时限的目标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确定目标市场：了解目标客户的需求和偏好，为不同的市场制定不同的营销策略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制定营销计划：包括产品、价格、促销和地点等要素的组合与搭配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实施营销活动：按照计划执行营销活动，包括广告、公关、销售促进等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监控与评估：对营销活动进行监控和评估，及时调整策略，确保实现目标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营销传播的策略与实施</a:t>
            </a:r>
            <a:endParaRPr altLang="en-US" lang="zh-CN"/>
          </a:p>
        </p:txBody>
      </p:sp>
      <p:sp>
        <p:nvSpPr>
          <p:cNvPr id="104936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确定目标受众：了解目标受众的需求和特点，制定有针对性的传播策略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监测与评估：对传播效果进行监测和评估，及时调整策略，确保达到预期目标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媒介选择：选择合适的媒介，如广告、公关、社交媒体等，进行传播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制定传播计划：明确传播渠道、时间和预算，确保传播效果最大化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创意策划：通过创意和策划，让传播内容更具吸引力和影响力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营销效果的评估与调整</a:t>
            </a:r>
            <a:endParaRPr altLang="en-US" lang="zh-CN"/>
          </a:p>
        </p:txBody>
      </p:sp>
      <p:sp>
        <p:nvSpPr>
          <p:cNvPr id="10494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调整策略：根据评估结果调整产品、价格、渠道、促销等策略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持续改进：不断优化营销策略，提高营销效果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评估指标：销售额、市场份额、客户满意度等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评估方法：数据分析、市场调研、客户反馈等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市场营销策略的优化与创新</a:t>
            </a:r>
            <a:endParaRPr altLang="en-US" dirty="0" lang="zh-CN"/>
          </a:p>
        </p:txBody>
      </p:sp>
      <p:sp>
        <p:nvSpPr>
          <p:cNvPr id="10495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营销策略的持续优化</a:t>
            </a:r>
            <a:endParaRPr altLang="en-US" lang="zh-CN"/>
          </a:p>
        </p:txBody>
      </p:sp>
      <p:sp>
        <p:nvSpPr>
          <p:cNvPr id="104957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7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定期评估现有策略：分析市场趋势、竞争态势和客户需求，调整策略以适应变化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创新思维：鼓励团队成员提出新想法，寻找突破口，提高市场竞争力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持续改进：根据数据和反馈，不断优化策略，提高效果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关注行业动态：关注竞争对手和市场趋势，及时调整策略，保持领先地位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营销手段的创新尝试</a:t>
            </a:r>
            <a:endParaRPr altLang="en-US" lang="zh-CN"/>
          </a:p>
        </p:txBody>
      </p:sp>
      <p:sp>
        <p:nvSpPr>
          <p:cNvPr id="104963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开展线上活动或直播带货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利用社交媒体平台进行推广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尝试与网红或意见领袖合作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推出限量版或定制化产品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营销团队的建设与培训</a:t>
            </a:r>
            <a:endParaRPr altLang="en-US" lang="zh-CN"/>
          </a:p>
        </p:txBody>
      </p:sp>
      <p:sp>
        <p:nvSpPr>
          <p:cNvPr id="10496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建立高效、专业的营销团队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制定明确的团队目标和计划，确保执行效果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加强团队之间的沟通与协作，形成合力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定期进行团队培训，提高技能和素质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营销策略的未来发展趋势</a:t>
            </a:r>
            <a:endParaRPr altLang="en-US" lang="zh-CN"/>
          </a:p>
        </p:txBody>
      </p:sp>
      <p:sp>
        <p:nvSpPr>
          <p:cNvPr id="1049756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4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8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2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6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绿色环保：注重环保和可持续发展，推广绿色产品和服务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78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社交媒体营销：利用社交媒体平台进行品牌推广和产品营销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80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跨界合作：与其他行业或品牌进行跨界合作，拓展市场份额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82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数字化营销：利用大数据、人工智能等技术实现精准营销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84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个性化定制：根据消费者需求提供个性化产品和服务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市场营销策略的风险与应对</a:t>
            </a:r>
            <a:endParaRPr altLang="en-US" dirty="0" lang="zh-CN"/>
          </a:p>
        </p:txBody>
      </p:sp>
      <p:sp>
        <p:nvSpPr>
          <p:cNvPr id="1049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市场风险的识别与评估</a:t>
            </a:r>
            <a:endParaRPr altLang="en-US" lang="zh-CN"/>
          </a:p>
        </p:txBody>
      </p:sp>
      <p:sp>
        <p:nvSpPr>
          <p:cNvPr id="104989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市场风险的种类：价格风险、竞争风险、法规风险等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市场风险的应对策略：风险规避、风险转移、风险减轻等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市场风险的评估方法：风险矩阵、风险概率评估等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市场风险的识别方法：市场调查、SWOT分析、PEST分析等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风险应对措施的制定与实施</a:t>
            </a:r>
            <a:endParaRPr altLang="en-US" lang="zh-CN"/>
          </a:p>
        </p:txBody>
      </p:sp>
      <p:sp>
        <p:nvSpPr>
          <p:cNvPr id="10499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风险识别：对潜在的风险进行识别和分类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风险评估：对每个风险进行评估，确定其可能性和影响程度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风险应对策略：根据风险评估结果，制定相应的应对策略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风险监控与调整：对实施的风险应对策略进行监控和调整，确保其有效性和适应性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风险监控与预警机制的建立</a:t>
            </a:r>
            <a:endParaRPr altLang="en-US" lang="zh-CN"/>
          </a:p>
        </p:txBody>
      </p:sp>
      <p:sp>
        <p:nvSpPr>
          <p:cNvPr id="10500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风险识别：对潜在的市场营销风险进行识别和分类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风险评估：对识别出的风险进行评估，确定其可能性和影响程度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风险监控：持续监控市场动态和竞争态势，及时发现潜在风险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预警机制：建立预警机制，对可能出现的风险进行预警，以便及时采取应对措施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风险管理的持续改进</a:t>
            </a:r>
            <a:endParaRPr altLang="en-US" lang="zh-CN"/>
          </a:p>
        </p:txBody>
      </p:sp>
      <p:sp>
        <p:nvSpPr>
          <p:cNvPr id="10500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监控和调整：在执行过程中，不断监控市场反馈，及时调整策略，确保风险得到有效控制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识别和评估风险：通过市场调研和数据分析，及时发现潜在的市场风险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制定应对策略：针对不同的风险，制定相应的应对措施，如调整产品定位、优化营销策略等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总结经验教训：在应对风险的过程中，总结经验教训，不断完善风险管理机制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市场营销策略的成功案例分析</a:t>
            </a:r>
            <a:endParaRPr altLang="en-US" dirty="0" lang="zh-CN"/>
          </a:p>
        </p:txBody>
      </p:sp>
      <p:sp>
        <p:nvSpPr>
          <p:cNvPr id="10501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成功案例的选择与介绍</a:t>
            </a:r>
            <a:endParaRPr altLang="en-US" lang="zh-CN"/>
          </a:p>
        </p:txBody>
      </p:sp>
      <p:sp>
        <p:nvSpPr>
          <p:cNvPr id="10502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案例背景：介绍案例的背景信息，包括行业、企业、产品等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营销策略：详细描述案例中的市场营销策略，包括目标市场、产品定位、推广渠道等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执行过程：描述案例中市场营销策略的执行过程，包括时间安排、人员分工、预算分配等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效果评估：对案例中市场营销策略的效果进行评估，包括销售额、市场份额、品牌知名度等方面的变化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成功因素的分析与总结</a:t>
            </a:r>
            <a:endParaRPr altLang="en-US" lang="zh-CN"/>
          </a:p>
        </p:txBody>
      </p:sp>
      <p:sp>
        <p:nvSpPr>
          <p:cNvPr id="1050266" name="矩形 5"/>
          <p:cNvSpPr/>
          <p:nvPr>
            <p:custDataLst>
              <p:tags r:id="rId1"/>
            </p:custDataLst>
          </p:nvPr>
        </p:nvSpPr>
        <p:spPr>
          <a:xfrm>
            <a:off x="859922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矩形 10"/>
          <p:cNvSpPr/>
          <p:nvPr>
            <p:custDataLst>
              <p:tags r:id="rId2"/>
            </p:custDataLst>
          </p:nvPr>
        </p:nvSpPr>
        <p:spPr>
          <a:xfrm>
            <a:off x="121096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TextBox 2"/>
          <p:cNvSpPr txBox="1"/>
          <p:nvPr>
            <p:custDataLst>
              <p:tags r:id="rId3"/>
            </p:custDataLst>
          </p:nvPr>
        </p:nvSpPr>
        <p:spPr>
          <a:xfrm>
            <a:off x="1013341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目标市场的选择：明确目标市场，了解客户需求和偏好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2" name="矩形 6"/>
          <p:cNvSpPr/>
          <p:nvPr>
            <p:custDataLst>
              <p:tags r:id="rId4"/>
            </p:custDataLst>
          </p:nvPr>
        </p:nvSpPr>
        <p:spPr>
          <a:xfrm>
            <a:off x="4471773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矩形 11"/>
          <p:cNvSpPr/>
          <p:nvPr>
            <p:custDataLst>
              <p:tags r:id="rId5"/>
            </p:custDataLst>
          </p:nvPr>
        </p:nvSpPr>
        <p:spPr>
          <a:xfrm>
            <a:off x="4842319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TextBox 2"/>
          <p:cNvSpPr txBox="1"/>
          <p:nvPr>
            <p:custDataLst>
              <p:tags r:id="rId6"/>
            </p:custDataLst>
          </p:nvPr>
        </p:nvSpPr>
        <p:spPr>
          <a:xfrm>
            <a:off x="4625192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产品的差异化：通过独特的产品特点或服务，与竞争对手区分开来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8" name="矩形 7"/>
          <p:cNvSpPr/>
          <p:nvPr>
            <p:custDataLst>
              <p:tags r:id="rId7"/>
            </p:custDataLst>
          </p:nvPr>
        </p:nvSpPr>
        <p:spPr>
          <a:xfrm>
            <a:off x="8082973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矩形 12"/>
          <p:cNvSpPr/>
          <p:nvPr>
            <p:custDataLst>
              <p:tags r:id="rId8"/>
            </p:custDataLst>
          </p:nvPr>
        </p:nvSpPr>
        <p:spPr>
          <a:xfrm>
            <a:off x="847302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TextBox 2"/>
          <p:cNvSpPr txBox="1"/>
          <p:nvPr>
            <p:custDataLst>
              <p:tags r:id="rId9"/>
            </p:custDataLst>
          </p:nvPr>
        </p:nvSpPr>
        <p:spPr>
          <a:xfrm>
            <a:off x="8236392" y="2131496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营销渠道的选择：选择合适的营销渠道，如线上或线下渠道，以覆盖更广泛的目标客户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84" name="矩形 33"/>
          <p:cNvSpPr/>
          <p:nvPr>
            <p:custDataLst>
              <p:tags r:id="rId10"/>
            </p:custDataLst>
          </p:nvPr>
        </p:nvSpPr>
        <p:spPr>
          <a:xfrm>
            <a:off x="267039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矩形 37"/>
          <p:cNvSpPr/>
          <p:nvPr>
            <p:custDataLst>
              <p:tags r:id="rId11"/>
            </p:custDataLst>
          </p:nvPr>
        </p:nvSpPr>
        <p:spPr>
          <a:xfrm>
            <a:off x="3021442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TextBox 2"/>
          <p:cNvSpPr txBox="1"/>
          <p:nvPr>
            <p:custDataLst>
              <p:tags r:id="rId12"/>
            </p:custDataLst>
          </p:nvPr>
        </p:nvSpPr>
        <p:spPr>
          <a:xfrm>
            <a:off x="2823817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营销策略的执行：确保营销策略的执行到位，包括广告、促销、公关等活动的实施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90" name="矩形 34"/>
          <p:cNvSpPr/>
          <p:nvPr>
            <p:custDataLst>
              <p:tags r:id="rId13"/>
            </p:custDataLst>
          </p:nvPr>
        </p:nvSpPr>
        <p:spPr>
          <a:xfrm>
            <a:off x="62822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矩形 38"/>
          <p:cNvSpPr/>
          <p:nvPr>
            <p:custDataLst>
              <p:tags r:id="rId14"/>
            </p:custDataLst>
          </p:nvPr>
        </p:nvSpPr>
        <p:spPr>
          <a:xfrm>
            <a:off x="66527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TextBox 2"/>
          <p:cNvSpPr txBox="1"/>
          <p:nvPr>
            <p:custDataLst>
              <p:tags r:id="rId15"/>
            </p:custDataLst>
          </p:nvPr>
        </p:nvSpPr>
        <p:spPr>
          <a:xfrm>
            <a:off x="6435667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数据分析与优化：通过对市场和客户数据的分析，不断优化营销策略，提高营销效果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成功案例的启示与借鉴意义</a:t>
            </a:r>
            <a:endParaRPr altLang="en-US" lang="zh-CN"/>
          </a:p>
        </p:txBody>
      </p:sp>
      <p:sp>
        <p:nvSpPr>
          <p:cNvPr id="105033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成功案例的背景与特点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成功案例的营销策略与执行过程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成功案例的成果与影响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成功案例的启示与借鉴意义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从成功案例中学习市场营销策略的设定与执行技巧</a:t>
            </a:r>
            <a:endParaRPr altLang="en-US" lang="zh-CN"/>
          </a:p>
        </p:txBody>
      </p:sp>
      <p:sp>
        <p:nvSpPr>
          <p:cNvPr id="105037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74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效果评估：分析该案例中市场营销策略的效果，包括销售额、市场份额、品牌知名度等方面的提升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7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80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2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总结与启示：总结该案例中市场营销策略的设定与执行技巧，并从中获得启示，为今后的市场营销策略制定提供参考。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84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86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8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案例选择：选择具有代表性的成功案例，如某品牌或公司的市场营销策略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90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92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4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策略分析：分析该案例中的市场营销策略，包括目标市场、产品定位、推广渠道、销售策略等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96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98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执行技巧：探讨该案例中市场营销策略的执行技巧，如如何制定营销计划、如何进行市场调研、如何制定预算等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00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3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3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4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82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2023-12-19T20:12:50Z</dcterms:created>
  <dcterms:modified xsi:type="dcterms:W3CDTF">2023-12-19T20:12:50Z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473775abed01443d8fa1bbc5d2c3b2d0_21</vt:lpwstr>
  </property>
</Properties>
</file>