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909" r:id="rId1"/>
    <p:sldMasterId id="2147486946" r:id="rId2"/>
  </p:sldMasterIdLst>
  <p:notesMasterIdLst>
    <p:notesMasterId r:id="rId3"/>
  </p:notesMasterIdLst>
  <p:sldIdLst>
    <p:sldId id="1712" r:id="rId4"/>
    <p:sldId id="1715" r:id="rId5"/>
    <p:sldId id="1718" r:id="rId6"/>
    <p:sldId id="1721" r:id="rId7"/>
    <p:sldId id="1727" r:id="rId9"/>
    <p:sldId id="1730" r:id="rId10"/>
    <p:sldId id="1733" r:id="rId11"/>
    <p:sldId id="1736" r:id="rId12"/>
    <p:sldId id="1742" r:id="rId14"/>
    <p:sldId id="1745" r:id="rId15"/>
    <p:sldId id="1748" r:id="rId16"/>
    <p:sldId id="1751" r:id="rId17"/>
    <p:sldId id="1754" r:id="rId18"/>
    <p:sldId id="1760" r:id="rId20"/>
    <p:sldId id="1763" r:id="rId21"/>
    <p:sldId id="1766" r:id="rId22"/>
    <p:sldId id="1769" r:id="rId23"/>
    <p:sldId id="1772" r:id="rId24"/>
    <p:sldId id="1778" r:id="rId26"/>
    <p:sldId id="1781" r:id="rId27"/>
    <p:sldId id="1784" r:id="rId28"/>
    <p:sldId id="1787" r:id="rId29"/>
    <p:sldId id="1790"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910" r:id="rId1"/>
    <p:sldLayoutId id="2147486911" r:id="rId2"/>
    <p:sldLayoutId id="2147486912" r:id="rId3"/>
    <p:sldLayoutId id="2147486913" r:id="rId4"/>
    <p:sldLayoutId id="2147486914" r:id="rId5"/>
    <p:sldLayoutId id="2147486915" r:id="rId6"/>
    <p:sldLayoutId id="2147486916" r:id="rId7"/>
    <p:sldLayoutId id="2147486917" r:id="rId8"/>
    <p:sldLayoutId id="2147486918" r:id="rId9"/>
    <p:sldLayoutId id="2147486919" r:id="rId10"/>
    <p:sldLayoutId id="214748692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947" r:id="rId1"/>
    <p:sldLayoutId id="2147486948" r:id="rId2"/>
    <p:sldLayoutId id="2147486949" r:id="rId3"/>
    <p:sldLayoutId id="2147486950" r:id="rId4"/>
    <p:sldLayoutId id="2147486951" r:id="rId5"/>
    <p:sldLayoutId id="2147486952" r:id="rId6"/>
    <p:sldLayoutId id="2147486953" r:id="rId7"/>
    <p:sldLayoutId id="2147486954" r:id="rId8"/>
    <p:sldLayoutId id="2147486955" r:id="rId9"/>
    <p:sldLayoutId id="2147486956" r:id="rId10"/>
    <p:sldLayoutId id="214748695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tags" Target="../tags/tag160.xml"/><Relationship Id="rId17" Type="http://schemas.openxmlformats.org/officeDocument/2006/relationships/tags" Target="../tags/tag161.xml"/><Relationship Id="rId18" Type="http://schemas.openxmlformats.org/officeDocument/2006/relationships/tags" Target="../tags/tag162.xml"/><Relationship Id="rId19" Type="http://schemas.openxmlformats.org/officeDocument/2006/relationships/tags" Target="../tags/tag163.xml"/><Relationship Id="rId20" Type="http://schemas.openxmlformats.org/officeDocument/2006/relationships/tags" Target="../tags/tag164.xml"/><Relationship Id="rId21" Type="http://schemas.openxmlformats.org/officeDocument/2006/relationships/tags" Target="../tags/tag165.xml"/><Relationship Id="rId22" Type="http://schemas.openxmlformats.org/officeDocument/2006/relationships/tags" Target="../tags/tag166.xml"/><Relationship Id="rId23" Type="http://schemas.openxmlformats.org/officeDocument/2006/relationships/tags" Target="../tags/tag167.xml"/><Relationship Id="rId24" Type="http://schemas.openxmlformats.org/officeDocument/2006/relationships/tags" Target="../tags/tag168.xml"/><Relationship Id="rId25" Type="http://schemas.openxmlformats.org/officeDocument/2006/relationships/tags" Target="../tags/tag169.xml"/><Relationship Id="rId26" Type="http://schemas.openxmlformats.org/officeDocument/2006/relationships/tags" Target="../tags/tag170.xml"/><Relationship Id="rId27" Type="http://schemas.openxmlformats.org/officeDocument/2006/relationships/tags" Target="../tags/tag171.xml"/><Relationship Id="rId28" Type="http://schemas.openxmlformats.org/officeDocument/2006/relationships/tags" Target="../tags/tag172.xml"/><Relationship Id="rId29" Type="http://schemas.openxmlformats.org/officeDocument/2006/relationships/tags" Target="../tags/tag173.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tags" Target="../tags/tag256.xml"/><Relationship Id="rId14" Type="http://schemas.openxmlformats.org/officeDocument/2006/relationships/tags" Target="../tags/tag257.xml"/><Relationship Id="rId15" Type="http://schemas.openxmlformats.org/officeDocument/2006/relationships/tags" Target="../tags/tag258.xml"/><Relationship Id="rId16" Type="http://schemas.openxmlformats.org/officeDocument/2006/relationships/tags" Target="../tags/tag259.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tags" Target="../tags/tag299.xml"/><Relationship Id="rId14" Type="http://schemas.openxmlformats.org/officeDocument/2006/relationships/tags" Target="../tags/tag300.xml"/><Relationship Id="rId15" Type="http://schemas.openxmlformats.org/officeDocument/2006/relationships/tags" Target="../tags/tag301.xml"/><Relationship Id="rId16" Type="http://schemas.openxmlformats.org/officeDocument/2006/relationships/tags" Target="../tags/tag302.xml"/><Relationship Id="rId17" Type="http://schemas.openxmlformats.org/officeDocument/2006/relationships/tags" Target="../tags/tag303.xml"/><Relationship Id="rId18" Type="http://schemas.openxmlformats.org/officeDocument/2006/relationships/tags" Target="../tags/tag304.xml"/><Relationship Id="rId19" Type="http://schemas.openxmlformats.org/officeDocument/2006/relationships/tags" Target="../tags/tag305.xml"/><Relationship Id="rId20" Type="http://schemas.openxmlformats.org/officeDocument/2006/relationships/tags" Target="../tags/tag306.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人工智能在电子商务领域的创新与应用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7"/>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6"/>
          <p:cNvCxnSpPr>
            <a:cxnSpLocks/>
          </p:cNvCxnSpPr>
          <p:nvPr>
            <p:custDataLst>
              <p:tags r:id="rId3"/>
            </p:custDataLst>
          </p:nvPr>
        </p:nvCxnSpPr>
        <p:spPr>
          <a:xfrm>
            <a:off x="2766541"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2766540"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2923425" y="3510914"/>
            <a:ext cx="2173603" cy="1724473"/>
          </a:xfrm>
          <a:prstGeom prst="rect"/>
          <a:noFill/>
        </p:spPr>
        <p:txBody>
          <a:bodyPr anchor="t" bIns="0" lIns="0" rIns="0" rtlCol="0" tIns="0" wrap="square">
            <a:normAutofit fontScale="86207" lnSpcReduction="10000"/>
          </a:bodyPr>
          <a:p>
            <a:r>
              <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人工智能在电子商务领域的发展历程</a:t>
            </a:r>
            <a:endPar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40"/>
          <p:cNvCxnSpPr>
            <a:cxnSpLocks/>
          </p:cNvCxnSpPr>
          <p:nvPr>
            <p:custDataLst>
              <p:tags r:id="rId6"/>
            </p:custDataLst>
          </p:nvPr>
        </p:nvCxnSpPr>
        <p:spPr>
          <a:xfrm>
            <a:off x="5098549"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5098548"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5255433" y="3510914"/>
            <a:ext cx="2173603" cy="1724473"/>
          </a:xfrm>
          <a:prstGeom prst="rect"/>
          <a:noFill/>
        </p:spPr>
        <p:txBody>
          <a:bodyPr anchor="t" bIns="0" lIns="0" rIns="0" rtlCol="0" tIns="0" wrap="square">
            <a:normAutofit fontScale="86207" lnSpcReduction="10000"/>
          </a:bodyPr>
          <a:p>
            <a:r>
              <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人工智能在电子商务领域的创新应用</a:t>
            </a:r>
            <a:endPar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47"/>
          <p:cNvCxnSpPr>
            <a:cxnSpLocks/>
          </p:cNvCxnSpPr>
          <p:nvPr>
            <p:custDataLst>
              <p:tags r:id="rId9"/>
            </p:custDataLst>
          </p:nvPr>
        </p:nvCxnSpPr>
        <p:spPr>
          <a:xfrm>
            <a:off x="7430557"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7430556"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7587441" y="3510914"/>
            <a:ext cx="2173603" cy="1724473"/>
          </a:xfrm>
          <a:prstGeom prst="rect"/>
          <a:noFill/>
        </p:spPr>
        <p:txBody>
          <a:bodyPr anchor="t" bIns="0" lIns="0" rIns="0" rtlCol="0" tIns="0" wrap="square">
            <a:normAutofit fontScale="77500" lnSpcReduction="10000"/>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人工智能在电子商务领域的优势与挑战</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54"/>
          <p:cNvCxnSpPr>
            <a:cxnSpLocks/>
          </p:cNvCxnSpPr>
          <p:nvPr>
            <p:custDataLst>
              <p:tags r:id="rId12"/>
            </p:custDataLst>
          </p:nvPr>
        </p:nvCxnSpPr>
        <p:spPr>
          <a:xfrm>
            <a:off x="9762564"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9762564"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9919449" y="3510914"/>
            <a:ext cx="2173603" cy="1724473"/>
          </a:xfrm>
          <a:prstGeom prst="rect"/>
          <a:noFill/>
        </p:spPr>
        <p:txBody>
          <a:bodyPr anchor="t" bIns="0" lIns="0" rIns="0" rtlCol="0" tIns="0" wrap="square">
            <a:normAutofit fontScale="96552"/>
          </a:bodyPr>
          <a:p>
            <a:r>
              <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未来发展趋势和前景展望</a:t>
            </a:r>
            <a:endPar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23"/>
          <p:cNvCxnSpPr>
            <a:cxnSpLocks/>
          </p:cNvCxnSpPr>
          <p:nvPr>
            <p:custDataLst>
              <p:tags r:id="rId15"/>
            </p:custDataLst>
          </p:nvPr>
        </p:nvCxnSpPr>
        <p:spPr>
          <a:xfrm>
            <a:off x="434533"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434532"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591417" y="3510914"/>
            <a:ext cx="2173603" cy="1724473"/>
          </a:xfrm>
          <a:prstGeom prst="rect"/>
          <a:noFill/>
        </p:spPr>
        <p:txBody>
          <a:bodyPr anchor="t" bIns="0" lIns="0" rIns="0" rtlCol="0" tIns="0" wrap="square">
            <a:normAutofit/>
          </a:bodyPr>
          <a:p>
            <a:r>
              <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56"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58"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26"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28" name="标题 6"/>
          <p:cNvSpPr>
            <a:spLocks noGrp="1"/>
          </p:cNvSpPr>
          <p:nvPr>
            <p:ph type="title" idx="1"/>
            <p:custDataLst>
              <p:tags r:id="rId2"/>
            </p:custDataLst>
          </p:nvPr>
        </p:nvSpPr>
        <p:spPr/>
        <p:txBody>
          <a:bodyPr>
            <a:normAutofit fontScale="90000"/>
          </a:bodyPr>
          <a:p>
            <a:r>
              <a:rPr altLang="en-US" lang="zh-CN"/>
              <a:t>人工智能在电子商务领域的发展历程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2" name="标题 2"/>
          <p:cNvSpPr>
            <a:spLocks noGrp="1"/>
          </p:cNvSpPr>
          <p:nvPr>
            <p:ph type="title" idx="5"/>
          </p:nvPr>
        </p:nvSpPr>
        <p:spPr/>
        <p:txBody>
          <a:bodyPr>
            <a:normAutofit fontScale="91667"/>
          </a:bodyPr>
          <a:p>
            <a:r>
              <a:rPr altLang="en-US" lang="zh-CN"/>
              <a:t>人工智能技术的兴起</a:t>
            </a:r>
            <a:endParaRPr altLang="en-US" lang="zh-CN"/>
          </a:p>
        </p:txBody>
      </p:sp>
      <p:sp>
        <p:nvSpPr>
          <p:cNvPr id="104914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人工智能技术的定义和发展历程</a:t>
            </a:r>
            <a:endParaRPr altLang="en-US" dirty="0" sz="1200" lang="zh-CN" spc="150">
              <a:solidFill>
                <a:schemeClr val="tx1">
                  <a:lumMod val="65000"/>
                  <a:lumOff val="35000"/>
                </a:schemeClr>
              </a:solidFill>
              <a:latin typeface="+mn-ea"/>
              <a:sym typeface="+mn-ea"/>
            </a:endParaRPr>
          </a:p>
        </p:txBody>
      </p:sp>
      <p:sp>
        <p:nvSpPr>
          <p:cNvPr id="104918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人工智能技术在电子商务领域面临的挑战和解决方案</a:t>
            </a:r>
            <a:endParaRPr altLang="en-US" dirty="0" sz="1200" lang="zh-CN" spc="150">
              <a:solidFill>
                <a:schemeClr val="tx1">
                  <a:lumMod val="65000"/>
                  <a:lumOff val="35000"/>
                </a:schemeClr>
              </a:solidFill>
              <a:latin typeface="+mn-ea"/>
              <a:sym typeface="+mn-ea"/>
            </a:endParaRPr>
          </a:p>
        </p:txBody>
      </p:sp>
      <p:sp>
        <p:nvSpPr>
          <p:cNvPr id="104918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人工智能技术在电子商务领域的发展趋势和未来展望</a:t>
            </a:r>
            <a:endParaRPr altLang="en-US" dirty="0" sz="1200" lang="zh-CN" spc="150">
              <a:solidFill>
                <a:schemeClr val="tx1">
                  <a:lumMod val="65000"/>
                  <a:lumOff val="35000"/>
                </a:schemeClr>
              </a:solidFill>
              <a:latin typeface="+mn-ea"/>
              <a:sym typeface="+mn-ea"/>
            </a:endParaRPr>
          </a:p>
        </p:txBody>
      </p:sp>
      <p:sp>
        <p:nvSpPr>
          <p:cNvPr id="104918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人工智能技术在电子商务领域的应用和优势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38" name="标题 2"/>
          <p:cNvSpPr>
            <a:spLocks noGrp="1"/>
          </p:cNvSpPr>
          <p:nvPr>
            <p:ph type="title" idx="5"/>
          </p:nvPr>
        </p:nvSpPr>
        <p:spPr/>
        <p:txBody>
          <a:bodyPr>
            <a:normAutofit fontScale="91667"/>
          </a:bodyPr>
          <a:p>
            <a:r>
              <a:rPr altLang="en-US" lang="zh-CN"/>
              <a:t>电子商务的快速发展</a:t>
            </a:r>
            <a:endParaRPr altLang="en-US" lang="zh-CN"/>
          </a:p>
        </p:txBody>
      </p:sp>
      <p:sp>
        <p:nvSpPr>
          <p:cNvPr id="104924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人工智能在电子商务领域的应用</a:t>
            </a:r>
            <a:endParaRPr altLang="en-US" dirty="0" sz="2400" lang="zh-CN">
              <a:latin typeface="+mn-ea"/>
              <a:ea typeface="+mn-ea"/>
            </a:endParaRPr>
          </a:p>
        </p:txBody>
      </p:sp>
      <p:sp>
        <p:nvSpPr>
          <p:cNvPr id="104925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电子商务的未来发展趋势</a:t>
            </a:r>
            <a:endParaRPr altLang="en-US" dirty="0" sz="2400" lang="zh-CN">
              <a:latin typeface="+mn-ea"/>
              <a:ea typeface="+mn-ea"/>
            </a:endParaRPr>
          </a:p>
        </p:txBody>
      </p:sp>
      <p:sp>
        <p:nvSpPr>
          <p:cNvPr id="104926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电子商务的兴起和发展</a:t>
            </a:r>
            <a:endParaRPr altLang="en-US" dirty="0" sz="2400" lang="zh-CN">
              <a:latin typeface="+mn-ea"/>
              <a:ea typeface="+mn-ea"/>
            </a:endParaRPr>
          </a:p>
        </p:txBody>
      </p:sp>
      <p:sp>
        <p:nvSpPr>
          <p:cNvPr id="104926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人工智能技术的不断进步</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14" name="标题 2"/>
          <p:cNvSpPr>
            <a:spLocks noGrp="1"/>
          </p:cNvSpPr>
          <p:nvPr>
            <p:ph type="title" idx="5"/>
          </p:nvPr>
        </p:nvSpPr>
        <p:spPr/>
        <p:txBody>
          <a:bodyPr>
            <a:normAutofit fontScale="91667"/>
          </a:bodyPr>
          <a:p>
            <a:r>
              <a:rPr altLang="en-US" lang="zh-CN"/>
              <a:t>人工智能在电子商务领域的应用现状</a:t>
            </a:r>
            <a:endParaRPr altLang="en-US" lang="zh-CN"/>
          </a:p>
        </p:txBody>
      </p:sp>
      <p:sp>
        <p:nvSpPr>
          <p:cNvPr id="104931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智能推荐系统：根据用户历史行为和偏好，提供个性化商品推荐</a:t>
            </a:r>
            <a:endParaRPr altLang="en-US" dirty="0" sz="2000" lang="zh-CN" spc="150">
              <a:solidFill>
                <a:schemeClr val="tx1">
                  <a:lumMod val="75000"/>
                  <a:lumOff val="25000"/>
                </a:schemeClr>
              </a:solidFill>
              <a:latin typeface="+mn-ea"/>
              <a:sym typeface="+mn-ea"/>
            </a:endParaRPr>
          </a:p>
        </p:txBody>
      </p:sp>
      <p:sp>
        <p:nvSpPr>
          <p:cNvPr id="104932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智能客服：通过自然语言处理技术，实现智能问答和客户服务</a:t>
            </a:r>
            <a:endParaRPr altLang="en-US" dirty="0" sz="2000" lang="zh-CN" spc="150">
              <a:solidFill>
                <a:schemeClr val="tx1">
                  <a:lumMod val="75000"/>
                  <a:lumOff val="25000"/>
                </a:schemeClr>
              </a:solidFill>
              <a:latin typeface="+mn-ea"/>
              <a:sym typeface="+mn-ea"/>
            </a:endParaRPr>
          </a:p>
        </p:txBody>
      </p:sp>
      <p:sp>
        <p:nvSpPr>
          <p:cNvPr id="104932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智能物流：利用大数据和人工智能技术，优化物流路径和配送时间</a:t>
            </a:r>
            <a:endParaRPr altLang="en-US" dirty="0" sz="2000" lang="zh-CN" spc="150">
              <a:solidFill>
                <a:schemeClr val="tx1">
                  <a:lumMod val="75000"/>
                  <a:lumOff val="25000"/>
                </a:schemeClr>
              </a:solidFill>
              <a:latin typeface="+mn-ea"/>
              <a:sym typeface="+mn-ea"/>
            </a:endParaRPr>
          </a:p>
        </p:txBody>
      </p:sp>
      <p:sp>
        <p:nvSpPr>
          <p:cNvPr id="104933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3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智能支付：通过生物识别和智能卡技术，实现快速、安全的支付体验</a:t>
            </a:r>
            <a:endParaRPr altLang="en-US" dirty="0" sz="2000" lang="zh-CN" spc="150">
              <a:solidFill>
                <a:schemeClr val="tx1">
                  <a:lumMod val="75000"/>
                  <a:lumOff val="25000"/>
                </a:schemeClr>
              </a:solidFill>
              <a:latin typeface="+mn-ea"/>
              <a:sym typeface="+mn-ea"/>
            </a:endParaRPr>
          </a:p>
        </p:txBody>
      </p:sp>
      <p:sp>
        <p:nvSpPr>
          <p:cNvPr id="104933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90"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92" name="标题 6"/>
          <p:cNvSpPr>
            <a:spLocks noGrp="1"/>
          </p:cNvSpPr>
          <p:nvPr>
            <p:ph type="title" idx="1"/>
            <p:custDataLst>
              <p:tags r:id="rId2"/>
            </p:custDataLst>
          </p:nvPr>
        </p:nvSpPr>
        <p:spPr/>
        <p:txBody>
          <a:bodyPr>
            <a:normAutofit fontScale="90000"/>
          </a:bodyPr>
          <a:p>
            <a:r>
              <a:rPr altLang="en-US" lang="zh-CN"/>
              <a:t>人工智能在电子商务领域的创新应用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06" name="标题 2"/>
          <p:cNvSpPr>
            <a:spLocks noGrp="1"/>
          </p:cNvSpPr>
          <p:nvPr>
            <p:ph type="title" idx="5"/>
          </p:nvPr>
        </p:nvSpPr>
        <p:spPr/>
        <p:txBody>
          <a:bodyPr>
            <a:normAutofit fontScale="91667"/>
          </a:bodyPr>
          <a:p>
            <a:r>
              <a:rPr altLang="en-US" lang="zh-CN"/>
              <a:t>智能推荐系统</a:t>
            </a:r>
            <a:endParaRPr altLang="en-US" lang="zh-CN"/>
          </a:p>
        </p:txBody>
      </p:sp>
      <p:sp>
        <p:nvSpPr>
          <p:cNvPr id="104950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定义：基于人工智能技术的推荐系统，通过分析用户行为、兴趣和需求，为用户提供个性化的商品推荐。</a:t>
            </a:r>
            <a:endParaRPr altLang="en-US" dirty="0" lang="zh-CN" spc="150">
              <a:solidFill>
                <a:schemeClr val="tx1">
                  <a:lumMod val="75000"/>
                  <a:lumOff val="25000"/>
                </a:schemeClr>
              </a:solidFill>
              <a:latin typeface="+mn-ea"/>
              <a:sym typeface="+mn-ea"/>
            </a:endParaRPr>
          </a:p>
        </p:txBody>
      </p:sp>
      <p:sp>
        <p:nvSpPr>
          <p:cNvPr id="104951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应用场景：电子商务平台通过智能推荐系统，将商品信息推荐给目标用户，提高转化率和用户满意度。</a:t>
            </a:r>
            <a:endParaRPr altLang="en-US" dirty="0" lang="zh-CN" spc="150">
              <a:solidFill>
                <a:schemeClr val="tx1">
                  <a:lumMod val="75000"/>
                  <a:lumOff val="25000"/>
                </a:schemeClr>
              </a:solidFill>
              <a:latin typeface="+mn-ea"/>
              <a:sym typeface="+mn-ea"/>
            </a:endParaRPr>
          </a:p>
        </p:txBody>
      </p:sp>
      <p:sp>
        <p:nvSpPr>
          <p:cNvPr id="104951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技术实现：利用机器学习、深度学习等技术，对用户行为数据进行分析和挖掘，建立用户画像和商品模型，实现精准推荐。</a:t>
            </a:r>
            <a:endParaRPr altLang="en-US" dirty="0" sz="2000" lang="zh-CN" spc="150">
              <a:solidFill>
                <a:schemeClr val="tx1">
                  <a:lumMod val="75000"/>
                  <a:lumOff val="25000"/>
                </a:schemeClr>
              </a:solidFill>
              <a:latin typeface="+mn-ea"/>
              <a:sym typeface="+mn-ea"/>
            </a:endParaRPr>
          </a:p>
        </p:txBody>
      </p:sp>
      <p:sp>
        <p:nvSpPr>
          <p:cNvPr id="104952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优势：智能推荐系统能够提高用户体验和购物效率，同时帮助商家提高销售额和用户黏性。</a:t>
            </a:r>
            <a:endParaRPr altLang="en-US" dirty="0" lang="zh-CN" spc="150">
              <a:solidFill>
                <a:schemeClr val="tx1">
                  <a:lumMod val="75000"/>
                  <a:lumOff val="25000"/>
                </a:schemeClr>
              </a:solidFill>
              <a:latin typeface="+mn-ea"/>
              <a:sym typeface="+mn-ea"/>
            </a:endParaRPr>
          </a:p>
        </p:txBody>
      </p:sp>
      <p:sp>
        <p:nvSpPr>
          <p:cNvPr id="104953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82" name="标题 2"/>
          <p:cNvSpPr>
            <a:spLocks noGrp="1"/>
          </p:cNvSpPr>
          <p:nvPr>
            <p:ph type="title" idx="5"/>
          </p:nvPr>
        </p:nvSpPr>
        <p:spPr/>
        <p:txBody>
          <a:bodyPr>
            <a:normAutofit fontScale="91667"/>
          </a:bodyPr>
          <a:p>
            <a:r>
              <a:rPr altLang="en-US" lang="zh-CN"/>
              <a:t>智能客服系统</a:t>
            </a:r>
            <a:endParaRPr altLang="en-US" lang="zh-CN"/>
          </a:p>
        </p:txBody>
      </p:sp>
      <p:sp>
        <p:nvSpPr>
          <p:cNvPr id="104958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定义：智能客服系统是一种基于人工智能技术的在线客服解决方案</a:t>
            </a:r>
            <a:endParaRPr altLang="en-US" dirty="0" sz="1200" lang="zh-CN" spc="150">
              <a:solidFill>
                <a:schemeClr val="tx1">
                  <a:lumMod val="65000"/>
                  <a:lumOff val="35000"/>
                </a:schemeClr>
              </a:solidFill>
              <a:latin typeface="+mn-ea"/>
              <a:sym typeface="+mn-ea"/>
            </a:endParaRPr>
          </a:p>
        </p:txBody>
      </p:sp>
      <p:sp>
        <p:nvSpPr>
          <p:cNvPr id="104958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功能：智能客服系统能够自动回答用户的问题，提供个性化的服务体验</a:t>
            </a:r>
            <a:endParaRPr altLang="en-US" dirty="0" sz="1200" lang="zh-CN" spc="150">
              <a:solidFill>
                <a:schemeClr val="tx1">
                  <a:lumMod val="65000"/>
                  <a:lumOff val="35000"/>
                </a:schemeClr>
              </a:solidFill>
              <a:latin typeface="+mn-ea"/>
              <a:sym typeface="+mn-ea"/>
            </a:endParaRPr>
          </a:p>
        </p:txBody>
      </p:sp>
      <p:sp>
        <p:nvSpPr>
          <p:cNvPr id="104958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应用场景：智能客服系统广泛应用于电商平台的客户服务领域</a:t>
            </a:r>
            <a:endParaRPr altLang="en-US" dirty="0" sz="1200" lang="zh-CN" spc="150">
              <a:solidFill>
                <a:schemeClr val="tx1">
                  <a:lumMod val="65000"/>
                  <a:lumOff val="35000"/>
                </a:schemeClr>
              </a:solidFill>
              <a:latin typeface="+mn-ea"/>
              <a:sym typeface="+mn-ea"/>
            </a:endParaRPr>
          </a:p>
        </p:txBody>
      </p:sp>
      <p:sp>
        <p:nvSpPr>
          <p:cNvPr id="104959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创新点：智能客服系统通过自然语言处理技术，能够实现智能化的问答和推荐功能，提高客户满意度和购物体验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42" name="标题 2"/>
          <p:cNvSpPr>
            <a:spLocks noGrp="1"/>
          </p:cNvSpPr>
          <p:nvPr>
            <p:ph type="title" idx="5"/>
          </p:nvPr>
        </p:nvSpPr>
        <p:spPr/>
        <p:txBody>
          <a:bodyPr>
            <a:normAutofit fontScale="91667"/>
          </a:bodyPr>
          <a:p>
            <a:r>
              <a:rPr altLang="en-US" lang="zh-CN"/>
              <a:t>智能物流系统</a:t>
            </a:r>
            <a:endParaRPr altLang="en-US" lang="zh-CN"/>
          </a:p>
        </p:txBody>
      </p:sp>
      <p:sp>
        <p:nvSpPr>
          <p:cNvPr id="104964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4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定义：智能物流系统是一种利用人工智能技术对物流过程进行优化和自动化的系统</a:t>
            </a:r>
            <a:endParaRPr altLang="en-US" dirty="0" sz="2000" lang="zh-CN" spc="200">
              <a:solidFill>
                <a:schemeClr val="tx1">
                  <a:lumMod val="85000"/>
                  <a:lumOff val="15000"/>
                </a:schemeClr>
              </a:solidFill>
              <a:latin typeface="+mn-ea"/>
              <a:sym typeface="+mn-ea"/>
            </a:endParaRPr>
          </a:p>
        </p:txBody>
      </p:sp>
      <p:sp>
        <p:nvSpPr>
          <p:cNvPr id="104965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5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5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应用场景：智能物流系统在电子商务领域中广泛应用于订单处理、库存管理、配送跟踪等方面</a:t>
            </a:r>
            <a:endParaRPr altLang="en-US" dirty="0" sz="2000" lang="zh-CN" spc="200">
              <a:solidFill>
                <a:schemeClr val="tx1">
                  <a:lumMod val="85000"/>
                  <a:lumOff val="15000"/>
                </a:schemeClr>
              </a:solidFill>
              <a:latin typeface="+mn-ea"/>
              <a:sym typeface="+mn-ea"/>
            </a:endParaRPr>
          </a:p>
        </p:txBody>
      </p:sp>
      <p:sp>
        <p:nvSpPr>
          <p:cNvPr id="104965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5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60"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创新点：智能物流系统通过机器学习、深度学习等技术对物流数据进行挖掘和分析，实现自动化决策和优化</a:t>
            </a:r>
            <a:endParaRPr altLang="en-US" dirty="0" sz="2000" lang="zh-CN" spc="200">
              <a:solidFill>
                <a:schemeClr val="tx1">
                  <a:lumMod val="85000"/>
                  <a:lumOff val="15000"/>
                </a:schemeClr>
              </a:solidFill>
              <a:latin typeface="+mn-ea"/>
              <a:sym typeface="+mn-ea"/>
            </a:endParaRPr>
          </a:p>
        </p:txBody>
      </p:sp>
      <p:sp>
        <p:nvSpPr>
          <p:cNvPr id="104966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6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6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优势：智能物流系统可以提高物流效率、降低成本、提升客户满意度等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18" name="标题 2"/>
          <p:cNvSpPr>
            <a:spLocks noGrp="1"/>
          </p:cNvSpPr>
          <p:nvPr>
            <p:ph type="title" idx="5"/>
          </p:nvPr>
        </p:nvSpPr>
        <p:spPr/>
        <p:txBody>
          <a:bodyPr>
            <a:normAutofit fontScale="91667"/>
          </a:bodyPr>
          <a:p>
            <a:r>
              <a:rPr altLang="en-US" lang="zh-CN"/>
              <a:t>智能支付系统</a:t>
            </a:r>
            <a:endParaRPr altLang="en-US" lang="zh-CN"/>
          </a:p>
        </p:txBody>
      </p:sp>
      <p:sp>
        <p:nvSpPr>
          <p:cNvPr id="104972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2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智能支付系统的优势和特点</a:t>
            </a:r>
            <a:endParaRPr altLang="en-US" dirty="0" sz="2400" lang="zh-CN">
              <a:latin typeface="+mn-ea"/>
              <a:ea typeface="+mn-ea"/>
            </a:endParaRPr>
          </a:p>
        </p:txBody>
      </p:sp>
      <p:sp>
        <p:nvSpPr>
          <p:cNvPr id="104973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智能支付系统的未来发展趋势</a:t>
            </a:r>
            <a:endParaRPr altLang="en-US" dirty="0" sz="2400" lang="zh-CN">
              <a:latin typeface="+mn-ea"/>
              <a:ea typeface="+mn-ea"/>
            </a:endParaRPr>
          </a:p>
        </p:txBody>
      </p:sp>
      <p:sp>
        <p:nvSpPr>
          <p:cNvPr id="104974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智能支付系统的定义和功能</a:t>
            </a:r>
            <a:endParaRPr altLang="en-US" dirty="0" sz="2400" lang="zh-CN">
              <a:latin typeface="+mn-ea"/>
              <a:ea typeface="+mn-ea"/>
            </a:endParaRPr>
          </a:p>
        </p:txBody>
      </p:sp>
      <p:sp>
        <p:nvSpPr>
          <p:cNvPr id="104974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智能支付系统在电子商务领域的应用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94"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796" name="标题 6"/>
          <p:cNvSpPr>
            <a:spLocks noGrp="1"/>
          </p:cNvSpPr>
          <p:nvPr>
            <p:ph type="title" idx="1"/>
            <p:custDataLst>
              <p:tags r:id="rId2"/>
            </p:custDataLst>
          </p:nvPr>
        </p:nvSpPr>
        <p:spPr/>
        <p:txBody>
          <a:bodyPr>
            <a:normAutofit fontScale="90000"/>
          </a:bodyPr>
          <a:p>
            <a:r>
              <a:rPr altLang="en-US" lang="zh-CN"/>
              <a:t>人工智能在电子商务领域的优势与挑战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10" name="标题 2"/>
          <p:cNvSpPr>
            <a:spLocks noGrp="1"/>
          </p:cNvSpPr>
          <p:nvPr>
            <p:ph type="title" idx="5"/>
          </p:nvPr>
        </p:nvSpPr>
        <p:spPr/>
        <p:txBody>
          <a:bodyPr>
            <a:normAutofit fontScale="91667"/>
          </a:bodyPr>
          <a:p>
            <a:r>
              <a:rPr altLang="en-US" lang="zh-CN"/>
              <a:t>提高用户体验和满意度</a:t>
            </a:r>
            <a:endParaRPr altLang="en-US" lang="zh-CN"/>
          </a:p>
        </p:txBody>
      </p:sp>
      <p:sp>
        <p:nvSpPr>
          <p:cNvPr id="104991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智能物流：通过实时追踪和预测，提高物流效率和准确性</a:t>
            </a:r>
            <a:endParaRPr altLang="zh-CN" dirty="0" lang="en-US">
              <a:solidFill>
                <a:schemeClr val="dk1">
                  <a:lumMod val="80000"/>
                  <a:lumOff val="20000"/>
                </a:schemeClr>
              </a:solidFill>
              <a:latin typeface="+mn-ea"/>
              <a:sym typeface="+mn-ea"/>
            </a:endParaRPr>
          </a:p>
        </p:txBody>
      </p:sp>
      <p:sp>
        <p:nvSpPr>
          <p:cNvPr id="104992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智能推荐系统：根据用户历史数据和行为，为用户推荐相关产品和服务</a:t>
            </a:r>
            <a:endParaRPr altLang="en-US" dirty="0" lang="zh-CN">
              <a:solidFill>
                <a:schemeClr val="dk1">
                  <a:lumMod val="80000"/>
                  <a:lumOff val="20000"/>
                </a:schemeClr>
              </a:solidFill>
              <a:latin typeface="+mn-ea"/>
              <a:sym typeface="+mn-ea"/>
            </a:endParaRPr>
          </a:p>
        </p:txBody>
      </p:sp>
      <p:sp>
        <p:nvSpPr>
          <p:cNvPr id="104992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智能客服：提供快速、准确、个性化的客户服务，提高用户满意度</a:t>
            </a:r>
            <a:endParaRPr altLang="en-US" dirty="0" lang="zh-CN">
              <a:solidFill>
                <a:schemeClr val="dk1">
                  <a:lumMod val="80000"/>
                  <a:lumOff val="20000"/>
                </a:schemeClr>
              </a:solidFill>
              <a:latin typeface="+mn-ea"/>
              <a:sym typeface="+mn-ea"/>
            </a:endParaRPr>
          </a:p>
        </p:txBody>
      </p:sp>
      <p:sp>
        <p:nvSpPr>
          <p:cNvPr id="104993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个性化营销：根据用户兴趣和需求，提供定制化的营销方案</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94" name="内容占位符 1"/>
          <p:cNvSpPr>
            <a:spLocks noGrp="1"/>
          </p:cNvSpPr>
          <p:nvPr>
            <p:ph idx="6"/>
          </p:nvPr>
        </p:nvSpPr>
        <p:spPr/>
        <p:txBody>
          <a:bodyPr>
            <a:normAutofit fontScale="60000"/>
          </a:bodyPr>
          <a:p>
            <a:r>
              <a:rPr altLang="en-US" lang="zh-CN"/>
              <a:t>降低运营成本：人工智能可以通过自动化和优化业务流程，减少人力成本和资源消耗，从而降低运营成本。</a:t>
            </a:r>
            <a:endParaRPr altLang="en-US" lang="zh-CN"/>
          </a:p>
          <a:p>
            <a:r>
              <a:rPr altLang="en-US" lang="zh-CN"/>
              <a:t>提高效率：人工智能可以快速处理大量数据和信息，提高决策效率和响应速度，从而优化业务流程和提高效率。  降低运营成本和提高效率</a:t>
            </a:r>
            <a:endParaRPr altLang="en-US" lang="zh-CN"/>
          </a:p>
          <a:p>
            <a:pPr lvl="1"/>
            <a:r>
              <a:rPr altLang="en-US" lang="zh-CN"/>
              <a:t>降低运营成本和提高效率</a:t>
            </a:r>
            <a:endParaRPr altLang="en-US" lang="zh-CN"/>
          </a:p>
          <a:p>
            <a:r>
              <a:rPr altLang="en-US" lang="zh-CN"/>
              <a:t>降低运营成本：人工智能可以通过智能推荐、自动化客服等方式，提高客户满意度和忠诚度，从而降低客户流失率和营销成本。</a:t>
            </a:r>
            <a:endParaRPr altLang="en-US" lang="zh-CN"/>
          </a:p>
          <a:p>
            <a:r>
              <a:rPr altLang="en-US" lang="zh-CN"/>
              <a:t>提高效率：人工智能可以快速处理大量订单和交易，提高物流配送速度和准确性，从而优化客户服务体验和提高效率。  降低运营成本和提高效率</a:t>
            </a:r>
            <a:endParaRPr altLang="en-US" lang="zh-CN"/>
          </a:p>
          <a:p>
            <a:pPr lvl="1"/>
            <a:r>
              <a:rPr altLang="en-US" lang="zh-CN"/>
              <a:t>降低运营成本和提高效率</a:t>
            </a:r>
            <a:endParaRPr altLang="en-US" lang="zh-CN"/>
          </a:p>
          <a:p>
            <a:r>
              <a:rPr altLang="en-US" lang="zh-CN"/>
              <a:t>降低运营成本：人工智能可以通过智能预测和优化库存管理，减少库存积压和浪费，从而降低库存成本和运营风险。</a:t>
            </a:r>
            <a:endParaRPr altLang="en-US" lang="zh-CN"/>
          </a:p>
          <a:p>
            <a:r>
              <a:rPr altLang="en-US" lang="zh-CN"/>
              <a:t>提高效率：人工智能可以快速分析和处理大量数据，提供精准的市场分析和商业洞察，从而帮助企业做出更明智的决策和提高效率。  降低运营成本和提高效率</a:t>
            </a:r>
            <a:endParaRPr altLang="en-US" lang="zh-CN"/>
          </a:p>
          <a:p>
            <a:pPr lvl="1"/>
            <a:r>
              <a:rPr altLang="en-US" lang="zh-CN"/>
              <a:t>降低运营成本和提高效率</a:t>
            </a:r>
            <a:endParaRPr altLang="en-US" lang="zh-CN"/>
          </a:p>
          <a:p>
            <a:r>
              <a:rPr altLang="en-US" lang="zh-CN"/>
              <a:t>降低运营成本：人工智能可以通过自动化和优化供应链管理，减少采购成本和物流成本，从而降低运营成本。</a:t>
            </a:r>
            <a:endParaRPr altLang="en-US" lang="zh-CN"/>
          </a:p>
          <a:p>
            <a:r>
              <a:rPr altLang="en-US" lang="zh-CN"/>
              <a:t>提高效率：人工智能可以快速处理大量订单和交易，提高订单处理速度和准确性，从而优化供应链管理和提高效率。</a:t>
            </a:r>
            <a:endParaRPr altLang="en-US" lang="zh-CN"/>
          </a:p>
        </p:txBody>
      </p:sp>
      <p:sp>
        <p:nvSpPr>
          <p:cNvPr id="1049996" name="标题 2"/>
          <p:cNvSpPr>
            <a:spLocks noGrp="1"/>
          </p:cNvSpPr>
          <p:nvPr>
            <p:ph type="title" idx="5"/>
          </p:nvPr>
        </p:nvSpPr>
        <p:spPr/>
        <p:txBody>
          <a:bodyPr>
            <a:normAutofit fontScale="91667"/>
          </a:bodyPr>
          <a:p>
            <a:r>
              <a:rPr altLang="en-US" lang="zh-CN"/>
              <a:t>降低运营成本和提高效率</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48" name="标题 2"/>
          <p:cNvSpPr>
            <a:spLocks noGrp="1"/>
          </p:cNvSpPr>
          <p:nvPr>
            <p:ph type="title" idx="5"/>
          </p:nvPr>
        </p:nvSpPr>
        <p:spPr/>
        <p:txBody>
          <a:bodyPr>
            <a:normAutofit fontScale="90000"/>
          </a:bodyPr>
          <a:p>
            <a:r>
              <a:rPr altLang="en-US" lang="zh-CN"/>
              <a:t>增强数据安全性和隐私保护</a:t>
            </a:r>
            <a:endParaRPr altLang="en-US" lang="zh-CN"/>
          </a:p>
        </p:txBody>
      </p:sp>
      <p:sp>
        <p:nvSpPr>
          <p:cNvPr id="105005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6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遵守法规：人工智能技术在电子商务领域的应用需要遵守相关法规，确保数据安全和隐私保护符合法律法规的要求。</a:t>
            </a:r>
            <a:endParaRPr altLang="en-US" dirty="0" sz="2400" lang="zh-CN">
              <a:latin typeface="+mn-ea"/>
              <a:ea typeface="+mn-ea"/>
            </a:endParaRPr>
          </a:p>
        </p:txBody>
      </p:sp>
      <p:sp>
        <p:nvSpPr>
          <p:cNvPr id="105006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提升用户体验：增强数据安全性和隐私保护可以提升用户体验，让用户更加信任电子商务平台，增加用户的忠诚度和满意度。</a:t>
            </a:r>
            <a:endParaRPr altLang="en-US" dirty="0" sz="2400" lang="zh-CN">
              <a:latin typeface="+mn-ea"/>
              <a:ea typeface="+mn-ea"/>
            </a:endParaRPr>
          </a:p>
        </p:txBody>
      </p:sp>
      <p:sp>
        <p:nvSpPr>
          <p:cNvPr id="105007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数据安全性：人工智能技术可以增强电子商务平台的数据安全性，通过加密和安全存储等技术手段，保护用户数据不被泄露和滥用。</a:t>
            </a:r>
            <a:endParaRPr altLang="en-US" dirty="0" sz="2400" lang="zh-CN">
              <a:latin typeface="+mn-ea"/>
              <a:ea typeface="+mn-ea"/>
            </a:endParaRPr>
          </a:p>
        </p:txBody>
      </p:sp>
      <p:sp>
        <p:nvSpPr>
          <p:cNvPr id="105007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隐私保护：人工智能技术可以帮助电子商务平台更好地保护用户隐私，通过匿名化和去标识化等技术手段，减少用户个人信息被滥用的风险。</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24" name="标题 2"/>
          <p:cNvSpPr>
            <a:spLocks noGrp="1"/>
          </p:cNvSpPr>
          <p:nvPr>
            <p:ph type="title" idx="5"/>
          </p:nvPr>
        </p:nvSpPr>
        <p:spPr/>
        <p:txBody>
          <a:bodyPr>
            <a:normAutofit fontScale="91667"/>
          </a:bodyPr>
          <a:p>
            <a:r>
              <a:rPr altLang="en-US" lang="zh-CN"/>
              <a:t>面临的挑战和问题</a:t>
            </a:r>
            <a:endParaRPr altLang="en-US" lang="zh-CN"/>
          </a:p>
        </p:txBody>
      </p:sp>
      <p:sp>
        <p:nvSpPr>
          <p:cNvPr id="105012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2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30" name="文本框 31"/>
          <p:cNvSpPr txBox="1"/>
          <p:nvPr>
            <p:custDataLst>
              <p:tags r:id="rId3"/>
            </p:custDataLst>
          </p:nvPr>
        </p:nvSpPr>
        <p:spPr>
          <a:xfrm>
            <a:off x="763379" y="2290359"/>
            <a:ext cx="2282900" cy="3405176"/>
          </a:xfrm>
          <a:prstGeom prst="rect"/>
          <a:noFill/>
        </p:spPr>
        <p:txBody>
          <a:bodyPr anchor="t" anchorCtr="0" rtlCol="0" wrap="square">
            <a:normAutofit fontScale="90000" lnSpcReduction="10000"/>
          </a:bodyPr>
          <a:p>
            <a:pPr algn="just" fontAlgn="auto">
              <a:lnSpc>
                <a:spcPct val="120000"/>
              </a:lnSpc>
            </a:pPr>
            <a:r>
              <a:rPr altLang="en-US" dirty="0" sz="2000" lang="zh-CN" spc="200">
                <a:solidFill>
                  <a:schemeClr val="tx1">
                    <a:lumMod val="85000"/>
                    <a:lumOff val="15000"/>
                  </a:schemeClr>
                </a:solidFill>
                <a:latin typeface="+mn-ea"/>
                <a:sym typeface="+mn-ea"/>
              </a:rPr>
              <a:t>数据隐私和安全：人工智能在电子商务领域的应用需要大量的用户数据，如何保护用户隐私和数据安全是一个重要的问题。</a:t>
            </a:r>
            <a:endParaRPr altLang="en-US" dirty="0" sz="2000" lang="zh-CN" spc="200">
              <a:solidFill>
                <a:schemeClr val="tx1">
                  <a:lumMod val="85000"/>
                  <a:lumOff val="15000"/>
                </a:schemeClr>
              </a:solidFill>
              <a:latin typeface="+mn-ea"/>
              <a:sym typeface="+mn-ea"/>
            </a:endParaRPr>
          </a:p>
        </p:txBody>
      </p:sp>
      <p:sp>
        <p:nvSpPr>
          <p:cNvPr id="105013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3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36"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法律法规和政策：随着人工智能技术的不断发展，相关的法律法规和政策也需要不断完善，以适应新的技术应用。</a:t>
            </a:r>
            <a:endParaRPr altLang="en-US" dirty="0" sz="2000" lang="zh-CN" spc="200">
              <a:solidFill>
                <a:schemeClr val="tx1">
                  <a:lumMod val="85000"/>
                  <a:lumOff val="15000"/>
                </a:schemeClr>
              </a:solidFill>
              <a:latin typeface="+mn-ea"/>
              <a:sym typeface="+mn-ea"/>
            </a:endParaRPr>
          </a:p>
        </p:txBody>
      </p:sp>
      <p:sp>
        <p:nvSpPr>
          <p:cNvPr id="105013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4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42"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技术成熟度和可靠性：人工智能技术在电子商务领域的应用需要具备一定的技术成熟度和可靠性，以确保用户信息和交易数据的安全。</a:t>
            </a:r>
            <a:endParaRPr altLang="en-US" dirty="0" sz="2000" lang="zh-CN" spc="200">
              <a:solidFill>
                <a:schemeClr val="tx1">
                  <a:lumMod val="85000"/>
                  <a:lumOff val="15000"/>
                </a:schemeClr>
              </a:solidFill>
              <a:latin typeface="+mn-ea"/>
              <a:sym typeface="+mn-ea"/>
            </a:endParaRPr>
          </a:p>
        </p:txBody>
      </p:sp>
      <p:sp>
        <p:nvSpPr>
          <p:cNvPr id="105014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4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48"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用户接受度和信任度：人工智能技术在电子商务领域的应用需要得到用户的认可和信任，以提高用户的接受度和使用率。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00"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202" name="标题 6"/>
          <p:cNvSpPr>
            <a:spLocks noGrp="1"/>
          </p:cNvSpPr>
          <p:nvPr>
            <p:ph type="title" idx="1"/>
            <p:custDataLst>
              <p:tags r:id="rId2"/>
            </p:custDataLst>
          </p:nvPr>
        </p:nvSpPr>
        <p:spPr/>
        <p:txBody>
          <a:bodyPr>
            <a:normAutofit fontScale="93333"/>
          </a:bodyPr>
          <a:p>
            <a:r>
              <a:rPr altLang="en-US" lang="zh-CN"/>
              <a:t>未来发展趋势和前景展望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16" name="标题 2"/>
          <p:cNvSpPr>
            <a:spLocks noGrp="1"/>
          </p:cNvSpPr>
          <p:nvPr>
            <p:ph type="title" idx="5"/>
          </p:nvPr>
        </p:nvSpPr>
        <p:spPr/>
        <p:txBody>
          <a:bodyPr>
            <a:normAutofit fontScale="91667"/>
          </a:bodyPr>
          <a:p>
            <a:r>
              <a:rPr altLang="en-US" lang="zh-CN"/>
              <a:t>人工智能技术的不断进步和应用拓展</a:t>
            </a:r>
            <a:endParaRPr altLang="en-US" lang="zh-CN"/>
          </a:p>
        </p:txBody>
      </p:sp>
      <p:sp>
        <p:nvSpPr>
          <p:cNvPr id="105031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深度学习技术的不断发展，推动人工智能在电子商务领域的应用不断拓展</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计算机视觉技术的进步，使得人工智能能够更好地识别商品和用户行为</a:t>
            </a:r>
            <a:endParaRPr dirty="0" err="1">
              <a:solidFill>
                <a:schemeClr val="tx1">
                  <a:lumMod val="75000"/>
                  <a:lumOff val="25000"/>
                </a:schemeClr>
              </a:solidFill>
              <a:latin typeface="+mn-ea"/>
              <a:ea typeface="+mn-ea"/>
              <a:cs typeface="+mn-ea"/>
              <a:sym typeface="+mn-lt"/>
            </a:endParaRPr>
          </a:p>
        </p:txBody>
      </p:sp>
      <p:sp>
        <p:nvSpPr>
          <p:cNvPr id="105033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4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人工智能技术与其他技术的融合，如大数据、物联网等，将为电子商务领域带来更多的创新和应用</a:t>
            </a:r>
            <a:endParaRPr dirty="0" sz="2000" err="1">
              <a:solidFill>
                <a:schemeClr val="tx1">
                  <a:lumMod val="75000"/>
                  <a:lumOff val="25000"/>
                </a:schemeClr>
              </a:solidFill>
              <a:latin typeface="+mn-ea"/>
              <a:ea typeface="+mn-ea"/>
              <a:cs typeface="+mn-ea"/>
              <a:sym typeface="+mn-lt"/>
            </a:endParaRPr>
          </a:p>
        </p:txBody>
      </p:sp>
      <p:sp>
        <p:nvSpPr>
          <p:cNvPr id="10503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自然语言处理技术的进步，使得人工智能能够更好地理解用户需求和意图</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408" name="标题 2"/>
          <p:cNvSpPr>
            <a:spLocks noGrp="1"/>
          </p:cNvSpPr>
          <p:nvPr>
            <p:ph type="title" idx="5"/>
          </p:nvPr>
        </p:nvSpPr>
        <p:spPr/>
        <p:txBody>
          <a:bodyPr>
            <a:normAutofit fontScale="91667"/>
          </a:bodyPr>
          <a:p>
            <a:r>
              <a:rPr altLang="en-US" lang="zh-CN"/>
              <a:t>电子商务领域的智能化和数字化转型加速</a:t>
            </a:r>
            <a:endParaRPr altLang="en-US" lang="zh-CN"/>
          </a:p>
        </p:txBody>
      </p:sp>
      <p:sp>
        <p:nvSpPr>
          <p:cNvPr id="105041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1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人工智能技术驱动的智能化转型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1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1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数字化转型提升用户体验</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42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2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智能化和数字化转型的挑战与机遇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2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3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未来发展趋势和前景展望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84" name="标题 2"/>
          <p:cNvSpPr>
            <a:spLocks noGrp="1"/>
          </p:cNvSpPr>
          <p:nvPr>
            <p:ph type="title" idx="5"/>
          </p:nvPr>
        </p:nvSpPr>
        <p:spPr/>
        <p:txBody>
          <a:bodyPr>
            <a:normAutofit fontScale="91667"/>
          </a:bodyPr>
          <a:p>
            <a:r>
              <a:rPr altLang="en-US" lang="zh-CN"/>
              <a:t>跨界合作和创新模式不断涌现</a:t>
            </a:r>
            <a:endParaRPr altLang="en-US" lang="zh-CN"/>
          </a:p>
        </p:txBody>
      </p:sp>
      <p:sp>
        <p:nvSpPr>
          <p:cNvPr id="105048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8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跨界合作不断涌现：人工智能与电子商务领域的跨界合作将带来更多的创新和应用，如智能客服、智能推荐、智能物流等。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9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9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创新模式不断涌现：随着人工智能技术的不断发展，电子商务领域将出现更多的创新模式，如社交电商、直播电商、无人超市等。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49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0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智能化和个性化趋势加速：人工智能技术将推动电子商务领域的智能化和个性化发展，提高用户体验和购物效率。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0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0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产业链整合和协同发展：人工智能将促进电子商务领域产业链的整合和协同发展，实现资源共享和优势互补。</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60" name="标题 2"/>
          <p:cNvSpPr>
            <a:spLocks noGrp="1"/>
          </p:cNvSpPr>
          <p:nvPr>
            <p:ph type="title" idx="5"/>
          </p:nvPr>
        </p:nvSpPr>
        <p:spPr/>
        <p:txBody>
          <a:bodyPr>
            <a:normAutofit fontScale="91667"/>
          </a:bodyPr>
          <a:p>
            <a:r>
              <a:rPr altLang="en-US" lang="zh-CN"/>
              <a:t>人工智能在电子商务领域的应用前景展望</a:t>
            </a:r>
            <a:endParaRPr altLang="en-US" lang="zh-CN"/>
          </a:p>
        </p:txBody>
      </p:sp>
      <p:sp>
        <p:nvSpPr>
          <p:cNvPr id="105056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6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6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人工智能技术不断创新，为电子商务领域带来更多可能性</a:t>
            </a:r>
            <a:endParaRPr altLang="en-US" dirty="0" sz="2000" lang="zh-CN" spc="150">
              <a:solidFill>
                <a:schemeClr val="tx1">
                  <a:lumMod val="85000"/>
                  <a:lumOff val="15000"/>
                </a:schemeClr>
              </a:solidFill>
              <a:latin typeface="+mn-ea"/>
              <a:sym typeface="+mn-ea"/>
            </a:endParaRPr>
          </a:p>
        </p:txBody>
      </p:sp>
      <p:sp>
        <p:nvSpPr>
          <p:cNvPr id="105056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人工智能技术将提高电子商务的智能化水平，提升用户体验</a:t>
            </a:r>
            <a:endParaRPr altLang="en-US" dirty="0" sz="2000" lang="zh-CN" spc="150">
              <a:solidFill>
                <a:schemeClr val="tx1">
                  <a:lumMod val="85000"/>
                  <a:lumOff val="15000"/>
                </a:schemeClr>
              </a:solidFill>
              <a:latin typeface="+mn-ea"/>
              <a:sym typeface="+mn-ea"/>
            </a:endParaRPr>
          </a:p>
        </p:txBody>
      </p:sp>
      <p:sp>
        <p:nvSpPr>
          <p:cNvPr id="105057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人工智能技术将推动电子商务向智能化、个性化方向发展</a:t>
            </a:r>
            <a:endParaRPr altLang="en-US" dirty="0" sz="2000" lang="zh-CN" spc="150">
              <a:solidFill>
                <a:schemeClr val="tx1">
                  <a:lumMod val="85000"/>
                  <a:lumOff val="15000"/>
                </a:schemeClr>
              </a:solidFill>
              <a:latin typeface="+mn-ea"/>
              <a:sym typeface="+mn-ea"/>
            </a:endParaRPr>
          </a:p>
        </p:txBody>
      </p:sp>
      <p:sp>
        <p:nvSpPr>
          <p:cNvPr id="105058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未来，人工智能技术将在电子商务领域发挥更加重要的作用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636"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0638"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5*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5*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5*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2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5*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5*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5*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5*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SLIDE_ID" val="custom2023030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1.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00.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43.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86.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345.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2023-12-16T13:57:01Z</dcterms:created>
  <dcterms:modified xsi:type="dcterms:W3CDTF">2023-12-16T13:57:01Z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53e54a3ee5a048f4abe9196f57d80f23_21</vt:lpwstr>
  </property>
</Properties>
</file>