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03" r:id="rId1"/>
    <p:sldMasterId id="2147504140" r:id="rId2"/>
  </p:sldMasterIdLst>
  <p:notesMasterIdLst>
    <p:notesMasterId r:id="rId3"/>
  </p:notesMasterIdLst>
  <p:sldIdLst>
    <p:sldId id="9773" r:id="rId4"/>
    <p:sldId id="9777" r:id="rId5"/>
    <p:sldId id="9780" r:id="rId6"/>
    <p:sldId id="9783" r:id="rId7"/>
    <p:sldId id="9786" r:id="rId8"/>
    <p:sldId id="9789" r:id="rId9"/>
    <p:sldId id="9792" r:id="rId10"/>
    <p:sldId id="9795" r:id="rId11"/>
    <p:sldId id="9798" r:id="rId12"/>
    <p:sldId id="9801" r:id="rId13"/>
    <p:sldId id="9804" r:id="rId14"/>
    <p:sldId id="9807" r:id="rId15"/>
    <p:sldId id="9810" r:id="rId16"/>
    <p:sldId id="9813" r:id="rId17"/>
    <p:sldId id="9816" r:id="rId18"/>
    <p:sldId id="9819" r:id="rId19"/>
    <p:sldId id="9822" r:id="rId20"/>
    <p:sldId id="9825" r:id="rId21"/>
    <p:sldId id="9828" r:id="rId22"/>
    <p:sldId id="9831" r:id="rId23"/>
    <p:sldId id="9834" r:id="rId24"/>
    <p:sldId id="9837" r:id="rId25"/>
    <p:sldId id="9840" r:id="rId26"/>
    <p:sldId id="9843" r:id="rId27"/>
    <p:sldId id="9846" r:id="rId28"/>
    <p:sldId id="9849" r:id="rId29"/>
    <p:sldId id="9852" r:id="rId30"/>
    <p:sldId id="9855" r:id="rId31"/>
    <p:sldId id="985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04" r:id="rId1"/>
    <p:sldLayoutId id="2147504105" r:id="rId2"/>
    <p:sldLayoutId id="2147504106" r:id="rId3"/>
    <p:sldLayoutId id="2147504107" r:id="rId4"/>
    <p:sldLayoutId id="2147504108" r:id="rId5"/>
    <p:sldLayoutId id="2147504109" r:id="rId6"/>
    <p:sldLayoutId id="2147504110" r:id="rId7"/>
    <p:sldLayoutId id="2147504111" r:id="rId8"/>
    <p:sldLayoutId id="2147504112" r:id="rId9"/>
    <p:sldLayoutId id="2147504113" r:id="rId10"/>
    <p:sldLayoutId id="21475041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41" r:id="rId1"/>
    <p:sldLayoutId id="2147504142" r:id="rId2"/>
    <p:sldLayoutId id="2147504143" r:id="rId3"/>
    <p:sldLayoutId id="2147504144" r:id="rId4"/>
    <p:sldLayoutId id="2147504145" r:id="rId5"/>
    <p:sldLayoutId id="2147504146" r:id="rId6"/>
    <p:sldLayoutId id="2147504147" r:id="rId7"/>
    <p:sldLayoutId id="2147504148" r:id="rId8"/>
    <p:sldLayoutId id="2147504149" r:id="rId9"/>
    <p:sldLayoutId id="2147504150" r:id="rId10"/>
    <p:sldLayoutId id="214750415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2024年体育产业青少年体育发展支持计划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支持计划的背景和意义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支持计划的主要内容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支持计划的实施方式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支持计划的预期成果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支持计划的保障措施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sz="22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支持计划的背景和意义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青少年体育发展的重要性</a:t>
            </a:r>
            <a:endParaRPr altLang="en-US" lang="zh-CN"/>
          </a:p>
        </p:txBody>
      </p:sp>
      <p:sp>
        <p:nvSpPr>
          <p:cNvPr id="104896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青少年是国家的未来和希望，他们的健康和成长对于国家的发展至关重要。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青少年体育发展可以提高青少年的身体素质和健康水平，降低医疗保健成本。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青少年体育发展可以培养青少年的团队协作、沟通交流和解决问题的能力，提高其社会适应能力。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青少年体育发展可以促进体育产业的发展，创造更多的就业机会和经济价值。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当前青少年体育发展的挑战</a:t>
            </a:r>
            <a:endParaRPr altLang="en-US" lang="zh-CN"/>
          </a:p>
        </p:txBody>
      </p:sp>
      <p:sp>
        <p:nvSpPr>
          <p:cNvPr id="10490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青少年体质下降：缺乏足够的锻炼时间和设施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体育教育资源不均衡：城乡之间、学校之间的体育教育资源差距较大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体育产业市场化程度不高：缺乏有效的市场机制和商业模式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青少年体育赛事体系不完善：赛事数量和质量有待提高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支持计划的目标和愿景</a:t>
            </a:r>
            <a:endParaRPr altLang="en-US" lang="zh-CN"/>
          </a:p>
        </p:txBody>
      </p:sp>
      <p:sp>
        <p:nvSpPr>
          <p:cNvPr id="1049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提高青少年体育参与度，促进身心健康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推动体育产业与教育、旅游等领域的融合发展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打造具有国际影响力的青少年体育赛事和活动品牌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培养优秀体育后备人才，提升国家竞技体育水平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支持计划的主要内容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5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资金支持</a:t>
            </a:r>
            <a:endParaRPr altLang="en-US" lang="zh-CN"/>
          </a:p>
        </p:txBody>
      </p:sp>
      <p:sp>
        <p:nvSpPr>
          <p:cNvPr id="10492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资金来源：政府拨款、社会捐赠和企业赞助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支持对象：青少年体育俱乐部、学校和培训机构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支持方式：直接拨款、项目补贴和税收减免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资金使用：场地建设、器材购置、教练培训和赛事组织等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492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税收优惠：对符合条件的青少年体育组织实行税收优惠政策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资金支持：提供专项资金，用于支持青少年体育发展项目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土地政策：优先保障青少年体育设施建设用地需求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金融政策：鼓励金融机构为青少年体育发展提供贷款支持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培训和指导支持</a:t>
            </a:r>
            <a:endParaRPr altLang="en-US" lang="zh-CN"/>
          </a:p>
        </p:txBody>
      </p:sp>
      <p:sp>
        <p:nvSpPr>
          <p:cNvPr id="10493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提供专业培训课程，提升青少年体育教练的教学水平和专业素养。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定期举办教练员交流活动，分享教学经验和训练方法，促进教练员之间的合作与共同进步。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针对不同年龄段和运动项目的青少年，制定个性化的训练计划和指导方案，确保青少年在体育方面得到全面、科学的培养和发展。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加强与国内外优秀体育机构的合作与交流，引进先进的青少年体育培养理念和训练方法，提高我国青少年体育的整体水平。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资源整合支持</a:t>
            </a:r>
            <a:endParaRPr altLang="en-US" lang="zh-CN"/>
          </a:p>
        </p:txBody>
      </p:sp>
      <p:sp>
        <p:nvSpPr>
          <p:cNvPr id="10493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人才支持：培养和引进专业教练、裁判等人才，为青少年体育发展提供专业指导。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资金支持：为青少年体育发展提供专项资金，用于场地建设、器材购置等。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政策支持：制定相关政策，鼓励企业、社会团体和个人参与青少年体育事业。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媒体支持：通过媒体宣传，提高青少年体育的知名度和影响力，吸引更多人关注和参与。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支持计划的实施方式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5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实施主体和对象</a:t>
            </a:r>
            <a:endParaRPr altLang="en-US" lang="zh-CN"/>
          </a:p>
        </p:txBody>
      </p:sp>
      <p:sp>
        <p:nvSpPr>
          <p:cNvPr id="1049514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6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实施主体：政府、企业、社会组织等多元化的主体共同参与</a:t>
            </a:r>
            <a:endParaRPr altLang="en-US" dirty="0" sz="2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2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3333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实施对象：青少年体育发展相关的各类项目和活动，包括但不限于体育赛事、体育培训、体育设施建设等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实施时间和进度</a:t>
            </a:r>
            <a:endParaRPr altLang="en-US" lang="zh-CN"/>
          </a:p>
        </p:txBody>
      </p:sp>
      <p:sp>
        <p:nvSpPr>
          <p:cNvPr id="10495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2024年第二季度：启动实施支持计划，开展相关培训和宣传活动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2024年第一季度：制定支持计划和实施方案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2024年第三季度：持续推进支持计划实施，进行中期评估和调整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2024年第四季度：完成支持计划实施，进行总结和成果展示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实施效果评估和反馈</a:t>
            </a:r>
            <a:endParaRPr altLang="en-US" lang="zh-CN"/>
          </a:p>
        </p:txBody>
      </p:sp>
      <p:sp>
        <p:nvSpPr>
          <p:cNvPr id="10496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定期评估：对支持计划的实施效果进行定期评估，确保计划的顺利推进。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数据分析：收集相关数据，进行深入分析，了解计划的执行情况和效果。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反馈机制：建立有效的反馈机制，及时收集各方意见和建议，不断完善和优化计划。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持续改进：根据评估结果和反馈意见，持续改进支持计划的实施方式，提高实施效果。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支持计划的预期成果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68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68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提高青少年体育参与度</a:t>
            </a:r>
            <a:endParaRPr altLang="en-US" lang="zh-CN"/>
          </a:p>
        </p:txBody>
      </p:sp>
      <p:sp>
        <p:nvSpPr>
          <p:cNvPr id="10497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加强青少年体育教育和培训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增加青少年体育活动场地和设施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推广青少年体育赛事和活动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鼓励家庭参与，提高青少年体育参与意识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提升青少年体育训练水平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完善青少年体育训练体系和机制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促进青少年体育训练与国内外交流合作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增加青少年体育训练设施和场地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提高青少年体育训练师资水平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培养更多优秀的青少年体育人才</a:t>
            </a:r>
            <a:endParaRPr altLang="en-US" lang="zh-CN"/>
          </a:p>
        </p:txBody>
      </p:sp>
      <p:sp>
        <p:nvSpPr>
          <p:cNvPr id="10498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增加青少年体育参与人数，提高青少年体育普及率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提高青少年体育竞技水平，为国家输送更多优秀体育人才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促进青少年身心健康，提高青少年综合素质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推动青少年体育产业的发展，为社会创造更多就业机会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推动青少年体育产业的发展</a:t>
            </a:r>
            <a:endParaRPr altLang="en-US" lang="zh-CN"/>
          </a:p>
        </p:txBody>
      </p:sp>
      <p:sp>
        <p:nvSpPr>
          <p:cNvPr id="10499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增加青少年体育参与人数，提高青少年体质健康水平。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提高青少年体育赛事的水平和影响力，推动体育产业的整体发展。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促进青少年体育产业的发展，带动相关产业的发展，增加就业机会。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培养更多的优秀体育后备人才，为国家体育事业发展提供支持。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支持计划的保障措施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1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建立健全组织机构</a:t>
            </a:r>
            <a:endParaRPr altLang="en-US" lang="zh-CN"/>
          </a:p>
        </p:txBody>
      </p:sp>
      <p:sp>
        <p:nvSpPr>
          <p:cNvPr id="10500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成立专门的工作小组，负责计划的实施和监督。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加强与相关部门的沟通协调，形成合力推进工作。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建立完善的考核评估机制，确保计划的有效实施。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加强组织机构建设，提高工作人员的素质和能力。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加强资金监管和管理</a:t>
            </a:r>
            <a:endParaRPr altLang="en-US" lang="zh-CN"/>
          </a:p>
        </p:txBody>
      </p:sp>
      <p:sp>
        <p:nvSpPr>
          <p:cNvPr id="10501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设立专项资金池，确保资金充足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建立严格的资金使用审批制度，规范资金使用流程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定期进行资金使用情况审计，确保资金安全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加强与金融机构的合作，拓宽融资渠道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完善政策法规体系</a:t>
            </a:r>
            <a:endParaRPr altLang="en-US" lang="zh-CN"/>
          </a:p>
        </p:txBody>
      </p:sp>
      <p:sp>
        <p:nvSpPr>
          <p:cNvPr id="10501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制定相关政策法规，明确支持青少年体育发展的具体措施和要求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完善青少年体育赛事管理制度，确保赛事的公平、公正和安全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加强青少年体育组织建设，提高组织化程度和规范化水平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建立健全青少年体育公共服务体系，提高服务质量和效率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加强宣传和推广工作</a:t>
            </a:r>
            <a:endParaRPr altLang="en-US" lang="zh-CN"/>
          </a:p>
        </p:txBody>
      </p:sp>
      <p:sp>
        <p:nvSpPr>
          <p:cNvPr id="10502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制定宣传计划，通过多种渠道进行宣传和推广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制作宣传资料，包括海报、宣传册、视频等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利用社交媒体等网络平台进行线上宣传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举办宣传活动，如新闻发布会、展览等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结论和建议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30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30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对支持计划的总结和评价</a:t>
            </a:r>
            <a:endParaRPr altLang="en-US" lang="zh-CN"/>
          </a:p>
        </p:txBody>
      </p:sp>
      <p:sp>
        <p:nvSpPr>
          <p:cNvPr id="10503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改进建议：建议加强宣传力度，提高社会对青少年体育发展的关注度和参与度。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总结：该计划旨在促进青少年体育发展，提高青少年体质和健康水平，同时培养更多的体育后备人才。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评价：该计划具有很强的针对性和可操作性，能够有效地解决青少年体育发展中的问题。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未来展望：期待该计划在未来能够得到更好的实施和推广，为青少年体育发展做出更大的贡献。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对未来青少年体育发展的建议</a:t>
            </a:r>
            <a:endParaRPr altLang="en-US" lang="zh-CN"/>
          </a:p>
        </p:txBody>
      </p:sp>
      <p:sp>
        <p:nvSpPr>
          <p:cNvPr id="10504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加强学校体育教育，提高体育教学质量和师资水平，促进青少年身心健康。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增加政府对青少年体育发展的投入，提高青少年体育活动的普及率和参与度。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鼓励社会力量参与青少年体育事业，形成多元化投入机制，满足青少年多样化的体育需求。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完善青少年体育赛事体系，提高赛事质量和影响力，激发青少年参与体育运动的热情和兴趣。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486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2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5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23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367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4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2024-01-05T16:24:57Z</dcterms:created>
  <dcterms:modified xsi:type="dcterms:W3CDTF">2024-01-05T16:24:57Z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c05aa9960b4442cebe27ed1972df8229_21</vt:lpwstr>
  </property>
</Properties>
</file>