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749" r:id="rId1"/>
    <p:sldMasterId id="2147494786" r:id="rId2"/>
  </p:sldMasterIdLst>
  <p:notesMasterIdLst>
    <p:notesMasterId r:id="rId3"/>
  </p:notesMasterIdLst>
  <p:sldIdLst>
    <p:sldId id="5427" r:id="rId4"/>
    <p:sldId id="5431" r:id="rId5"/>
    <p:sldId id="5434" r:id="rId6"/>
    <p:sldId id="5437" r:id="rId7"/>
    <p:sldId id="5443" r:id="rId9"/>
    <p:sldId id="5446" r:id="rId10"/>
    <p:sldId id="5449" r:id="rId11"/>
    <p:sldId id="5452" r:id="rId12"/>
    <p:sldId id="5458" r:id="rId14"/>
    <p:sldId id="5461" r:id="rId15"/>
    <p:sldId id="5464" r:id="rId16"/>
    <p:sldId id="5467" r:id="rId17"/>
    <p:sldId id="5470" r:id="rId18"/>
    <p:sldId id="5476" r:id="rId20"/>
    <p:sldId id="5479" r:id="rId21"/>
    <p:sldId id="5482" r:id="rId22"/>
    <p:sldId id="5485" r:id="rId23"/>
    <p:sldId id="5488" r:id="rId24"/>
    <p:sldId id="5494" r:id="rId26"/>
    <p:sldId id="5497" r:id="rId27"/>
    <p:sldId id="5500" r:id="rId28"/>
    <p:sldId id="5503" r:id="rId29"/>
    <p:sldId id="5506" r:id="rId30"/>
    <p:sldId id="5512" r:id="rId32"/>
    <p:sldId id="5515" r:id="rId33"/>
    <p:sldId id="5518" r:id="rId34"/>
    <p:sldId id="5521" r:id="rId35"/>
    <p:sldId id="5524" r:id="rId36"/>
    <p:sldId id="5530" r:id="rId38"/>
    <p:sldId id="5533" r:id="rId39"/>
    <p:sldId id="5536" r:id="rId40"/>
    <p:sldId id="5539" r:id="rId41"/>
    <p:sldId id="5542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750" r:id="rId1"/>
    <p:sldLayoutId id="2147494751" r:id="rId2"/>
    <p:sldLayoutId id="2147494752" r:id="rId3"/>
    <p:sldLayoutId id="2147494753" r:id="rId4"/>
    <p:sldLayoutId id="2147494754" r:id="rId5"/>
    <p:sldLayoutId id="2147494755" r:id="rId6"/>
    <p:sldLayoutId id="2147494756" r:id="rId7"/>
    <p:sldLayoutId id="2147494757" r:id="rId8"/>
    <p:sldLayoutId id="2147494758" r:id="rId9"/>
    <p:sldLayoutId id="2147494759" r:id="rId10"/>
    <p:sldLayoutId id="21474947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787" r:id="rId1"/>
    <p:sldLayoutId id="2147494788" r:id="rId2"/>
    <p:sldLayoutId id="2147494789" r:id="rId3"/>
    <p:sldLayoutId id="2147494790" r:id="rId4"/>
    <p:sldLayoutId id="2147494791" r:id="rId5"/>
    <p:sldLayoutId id="2147494792" r:id="rId6"/>
    <p:sldLayoutId id="2147494793" r:id="rId7"/>
    <p:sldLayoutId id="2147494794" r:id="rId8"/>
    <p:sldLayoutId id="2147494795" r:id="rId9"/>
    <p:sldLayoutId id="2147494796" r:id="rId10"/>
    <p:sldLayoutId id="21474947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tags" Target="../tags/tag268.xml"/><Relationship Id="rId18" Type="http://schemas.openxmlformats.org/officeDocument/2006/relationships/tags" Target="../tags/tag269.xml"/><Relationship Id="rId19" Type="http://schemas.openxmlformats.org/officeDocument/2006/relationships/tags" Target="../tags/tag270.xml"/><Relationship Id="rId20" Type="http://schemas.openxmlformats.org/officeDocument/2006/relationships/tags" Target="../tags/tag27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tags" Target="../tags/tag343.xml"/><Relationship Id="rId22" Type="http://schemas.openxmlformats.org/officeDocument/2006/relationships/tags" Target="../tags/tag344.xml"/><Relationship Id="rId23" Type="http://schemas.openxmlformats.org/officeDocument/2006/relationships/tags" Target="../tags/tag345.xml"/><Relationship Id="rId24" Type="http://schemas.openxmlformats.org/officeDocument/2006/relationships/tags" Target="../tags/tag346.xml"/><Relationship Id="rId25" Type="http://schemas.openxmlformats.org/officeDocument/2006/relationships/tags" Target="../tags/tag347.xml"/><Relationship Id="rId26" Type="http://schemas.openxmlformats.org/officeDocument/2006/relationships/tags" Target="../tags/tag348.xml"/><Relationship Id="rId27" Type="http://schemas.openxmlformats.org/officeDocument/2006/relationships/tags" Target="../tags/tag349.xml"/><Relationship Id="rId28" Type="http://schemas.openxmlformats.org/officeDocument/2006/relationships/tags" Target="../tags/tag350.xml"/><Relationship Id="rId29" Type="http://schemas.openxmlformats.org/officeDocument/2006/relationships/tags" Target="../tags/tag351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领导艺术与组织变革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领导艺术的重要性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领导艺术的核心要素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组织变革的驱动力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组织变革的挑战与应对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领导艺术在组织变革中的应用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领导艺术的重要性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领导力定义</a:t>
            </a:r>
            <a:endParaRPr altLang="en-US" lang="zh-CN"/>
          </a:p>
        </p:txBody>
      </p:sp>
      <p:sp>
        <p:nvSpPr>
          <p:cNvPr id="1048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领导力是一种能力，能够影响和激励他人实现共同目标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领导力是一种素质，能够展现出自信、果断、坚韧和责任心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领导力是一种影响力，能够通过沟通、协调和决策来影响他人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领导力是一种变革力量，能够推动组织变革和发展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领导力与管理的区别</a:t>
            </a:r>
            <a:endParaRPr altLang="en-US" lang="zh-CN"/>
          </a:p>
        </p:txBody>
      </p:sp>
      <p:sp>
        <p:nvSpPr>
          <p:cNvPr id="10489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领导力关注长远目标与愿景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管理则关注当下任务与执行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领导力强调个人魅力与影响力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管理则更注重制度与规范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领导力在组织变革中的作用</a:t>
            </a:r>
            <a:endParaRPr altLang="en-US" lang="zh-CN"/>
          </a:p>
        </p:txBody>
      </p:sp>
      <p:sp>
        <p:nvSpPr>
          <p:cNvPr id="104902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领导力能够推动组织不断适应外部环境的变化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领导力能够促进组织内部的沟通和协作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领导力能够激发员工的积极性和创造力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领导力是组织变革的核心驱动力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领导艺术的核心要素</a:t>
            </a:r>
            <a:endParaRPr altLang="en-US" lang="zh-CN"/>
          </a:p>
        </p:txBody>
      </p:sp>
      <p:sp>
        <p:nvSpPr>
          <p:cNvPr id="10490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决策能力</a:t>
            </a:r>
            <a:endParaRPr altLang="en-US" lang="zh-CN"/>
          </a:p>
        </p:txBody>
      </p:sp>
      <p:sp>
        <p:nvSpPr>
          <p:cNvPr id="10491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风险评估：预测潜在风险，并制定相应的应对措施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团队决策：鼓励团队成员参与，共同制定最佳方案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理性决策：基于事实和数据，避免主观臆断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快速决策：在关键时刻迅速做出判断和选择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沟通能力</a:t>
            </a:r>
            <a:endParaRPr altLang="en-US" lang="zh-CN"/>
          </a:p>
        </p:txBody>
      </p:sp>
      <p:sp>
        <p:nvSpPr>
          <p:cNvPr id="10491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清晰表达：能够清晰、准确地传达自己的想法和意图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倾听能力：能够认真倾听他人的意见和建议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情绪管理：能够控制自己的情绪，保持冷静和理性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有效沟通：能够运用合适的沟通方式和技巧，达到有效的沟通效果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激励能力</a:t>
            </a:r>
            <a:endParaRPr altLang="en-US" lang="zh-CN"/>
          </a:p>
        </p:txBody>
      </p:sp>
      <p:sp>
        <p:nvSpPr>
          <p:cNvPr id="10492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激发员工积极性：通过奖励、认可等方式，激发员工的积极性和工作动力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增强团队凝聚力：通过有效的激励手段，增强团队的凝聚力和向心力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提升员工满意度：通过满足员工的需求和期望，提升员工的工作满意度和忠诚度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促进组织变革：通过激励员工参与组织变革，促进组织的持续发展和创新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创新能力</a:t>
            </a:r>
            <a:endParaRPr altLang="en-US" lang="zh-CN"/>
          </a:p>
        </p:txBody>
      </p:sp>
      <p:sp>
        <p:nvSpPr>
          <p:cNvPr id="10492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创新思维：具备前瞻性和创新性的思维方式，能够引领组织变革的方向。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创新实践：通过实践探索新的管理方法、策略和模式，推动组织的创新发展。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创新文化：营造开放、包容、创新的组织文化，激发员工的创造力和创新精神。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创新人才：重视人才培养和引进，打造具备创新能力和专业素养的团队。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组织变革的驱动力</a:t>
            </a:r>
            <a:endParaRPr altLang="en-US" lang="zh-CN"/>
          </a:p>
        </p:txBody>
      </p:sp>
      <p:sp>
        <p:nvSpPr>
          <p:cNvPr id="104935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</a:t>
            </a:r>
            <a:endParaRPr altLang="en-US" lang="zh-CN"/>
          </a:p>
        </p:txBody>
      </p:sp>
      <p:sp>
        <p:nvSpPr>
          <p:cNvPr id="10494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技术进步推动组织变革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互联网技术对组织结构的影响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人工智能技术提升组织效率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数字化技术重塑组织文化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</a:t>
            </a:r>
            <a:endParaRPr altLang="en-US" lang="zh-CN"/>
          </a:p>
        </p:txBody>
      </p:sp>
      <p:sp>
        <p:nvSpPr>
          <p:cNvPr id="10494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市场竞争是组织变革的重要驱动力之一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市场竞争激烈时，企业需要更加注重团队合作和执行力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市场竞争激烈时，企业需要更加注重员工培训和发展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市场竞争压力促使企业不断寻求创新和变革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</a:t>
            </a:r>
            <a:endParaRPr altLang="en-US" lang="zh-CN"/>
          </a:p>
        </p:txBody>
      </p:sp>
      <p:sp>
        <p:nvSpPr>
          <p:cNvPr id="10495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政策法规的制定与执行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政策法规对组织变革的影响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政策法规对组织变革的推动作用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政策法规在组织变革中的重要性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内部需求</a:t>
            </a:r>
            <a:endParaRPr altLang="en-US" lang="zh-CN"/>
          </a:p>
        </p:txBody>
      </p:sp>
      <p:sp>
        <p:nvSpPr>
          <p:cNvPr id="10495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内部流程优化与再造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组织目标与战略调整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员工能力与素质提升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激励机制与培训体系完善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组织变革的挑战与应对</a:t>
            </a:r>
            <a:endParaRPr altLang="en-US" lang="zh-CN"/>
          </a:p>
        </p:txBody>
      </p:sp>
      <p:sp>
        <p:nvSpPr>
          <p:cNvPr id="104965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员工抗拒与应对策略</a:t>
            </a:r>
            <a:endParaRPr altLang="en-US" lang="zh-CN"/>
          </a:p>
        </p:txBody>
      </p:sp>
      <p:sp>
        <p:nvSpPr>
          <p:cNvPr id="1049702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04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706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08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0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员工抗拒的原因：对变革的恐惧、对未知的担忧、对自身利益的担忧等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2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14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716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18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0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员工抗拒的表现：消极怠工、抵制变革、离职等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22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24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726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28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30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应对策略：加强沟通与解释，提高员工的参与度和认同感；提供必要的培训和支持，帮助员工适应变革；建立激励机制，鼓励员工积极参与变革等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32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34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736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38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0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应对效果：提高员工的满意度和归属感，促进组织变革的顺利实施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组织文化冲突与融合</a:t>
            </a:r>
            <a:endParaRPr altLang="en-US" lang="zh-CN"/>
          </a:p>
        </p:txBody>
      </p:sp>
      <p:sp>
        <p:nvSpPr>
          <p:cNvPr id="10497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应对策略：建立共同愿景、促进跨文化交流和培训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成功案例分享：跨文化团队的成功经验和启示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组织文化冲突的来源：不同文化背景、价值观和行为方式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组织文化融合的必要性：促进团队协作、提高绩效和创新力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变革过程中的风险管理</a:t>
            </a:r>
            <a:endParaRPr altLang="en-US" lang="zh-CN"/>
          </a:p>
        </p:txBody>
      </p:sp>
      <p:sp>
        <p:nvSpPr>
          <p:cNvPr id="10498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监控和调整风险管理策略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建立有效的沟通机制以应对风险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识别并评估变革风险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制定并实施风险管理计划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变革后的持续改进</a:t>
            </a:r>
            <a:endParaRPr altLang="en-US" lang="zh-CN"/>
          </a:p>
        </p:txBody>
      </p:sp>
      <p:sp>
        <p:nvSpPr>
          <p:cNvPr id="104989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变革后的评估与反馈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9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持续改进的组织文化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0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激励机制与员工参与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1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领导艺术在持续改进中的作用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领导艺术在组织变革中的应用</a:t>
            </a:r>
            <a:endParaRPr altLang="en-US" lang="zh-CN"/>
          </a:p>
        </p:txBody>
      </p:sp>
      <p:sp>
        <p:nvSpPr>
          <p:cNvPr id="104995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明确组织目标与愿景</a:t>
            </a:r>
            <a:endParaRPr altLang="en-US" lang="zh-CN"/>
          </a:p>
        </p:txBody>
      </p:sp>
      <p:sp>
        <p:nvSpPr>
          <p:cNvPr id="10500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组织变革的背景与目标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领导艺术在组织变革中的作用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明确组织目标与愿景的步骤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实现组织目标与愿景的策略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制定实施计划与策略</a:t>
            </a:r>
            <a:endParaRPr altLang="en-US" lang="zh-CN"/>
          </a:p>
        </p:txBody>
      </p:sp>
      <p:sp>
        <p:nvSpPr>
          <p:cNvPr id="10500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明确组织变革的目标和愿景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制定应对挑战和风险的策略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确定所需的资源和支持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制定具体的实施计划和时间表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激发员工参与与积极性</a:t>
            </a:r>
            <a:endParaRPr altLang="en-US" lang="zh-CN"/>
          </a:p>
        </p:txBody>
      </p:sp>
      <p:sp>
        <p:nvSpPr>
          <p:cNvPr id="10501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建立信任和尊重：领导者应与员工建立互信关系，尊重员工的意见和贡献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明确目标和愿景：领导者应向员工清晰传达组织变革的目标和愿景，激发员工的归属感和使命感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提供培训和支持：领导者应为员工提供必要的培训和支持，帮助他们适应新的工作方式和流程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激励和认可：领导者应通过奖励、认可等方式激励员工积极参与组织变革，提高员工的积极性和工作动力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监控变革过程与结果评估</a:t>
            </a:r>
            <a:endParaRPr altLang="en-US" lang="zh-CN"/>
          </a:p>
        </p:txBody>
      </p:sp>
      <p:sp>
        <p:nvSpPr>
          <p:cNvPr id="10501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监控变革过程：跟踪变革的进展，确保变革按计划进行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结果评估：对变革的结果进行评估，以确定其是否达到预期目标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反馈机制：建立有效的反馈机制，以便及时调整变革策略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持续改进：不断寻求改进机会，以推动组织持续发展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未来趋势与展望</a:t>
            </a:r>
            <a:endParaRPr altLang="en-US" lang="zh-CN"/>
          </a:p>
        </p:txBody>
      </p:sp>
      <p:sp>
        <p:nvSpPr>
          <p:cNvPr id="105023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领导力发展的新趋势</a:t>
            </a:r>
            <a:endParaRPr altLang="en-US" lang="zh-CN"/>
          </a:p>
        </p:txBody>
      </p:sp>
      <p:sp>
        <p:nvSpPr>
          <p:cNvPr id="10502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自我驱动：激发内在动力，提升领导力自我发展能力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情感智慧：注重情感管理，提升领导力情感智慧水平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数字化转型：利用大数据、人工智能等技术提升领导力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跨界合作：跨领域、跨行业合作，拓展领导力视野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组织变革的新方向</a:t>
            </a:r>
            <a:endParaRPr altLang="en-US" lang="zh-CN"/>
          </a:p>
        </p:txBody>
      </p:sp>
      <p:sp>
        <p:nvSpPr>
          <p:cNvPr id="10503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数字化转型：利用大数据、人工智能等技术提升组织效率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敏捷组织：构建快速响应市场变化的组织结构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人才发展：重视员工培训和职业发展，提升组织软实力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跨界合作：与其他行业、企业进行合作，拓展业务领域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跨部门协同与合作的重要性</a:t>
            </a:r>
            <a:endParaRPr altLang="en-US" lang="zh-CN"/>
          </a:p>
        </p:txBody>
      </p:sp>
      <p:sp>
        <p:nvSpPr>
          <p:cNvPr id="10503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未来趋势：组织变革与跨部门协同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合作的重要性：提高工作效率，促进创新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跨部门协同的挑战与解决方案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合作与领导艺术的融合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持续学习与创新的重要性</a:t>
            </a:r>
            <a:endParaRPr altLang="en-US" lang="zh-CN"/>
          </a:p>
        </p:txBody>
      </p:sp>
      <p:sp>
        <p:nvSpPr>
          <p:cNvPr id="10504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适应不断变化的环境和需求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保持竞争优势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激发团队创造力和创新精神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培养未来领导者的关键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9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49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7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6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2023-12-19T08:55:49Z</dcterms:created>
  <dcterms:modified xsi:type="dcterms:W3CDTF">2023-12-19T08:55:49Z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d751fbadb24841589aa9f7588dada302_21</vt:lpwstr>
  </property>
</Properties>
</file>