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56" r:id="rId1"/>
    <p:sldMasterId id="2147485593" r:id="rId2"/>
  </p:sldMasterIdLst>
  <p:notesMasterIdLst>
    <p:notesMasterId r:id="rId3"/>
  </p:notesMasterIdLst>
  <p:sldIdLst>
    <p:sldId id="1160" r:id="rId4"/>
    <p:sldId id="1164" r:id="rId5"/>
    <p:sldId id="1167" r:id="rId6"/>
    <p:sldId id="1170" r:id="rId7"/>
    <p:sldId id="1176" r:id="rId9"/>
    <p:sldId id="1179" r:id="rId10"/>
    <p:sldId id="1182" r:id="rId11"/>
    <p:sldId id="1185" r:id="rId12"/>
    <p:sldId id="1191" r:id="rId14"/>
    <p:sldId id="1194" r:id="rId15"/>
    <p:sldId id="1197" r:id="rId16"/>
    <p:sldId id="1200" r:id="rId17"/>
    <p:sldId id="1206" r:id="rId19"/>
    <p:sldId id="1209" r:id="rId20"/>
    <p:sldId id="1212" r:id="rId21"/>
    <p:sldId id="1215" r:id="rId22"/>
    <p:sldId id="1221" r:id="rId24"/>
    <p:sldId id="1224" r:id="rId25"/>
    <p:sldId id="1227" r:id="rId26"/>
    <p:sldId id="1230" r:id="rId27"/>
    <p:sldId id="1236" r:id="rId29"/>
    <p:sldId id="1239" r:id="rId30"/>
    <p:sldId id="1242" r:id="rId31"/>
    <p:sldId id="1245" r:id="rId32"/>
    <p:sldId id="1251" r:id="rId34"/>
    <p:sldId id="1254" r:id="rId35"/>
    <p:sldId id="1257" r:id="rId36"/>
    <p:sldId id="1260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57" r:id="rId1"/>
    <p:sldLayoutId id="2147485558" r:id="rId2"/>
    <p:sldLayoutId id="2147485559" r:id="rId3"/>
    <p:sldLayoutId id="2147485560" r:id="rId4"/>
    <p:sldLayoutId id="2147485561" r:id="rId5"/>
    <p:sldLayoutId id="2147485562" r:id="rId6"/>
    <p:sldLayoutId id="2147485563" r:id="rId7"/>
    <p:sldLayoutId id="2147485564" r:id="rId8"/>
    <p:sldLayoutId id="2147485565" r:id="rId9"/>
    <p:sldLayoutId id="2147485566" r:id="rId10"/>
    <p:sldLayoutId id="21474855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594" r:id="rId1"/>
    <p:sldLayoutId id="2147485595" r:id="rId2"/>
    <p:sldLayoutId id="2147485596" r:id="rId3"/>
    <p:sldLayoutId id="2147485597" r:id="rId4"/>
    <p:sldLayoutId id="2147485598" r:id="rId5"/>
    <p:sldLayoutId id="2147485599" r:id="rId6"/>
    <p:sldLayoutId id="2147485600" r:id="rId7"/>
    <p:sldLayoutId id="2147485601" r:id="rId8"/>
    <p:sldLayoutId id="2147485602" r:id="rId9"/>
    <p:sldLayoutId id="2147485603" r:id="rId10"/>
    <p:sldLayoutId id="21474856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ags" Target="../tags/tag167.xml"/><Relationship Id="rId23" Type="http://schemas.openxmlformats.org/officeDocument/2006/relationships/tags" Target="../tags/tag168.xml"/><Relationship Id="rId24" Type="http://schemas.openxmlformats.org/officeDocument/2006/relationships/tags" Target="../tags/tag169.xml"/><Relationship Id="rId25" Type="http://schemas.openxmlformats.org/officeDocument/2006/relationships/tags" Target="../tags/tag170.xml"/><Relationship Id="rId26" Type="http://schemas.openxmlformats.org/officeDocument/2006/relationships/tags" Target="../tags/tag171.xml"/><Relationship Id="rId27" Type="http://schemas.openxmlformats.org/officeDocument/2006/relationships/tags" Target="../tags/tag172.xml"/><Relationship Id="rId28" Type="http://schemas.openxmlformats.org/officeDocument/2006/relationships/tags" Target="../tags/tag173.xml"/><Relationship Id="rId29" Type="http://schemas.openxmlformats.org/officeDocument/2006/relationships/tags" Target="../tags/tag17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20" Type="http://schemas.openxmlformats.org/officeDocument/2006/relationships/tags" Target="../tags/tag315.xml"/><Relationship Id="rId21" Type="http://schemas.openxmlformats.org/officeDocument/2006/relationships/tags" Target="../tags/tag316.xml"/><Relationship Id="rId22" Type="http://schemas.openxmlformats.org/officeDocument/2006/relationships/tags" Target="../tags/tag317.xml"/><Relationship Id="rId23" Type="http://schemas.openxmlformats.org/officeDocument/2006/relationships/tags" Target="../tags/tag318.xml"/><Relationship Id="rId24" Type="http://schemas.openxmlformats.org/officeDocument/2006/relationships/tags" Target="../tags/tag319.xml"/><Relationship Id="rId25" Type="http://schemas.openxmlformats.org/officeDocument/2006/relationships/tags" Target="../tags/tag320.xml"/><Relationship Id="rId26" Type="http://schemas.openxmlformats.org/officeDocument/2006/relationships/tags" Target="../tags/tag321.xml"/><Relationship Id="rId27" Type="http://schemas.openxmlformats.org/officeDocument/2006/relationships/tags" Target="../tags/tag322.xml"/><Relationship Id="rId28" Type="http://schemas.openxmlformats.org/officeDocument/2006/relationships/tags" Target="../tags/tag323.xml"/><Relationship Id="rId29" Type="http://schemas.openxmlformats.org/officeDocument/2006/relationships/tags" Target="../tags/tag324.xml"/><Relationship Id="rId30" Type="http://schemas.openxmlformats.org/officeDocument/2006/relationships/tags" Target="../tags/tag325.xml"/><Relationship Id="rId31" Type="http://schemas.openxmlformats.org/officeDocument/2006/relationships/tags" Target="../tags/tag326.xml"/><Relationship Id="rId32" Type="http://schemas.openxmlformats.org/officeDocument/2006/relationships/tags" Target="../tags/tag327.xml"/><Relationship Id="rId33" Type="http://schemas.openxmlformats.org/officeDocument/2006/relationships/tags" Target="../tags/tag328.xml"/><Relationship Id="rId34" Type="http://schemas.openxmlformats.org/officeDocument/2006/relationships/tags" Target="../tags/tag329.xml"/><Relationship Id="rId35" Type="http://schemas.openxmlformats.org/officeDocument/2006/relationships/tags" Target="../tags/tag330.xml"/><Relationship Id="rId36" Type="http://schemas.openxmlformats.org/officeDocument/2006/relationships/tags" Target="../tags/tag331.xml"/><Relationship Id="rId37" Type="http://schemas.openxmlformats.org/officeDocument/2006/relationships/tags" Target="../tags/tag332.xml"/><Relationship Id="rId38" Type="http://schemas.openxmlformats.org/officeDocument/2006/relationships/tags" Target="../tags/tag333.xml"/><Relationship Id="rId39" Type="http://schemas.openxmlformats.org/officeDocument/2006/relationships/tags" Target="../tags/tag334.xml"/><Relationship Id="rId40" Type="http://schemas.openxmlformats.org/officeDocument/2006/relationships/tags" Target="../tags/tag335.xml"/><Relationship Id="rId4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ags" Target="../tags/tag386.xml"/><Relationship Id="rId24" Type="http://schemas.openxmlformats.org/officeDocument/2006/relationships/tags" Target="../tags/tag387.xml"/><Relationship Id="rId25" Type="http://schemas.openxmlformats.org/officeDocument/2006/relationships/tags" Target="../tags/tag388.xml"/><Relationship Id="rId26" Type="http://schemas.openxmlformats.org/officeDocument/2006/relationships/tags" Target="../tags/tag389.xml"/><Relationship Id="rId27" Type="http://schemas.openxmlformats.org/officeDocument/2006/relationships/tags" Target="../tags/tag390.xml"/><Relationship Id="rId28" Type="http://schemas.openxmlformats.org/officeDocument/2006/relationships/tags" Target="../tags/tag391.xml"/><Relationship Id="rId29" Type="http://schemas.openxmlformats.org/officeDocument/2006/relationships/tags" Target="../tags/tag392.xml"/><Relationship Id="rId30" Type="http://schemas.openxmlformats.org/officeDocument/2006/relationships/tags" Target="../tags/tag393.xml"/><Relationship Id="rId31" Type="http://schemas.openxmlformats.org/officeDocument/2006/relationships/tags" Target="../tags/tag394.xml"/><Relationship Id="rId32" Type="http://schemas.openxmlformats.org/officeDocument/2006/relationships/tags" Target="../tags/tag395.xml"/><Relationship Id="rId33" Type="http://schemas.openxmlformats.org/officeDocument/2006/relationships/tags" Target="../tags/tag396.xml"/><Relationship Id="rId34" Type="http://schemas.openxmlformats.org/officeDocument/2006/relationships/tags" Target="../tags/tag397.xml"/><Relationship Id="rId35" Type="http://schemas.openxmlformats.org/officeDocument/2006/relationships/tags" Target="../tags/tag398.xml"/><Relationship Id="rId36" Type="http://schemas.openxmlformats.org/officeDocument/2006/relationships/tags" Target="../tags/tag399.xml"/><Relationship Id="rId37" Type="http://schemas.openxmlformats.org/officeDocument/2006/relationships/tags" Target="../tags/tag400.xml"/><Relationship Id="rId38" Type="http://schemas.openxmlformats.org/officeDocument/2006/relationships/tags" Target="../tags/tag401.xml"/><Relationship Id="rId39" Type="http://schemas.openxmlformats.org/officeDocument/2006/relationships/tags" Target="../tags/tag402.xml"/><Relationship Id="rId40" Type="http://schemas.openxmlformats.org/officeDocument/2006/relationships/tags" Target="../tags/tag403.xml"/><Relationship Id="rId4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有效执行战略目标的关键因素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明确战略目标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制定实施计划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建立高效的组织结构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培养和激励员工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加强沟通和协作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明确战略目标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制定清晰、具体的战略目标</a:t>
            </a:r>
            <a:endParaRPr altLang="en-US" lang="zh-CN"/>
          </a:p>
        </p:txBody>
      </p:sp>
      <p:sp>
        <p:nvSpPr>
          <p:cNvPr id="10490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制定时间表：为每个目标设定明确的时间表，确保按时完成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制定行动计划：为实现目标制定详细的行动计划，并分配责任人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明确目标：确保每个员工都清楚了解公司的战略目标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具体量化：将目标具体量化，以便更好地衡量进度和成果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确保战略目标与公司愿景和使命相一致</a:t>
            </a:r>
            <a:endParaRPr altLang="en-US" lang="zh-CN"/>
          </a:p>
        </p:txBody>
      </p:sp>
      <p:sp>
        <p:nvSpPr>
          <p:cNvPr id="10491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明确战略目标与公司愿景和使命的关系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定期评估战略目标的实施情况，及时调整和优化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制定战略目标时充分考虑公司内外部环境因素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确保战略目标符合公司的核心价值观和长期发展目标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确保战略目标具有可衡量性和可达成性</a:t>
            </a:r>
            <a:endParaRPr altLang="en-US" lang="zh-CN"/>
          </a:p>
        </p:txBody>
      </p:sp>
      <p:sp>
        <p:nvSpPr>
          <p:cNvPr id="10492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建立有效的评估机制：定期评估目标的进展情况，及时调整计划和策略，以确保目标的实现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明确战略目标：确保目标具体、明确，能够被衡量和评估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制定可行的计划：制定详细的计划，包括时间表、资源需求和预算等，以确保目标的可达成性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激励员工参与：鼓励员工参与目标的制定和实施过程，提高员工的积极性和参与度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制定实施计划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5556"/>
          </a:bodyPr>
          <a:p>
            <a:r>
              <a:rPr altLang="en-US" lang="zh-CN"/>
              <a:t>制定详细的实施计划，包括时间表、责任人和资源需求</a:t>
            </a:r>
            <a:endParaRPr altLang="en-US" lang="zh-CN"/>
          </a:p>
        </p:txBody>
      </p:sp>
      <p:sp>
        <p:nvSpPr>
          <p:cNvPr id="1049402" name="矩形 31"/>
          <p:cNvSpPr/>
          <p:nvPr>
            <p:custDataLst>
              <p:tags r:id="rId1"/>
            </p:custDataLst>
          </p:nvPr>
        </p:nvSpPr>
        <p:spPr>
          <a:xfrm>
            <a:off x="1430814" y="1364400"/>
            <a:ext cx="9331742" cy="143902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时间表：明确每个阶段的目标和时间节点，确保按计划推进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"/>
          <p:cNvSpPr/>
          <p:nvPr>
            <p:custDataLst>
              <p:tags r:id="rId2"/>
            </p:custDataLst>
          </p:nvPr>
        </p:nvSpPr>
        <p:spPr>
          <a:xfrm>
            <a:off x="1430814" y="3051487"/>
            <a:ext cx="9331742" cy="143902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责任人：指定具体负责人，确保任务得到有效执行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5"/>
          <p:cNvSpPr/>
          <p:nvPr>
            <p:custDataLst>
              <p:tags r:id="rId3"/>
            </p:custDataLst>
          </p:nvPr>
        </p:nvSpPr>
        <p:spPr>
          <a:xfrm>
            <a:off x="1430814" y="4738574"/>
            <a:ext cx="9331742" cy="143902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资源需求：评估所需资源，包括人力、物力、财力等，并合理分配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确保实施计划与战略目标保持一致</a:t>
            </a:r>
            <a:endParaRPr altLang="en-US" lang="zh-CN"/>
          </a:p>
        </p:txBody>
      </p:sp>
      <p:sp>
        <p:nvSpPr>
          <p:cNvPr id="104944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明确战略目标：在制定实施计划之前，要确保对战略目标有清晰、明确的理解，确保所有相关人员对目标有共同的认识。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分解战略目标：将战略目标分解为可操作的具体任务，确保每个任务都与整体目标保持一致，并能够衡量和评估。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制定实施计划：根据分解后的任务，制定详细的实施计划，包括时间表、责任人、资源需求等，确保计划与战略目标保持一致。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监控和调整：在实施过程中，要密切监控计划的执行情况，及时发现问题并进行调整，确保计划与战略目标保持一致，并能够实现预期的成果。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定期评估和调整实施计划，以适应变化的市场环境和公司需求</a:t>
            </a:r>
            <a:endParaRPr altLang="en-US" lang="zh-CN"/>
          </a:p>
        </p:txBody>
      </p:sp>
      <p:sp>
        <p:nvSpPr>
          <p:cNvPr id="104951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定期评估实施计划：在实施计划的过程中，需要定期评估计划的进展情况，包括目标完成情况、资源使用情况等。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调整实施计划：根据市场环境和公司需求的变化，及时调整实施计划，以确保计划与实际情况相符合。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适应变化的市场环境：市场环境的变化是不可避免的，需要密切关注市场动态，及时调整实施计划，以适应市场变化。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满足公司需求：实施计划需要满足公司的战略目标，根据公司的需求变化，及时调整实施计划，以确保计划的可行性和有效性。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57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建立高效的组织结构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确保组织结构与战略目标相匹配</a:t>
            </a:r>
            <a:endParaRPr altLang="en-US" lang="zh-CN"/>
          </a:p>
        </p:txBody>
      </p:sp>
      <p:sp>
        <p:nvSpPr>
          <p:cNvPr id="10496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明确战略目标：首先需要清晰定义组织的战略目标，确保所有成员都理解并认同这些目标。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分析现有组织结构：对现有的组织结构进行全面分析，了解其优点和不足，找出可能阻碍战略目标实现的障碍。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调整组织结构：根据战略目标，对组织结构进行调整，确保各部门、团队和个人的职责与战略目标相匹配。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建立跨部门协作机制：促进不同部门之间的协作与沟通，确保各部门能够协同工作，共同实现战略目标。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建立明确的职责和权限体系，避免职能重叠和缺位</a:t>
            </a:r>
            <a:endParaRPr altLang="en-US" lang="zh-CN"/>
          </a:p>
        </p:txBody>
      </p:sp>
      <p:sp>
        <p:nvSpPr>
          <p:cNvPr id="10497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建立监督机制，对各部门和员工的工作进行监督和评估，及时发现和解决问题，确保工作顺利进行。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明确各部门和岗位的职责和权限，确保每个员工清楚自己的职责范围和工作目标。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建立有效的沟通机制，确保各部门之间能够及时、准确地传递信息，避免出现信息孤岛和重复工作。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加强培训和教育，提高员工的素质和能力，增强其对组织的认同感和归属感，从而更好地履行职责。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优化内部流程，提高组织效率</a:t>
            </a:r>
            <a:endParaRPr altLang="en-US" lang="zh-CN"/>
          </a:p>
        </p:txBody>
      </p:sp>
      <p:sp>
        <p:nvSpPr>
          <p:cNvPr id="104980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加强内部沟通，促进团队协作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1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优化决策流程，提高决策效率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建立高效的信息传递机制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明确岗位职责和流程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87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培养和激励员工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提供培训和发展机会，提高员工素质和能力</a:t>
            </a:r>
            <a:endParaRPr altLang="en-US" lang="zh-CN"/>
          </a:p>
        </p:txBody>
      </p:sp>
      <p:sp>
        <p:nvSpPr>
          <p:cNvPr id="10499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培训计划：制定针对不同职位和需求的培训计划，提高员工的专业技能和知识水平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在职培训：提供在职培训课程，帮助员工在实际工作中不断学习和进步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激励措施：设立奖励机制，鼓励员工主动学习和提升自己的能力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职业发展：为员工提供晋升机会和职业发展规划，激发员工的积极性和创造力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建立激励机制，鼓励员工积极参与和贡献</a:t>
            </a:r>
            <a:endParaRPr altLang="en-US" lang="zh-CN"/>
          </a:p>
        </p:txBody>
      </p:sp>
      <p:sp>
        <p:nvSpPr>
          <p:cNvPr id="10500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设立明确的奖励制度：根据员工的绩效和贡献，给予相应的奖励，激发员工的积极性和创造力。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培训和发展机会：提供培训和发展机会，帮助员工提升技能和知识，增强员工的归属感和忠诚度。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认可和赞赏：及时认可和赞赏员工的努力和成就，增强员工的自信心和动力，提高员工的工作满意度。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参与决策和规划：让员工参与决策和规划，增强员工的责任感和使命感，提高员工的工作积极性和效率。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营造积极的工作氛围，增强员工的归属感和忠诚度</a:t>
            </a:r>
            <a:endParaRPr altLang="en-US" lang="zh-CN"/>
          </a:p>
        </p:txBody>
      </p:sp>
      <p:sp>
        <p:nvSpPr>
          <p:cNvPr id="1050096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8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02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建立良好的沟通机制：鼓励员工之间的交流和合作，促进信息的共享和传递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04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0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8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0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112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14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6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11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20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2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4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26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8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13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32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4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6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38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0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14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44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6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8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关注员工成长：提供培训和发展机会，帮助员工提升技能和知识水平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50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52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认可和奖励优秀表现：设立明确的奖励制度，对员工的优秀表现给予及时的认可和奖励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54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56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增强员工的归属感和忠诚度：通过关心员工的生活和工作，提高员工的满意度和忠诚度  增强员工的归属感和忠诚度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58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增强员工的归属感和忠诚度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60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建立良好的企业文化：倡导团队合作、尊重个人价值等价值观，营造积极向上的工作氛围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62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64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提供良好的工作环境：确保员工的工作环境舒适、安全，有利于员工的身心健康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66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68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关注员工福利：提供具有竞争力的薪酬和福利，满足员工的基本需求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70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72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增强员工的归属感和忠诚度：通过关心员工的生活和工作，提高员工的满意度和忠诚度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74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2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21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加强沟通和协作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建立有效的沟通机制，确保信息畅通和透明</a:t>
            </a:r>
            <a:endParaRPr altLang="en-US" lang="zh-CN"/>
          </a:p>
        </p:txBody>
      </p:sp>
      <p:sp>
        <p:nvSpPr>
          <p:cNvPr id="105031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2500"/>
          </a:bodyPr>
          <a:p>
            <a:r>
              <a:rPr altLang="en-US" lang="zh-CN"/>
              <a:t>明确沟通目标：在开始沟通之前，双方需要明确沟通的目标和期望结果。</a:t>
            </a:r>
            <a:endParaRPr altLang="en-US" lang="zh-CN"/>
          </a:p>
          <a:p>
            <a:r>
              <a:rPr altLang="en-US" lang="zh-CN"/>
              <a:t>选择合适的沟通方式：根据沟通内容和目标，选择合适的沟通方式，如面对面会议、电话会议、电子邮件等。</a:t>
            </a:r>
            <a:endParaRPr altLang="en-US" lang="zh-CN"/>
          </a:p>
          <a:p>
            <a:r>
              <a:rPr altLang="en-US" lang="zh-CN"/>
              <a:t>保持开放和尊重：在沟通过程中，双方需要保持开放和尊重的态度，避免出现冲突和误解。</a:t>
            </a:r>
            <a:endParaRPr altLang="en-US" lang="zh-CN"/>
          </a:p>
          <a:p>
            <a:r>
              <a:rPr altLang="en-US" lang="zh-CN"/>
              <a:t>确保信息畅通：在沟通过程中，双方需要及时反馈信息，确保信息畅通，避免出现信息不对称的情况。</a:t>
            </a:r>
            <a:endParaRPr altLang="en-US" lang="zh-CN"/>
          </a:p>
          <a:p>
            <a:r>
              <a:rPr altLang="en-US" lang="zh-CN"/>
              <a:t>保持透明：在沟通过程中，双方需要保持信息的透明度，避免出现信息泄露和误导的情况。  以下是用户提供的信息和标题： 我正在写一份主题为“有效执行战略目标的关键因素”的PPT,现在准备介绍“加强沟通和协作”,请帮我生成“建立信任，促进合作与协作”为标题的内容 建立信任，促进合作与协作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我正在写一份主题为“有效执行战略目标的关键因素”的PPT,现在准备介绍“加强沟通和协作”,请帮我生成“建立信任，促进合作与协作”为标题的内容</a:t>
            </a:r>
            <a:endParaRPr altLang="en-US" lang="zh-CN"/>
          </a:p>
          <a:p>
            <a:pPr lvl="1"/>
            <a:r>
              <a:rPr altLang="en-US" lang="zh-CN"/>
              <a:t>建立信任，促进合作与协作</a:t>
            </a:r>
            <a:endParaRPr altLang="en-US" lang="zh-CN"/>
          </a:p>
          <a:p>
            <a:r>
              <a:rPr altLang="en-US" lang="zh-CN"/>
              <a:t>建立信任：在团队中建立信任是促进合作与协作的关键。团队成员需要相互信任，相信对方的能力和诚信。</a:t>
            </a:r>
            <a:endParaRPr altLang="en-US" lang="zh-CN"/>
          </a:p>
          <a:p>
            <a:r>
              <a:rPr altLang="en-US" lang="zh-CN"/>
              <a:t>促进合作：通过明确的分工和协作方式，促进团队成员之间的合作。在合作过程中，需要注重沟通和协调，确保工作顺利进行。</a:t>
            </a:r>
            <a:endParaRPr altLang="en-US" lang="zh-CN"/>
          </a:p>
          <a:p>
            <a:r>
              <a:rPr altLang="en-US" lang="zh-CN"/>
              <a:t>建立共同目标：团队成员需要建立共同的目标，明确工作方向和重点。在实现共同目标的过程中，需要相互支持和鼓励。</a:t>
            </a:r>
            <a:endParaRPr altLang="en-US" lang="zh-CN"/>
          </a:p>
          <a:p>
            <a:r>
              <a:rPr altLang="en-US" lang="zh-CN"/>
              <a:t>及时反馈：在合作过程中，需要及时反馈工作进展和问题，以便及时调整计划和策略。同时，也需要接受他人的反馈和建议，不断改进和提高。</a:t>
            </a:r>
            <a:endParaRPr altLang="en-US" lang="zh-CN"/>
          </a:p>
          <a:p>
            <a:r>
              <a:rPr altLang="en-US" lang="zh-CN"/>
              <a:t>营造积极氛围：在团队中营造积极、开放、包容的氛围，鼓励团队成员提出自己的想法和建议，激发团队的创新力和创造力。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加强内部协作，促进各部门之间的合作和协调</a:t>
            </a:r>
            <a:endParaRPr altLang="en-US" lang="zh-CN"/>
          </a:p>
        </p:txBody>
      </p:sp>
      <p:sp>
        <p:nvSpPr>
          <p:cNvPr id="105035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建立有效的沟通机制：确保各部门之间的信息流通，及时分享工作进展和问题，以便共同解决。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明确职责和目标：确保每个部门清楚自己的职责和目标，避免重复工作和冲突。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加强跨部门合作：鼓励各部门之间进行合作，共同完成战略目标，提高工作效率。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建立信任和尊重：加强部门之间的信任和尊重，避免出现相互推诿和指责的情况。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积极寻求外部合作伙伴，共同推动战略目标的实现</a:t>
            </a:r>
            <a:endParaRPr altLang="en-US" lang="zh-CN"/>
          </a:p>
        </p:txBody>
      </p:sp>
      <p:sp>
        <p:nvSpPr>
          <p:cNvPr id="10504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建立良好的合作关系：与供应商、客户、政府等外部合作伙伴建立长期稳定的合作关系，共同推动战略目标的实现。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共享资源和信息：与合作伙伴共享资源和信息，提高工作效率，减少重复劳动，降低成本。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协同创新：与合作伙伴共同研发新产品、新技术和新服务，提高市场竞争力，推动战略目标的实现。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建立信任和尊重：与合作伙伴建立信任和尊重的关系，避免冲突和误解，提高合作效果。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46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持续改进和创新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778"/>
          </a:bodyPr>
          <a:p>
            <a:r>
              <a:rPr altLang="en-US" lang="zh-CN"/>
              <a:t>不断寻求改进和创新的机会，以适应不断变化的市场环境</a:t>
            </a:r>
            <a:endParaRPr altLang="en-US" lang="zh-CN"/>
          </a:p>
        </p:txBody>
      </p:sp>
      <p:sp>
        <p:nvSpPr>
          <p:cNvPr id="10505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持续改进：不断寻找改进的机会，提高工作效率和质量，降低成本，增强竞争力。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创新思维：鼓励员工提出新的想法和解决方案，培养创新思维，不断探索新的市场机会。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适应变化：及时调整战略和计划，以适应不断变化的市场环境，保持竞争优势。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持续学习：不断学习和掌握新的知识和技能，提高员工的综合素质和创新能力。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鼓励员工提出改进和创新建议，激发员工的创造力和参与度</a:t>
            </a:r>
            <a:endParaRPr altLang="en-US" lang="zh-CN"/>
          </a:p>
        </p:txBody>
      </p:sp>
      <p:sp>
        <p:nvSpPr>
          <p:cNvPr id="1050606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8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0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12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建立开放和包容的文化，鼓励员工敢于提出自己的想法和建议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14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61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8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0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622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624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6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62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630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32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34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636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38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64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642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44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46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648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0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65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654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6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8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设立专门的创新团队或平台，鼓励员工分享自己的创新思维和实践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60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662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定期组织员工培训和技能提升，提高员工的综合素质和创新能力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64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666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建立激励机制，对提出有效改进和创新建议的员工给予适当的奖励和表彰  激发员工的创造力和参与度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68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激发员工的创造力和参与度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670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鼓励员工参与决策和规划，提高员工的归属感和责任感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72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674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提供多样化的工作环境和资源，激发员工的创造力和想象力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76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678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建立良好的沟通和协作机制，促进员工之间的合作和交流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80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682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定期组织团队建设活动，增强员工的团队凝聚力和合作意识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84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跟踪行业发展趋势，及时调整战略目标和实施计划</a:t>
            </a:r>
            <a:endParaRPr altLang="en-US" lang="zh-CN"/>
          </a:p>
        </p:txBody>
      </p:sp>
      <p:sp>
        <p:nvSpPr>
          <p:cNvPr id="105072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了解行业动态：关注市场趋势、竞争对手和客户需求等信息，及时调整战略目标和实施计划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灵活调整：根据市场变化和企业实际情况，灵活调整战略目标和实施计划，确保与市场需求保持一致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创新思维：鼓励员工提出创新性想法和建议，不断改进产品和服务，提高企业竞争力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持续改进：建立持续改进的企业文化，不断优化流程和管理，提高效率和效益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79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79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9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2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2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2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3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5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19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2023-12-20T04:07:07Z</dcterms:created>
  <dcterms:modified xsi:type="dcterms:W3CDTF">2023-12-20T04:07:07Z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2478840fecec41b08232e53c33757775_21</vt:lpwstr>
  </property>
</Properties>
</file>