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167" r:id="rId1"/>
    <p:sldMasterId id="2147486204" r:id="rId2"/>
  </p:sldMasterIdLst>
  <p:notesMasterIdLst>
    <p:notesMasterId r:id="rId3"/>
  </p:notesMasterIdLst>
  <p:sldIdLst>
    <p:sldId id="1378" r:id="rId4"/>
    <p:sldId id="1383" r:id="rId5"/>
    <p:sldId id="1387" r:id="rId6"/>
    <p:sldId id="1390" r:id="rId7"/>
    <p:sldId id="1396" r:id="rId9"/>
    <p:sldId id="1399" r:id="rId10"/>
    <p:sldId id="1402" r:id="rId11"/>
    <p:sldId id="1405" r:id="rId12"/>
    <p:sldId id="1408" r:id="rId13"/>
    <p:sldId id="1414" r:id="rId15"/>
    <p:sldId id="1417" r:id="rId16"/>
    <p:sldId id="1420" r:id="rId17"/>
    <p:sldId id="1423" r:id="rId18"/>
    <p:sldId id="1426" r:id="rId19"/>
    <p:sldId id="1432" r:id="rId21"/>
    <p:sldId id="1435" r:id="rId22"/>
    <p:sldId id="1438" r:id="rId23"/>
    <p:sldId id="1441" r:id="rId24"/>
    <p:sldId id="1444" r:id="rId25"/>
    <p:sldId id="1450" r:id="rId27"/>
    <p:sldId id="1453" r:id="rId28"/>
    <p:sldId id="1456" r:id="rId29"/>
    <p:sldId id="1459" r:id="rId30"/>
    <p:sldId id="146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68" r:id="rId1"/>
    <p:sldLayoutId id="2147486169" r:id="rId2"/>
    <p:sldLayoutId id="2147486170" r:id="rId3"/>
    <p:sldLayoutId id="2147486171" r:id="rId4"/>
    <p:sldLayoutId id="2147486172" r:id="rId5"/>
    <p:sldLayoutId id="2147486173" r:id="rId6"/>
    <p:sldLayoutId id="2147486174" r:id="rId7"/>
    <p:sldLayoutId id="2147486175" r:id="rId8"/>
    <p:sldLayoutId id="2147486176" r:id="rId9"/>
    <p:sldLayoutId id="2147486177" r:id="rId10"/>
    <p:sldLayoutId id="21474861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205" r:id="rId1"/>
    <p:sldLayoutId id="2147486206" r:id="rId2"/>
    <p:sldLayoutId id="2147486207" r:id="rId3"/>
    <p:sldLayoutId id="2147486208" r:id="rId4"/>
    <p:sldLayoutId id="2147486209" r:id="rId5"/>
    <p:sldLayoutId id="2147486210" r:id="rId6"/>
    <p:sldLayoutId id="2147486211" r:id="rId7"/>
    <p:sldLayoutId id="2147486212" r:id="rId8"/>
    <p:sldLayoutId id="2147486213" r:id="rId9"/>
    <p:sldLayoutId id="2147486214" r:id="rId10"/>
    <p:sldLayoutId id="21474862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slideLayout" Target="../slideLayouts/slideLayout13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tags" Target="../tags/tag129.xml"/><Relationship Id="rId18" Type="http://schemas.openxmlformats.org/officeDocument/2006/relationships/tags" Target="../tags/tag130.xml"/><Relationship Id="rId19" Type="http://schemas.openxmlformats.org/officeDocument/2006/relationships/tags" Target="../tags/tag131.xml"/><Relationship Id="rId20" Type="http://schemas.openxmlformats.org/officeDocument/2006/relationships/tags" Target="../tags/tag132.xml"/><Relationship Id="rId21" Type="http://schemas.openxmlformats.org/officeDocument/2006/relationships/tags" Target="../tags/tag133.xml"/><Relationship Id="rId22" Type="http://schemas.openxmlformats.org/officeDocument/2006/relationships/tags" Target="../tags/tag134.xml"/><Relationship Id="rId23" Type="http://schemas.openxmlformats.org/officeDocument/2006/relationships/tags" Target="../tags/tag135.xml"/><Relationship Id="rId24" Type="http://schemas.openxmlformats.org/officeDocument/2006/relationships/tags" Target="../tags/tag136.xml"/><Relationship Id="rId25" Type="http://schemas.openxmlformats.org/officeDocument/2006/relationships/tags" Target="../tags/tag137.xml"/><Relationship Id="rId26" Type="http://schemas.openxmlformats.org/officeDocument/2006/relationships/tags" Target="../tags/tag138.xml"/><Relationship Id="rId27" Type="http://schemas.openxmlformats.org/officeDocument/2006/relationships/tags" Target="../tags/tag139.xml"/><Relationship Id="rId28" Type="http://schemas.openxmlformats.org/officeDocument/2006/relationships/tags" Target="../tags/tag140.xml"/><Relationship Id="rId29" Type="http://schemas.openxmlformats.org/officeDocument/2006/relationships/tags" Target="../tags/tag141.xml"/><Relationship Id="rId30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人工智能在物流行业中的应用与优化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人工智能在物流行业中的应用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人工智能在物流行业中的优化作用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人工智能在物流行业中的挑战与应对策略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175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未来发展趋势与展望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84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04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8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人工智能在物流行业中的应用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自动化仓储管理</a:t>
            </a:r>
            <a:endParaRPr altLang="en-US" lang="zh-CN"/>
          </a:p>
        </p:txBody>
      </p:sp>
      <p:sp>
        <p:nvSpPr>
          <p:cNvPr id="1048986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6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8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0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自动化仓储系统的组成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自动化仓储系统的未来发展趋势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自动化仓储系统的应用场景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自动化仓储系统的优势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智能调度与优化</a:t>
            </a:r>
            <a:endParaRPr altLang="en-US" lang="zh-CN"/>
          </a:p>
        </p:txBody>
      </p:sp>
      <p:sp>
        <p:nvSpPr>
          <p:cNvPr id="1049064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智能调度系统：利用人工智能技术对物流运输进行实时监控和调度，提高运输效率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0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路径优化：通过人工智能算法对物流运输路径进行优化，缩短运输时间和成本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6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智能仓储管理：利用人工智能技术对仓库进行智能化管理，提高仓储效率和准确性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2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预测与决策支持：通过人工智能技术对物流行业的数据进行分析和预测，为决策者提供有力支持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智能配送与路径规划</a:t>
            </a:r>
            <a:endParaRPr altLang="en-US" lang="zh-CN"/>
          </a:p>
        </p:txBody>
      </p:sp>
      <p:sp>
        <p:nvSpPr>
          <p:cNvPr id="1049122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未来发展趋势与挑战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2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配送路径优化案例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路径规划算法原理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4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智能配送系统介绍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智能客服与售后服务</a:t>
            </a:r>
            <a:endParaRPr altLang="en-US" lang="zh-CN"/>
          </a:p>
        </p:txBody>
      </p:sp>
      <p:sp>
        <p:nvSpPr>
          <p:cNvPr id="1049184" name="矩形 3"/>
          <p:cNvSpPr/>
          <p:nvPr>
            <p:custDataLst>
              <p:tags r:id="rId1"/>
            </p:custDataLst>
          </p:nvPr>
        </p:nvSpPr>
        <p:spPr>
          <a:xfrm>
            <a:off x="1185885" y="2181671"/>
            <a:ext cx="10391878" cy="154451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186" name="矩形 13"/>
          <p:cNvSpPr/>
          <p:nvPr>
            <p:custDataLst>
              <p:tags r:id="rId2"/>
            </p:custDataLst>
          </p:nvPr>
        </p:nvSpPr>
        <p:spPr>
          <a:xfrm>
            <a:off x="608330" y="2181671"/>
            <a:ext cx="281824" cy="154451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4"/>
          <p:cNvSpPr txBox="1"/>
          <p:nvPr>
            <p:custDataLst>
              <p:tags r:id="rId3"/>
            </p:custDataLst>
          </p:nvPr>
        </p:nvSpPr>
        <p:spPr>
          <a:xfrm>
            <a:off x="1484440" y="2314652"/>
            <a:ext cx="9943200" cy="12777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智能客服：通过自然语言处理技术，实现智能问答、语音识别等功能，提高客户服务效率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39"/>
          <p:cNvSpPr/>
          <p:nvPr>
            <p:custDataLst>
              <p:tags r:id="rId4"/>
            </p:custDataLst>
          </p:nvPr>
        </p:nvSpPr>
        <p:spPr>
          <a:xfrm>
            <a:off x="1185885" y="4014722"/>
            <a:ext cx="10391878" cy="154451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192" name="矩形 5"/>
          <p:cNvSpPr/>
          <p:nvPr>
            <p:custDataLst>
              <p:tags r:id="rId5"/>
            </p:custDataLst>
          </p:nvPr>
        </p:nvSpPr>
        <p:spPr>
          <a:xfrm>
            <a:off x="608330" y="4014722"/>
            <a:ext cx="281824" cy="154451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194" name="文本框 41"/>
          <p:cNvSpPr txBox="1"/>
          <p:nvPr>
            <p:custDataLst>
              <p:tags r:id="rId6"/>
            </p:custDataLst>
          </p:nvPr>
        </p:nvSpPr>
        <p:spPr>
          <a:xfrm>
            <a:off x="1484440" y="4148355"/>
            <a:ext cx="9943200" cy="12777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售后服务：利用人工智能技术，实现故障诊断、远程监控等功能，提高售后服务质量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3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人工智能在物流行业中的优化作用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提高物流效率</a:t>
            </a:r>
            <a:endParaRPr altLang="en-US" lang="zh-CN"/>
          </a:p>
        </p:txBody>
      </p:sp>
      <p:sp>
        <p:nvSpPr>
          <p:cNvPr id="104929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提高仓储管理效率：人工智能技术可以自动化管理仓储，提高仓储空间的利用率和货物的快速周转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优化运输路径：通过人工智能技术，可以优化运输路径，减少运输时间和成本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智能调度与配送：通过人工智能技术，可以实时调度和优化配送路线，提高配送效率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预测与决策支持：人工智能技术可以对物流数据进行深度挖掘和分析，为物流企业提供预测和决策支持，提高物流企业的运营效率和竞争力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降低物流成本</a:t>
            </a:r>
            <a:endParaRPr altLang="en-US" lang="zh-CN"/>
          </a:p>
        </p:txBody>
      </p:sp>
      <p:sp>
        <p:nvSpPr>
          <p:cNvPr id="1049344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提高物流效率：通过智能算法优化运输路径，减少运输时间和成本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提高客户满意度：快速、准确、高效的物流服务提高客户满意度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减少库存成本：实时预测需求，降低库存成本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减少人力成本：自动化设备替代人工操作，降低人力成本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提升客户满意度</a:t>
            </a:r>
            <a:endParaRPr altLang="en-US" lang="zh-CN"/>
          </a:p>
        </p:txBody>
      </p:sp>
      <p:sp>
        <p:nvSpPr>
          <p:cNvPr id="1049422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人工智能技术能够提高物流行业的服务质量和效率，从而提升客户满意度。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人工智能技术能够通过智能推荐、个性化服务等手段，提高客户体验和满意度。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人工智能技术能够通过智能客服、智能语音识别等技术，提高客户服务的质量和效率，从而提升客户满意度。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人工智能技术能够通过智能预测、智能调度等技术，提高物流行业的准确性和及时性，从而提升客户满意度。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增强物流安全性</a:t>
            </a:r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实时监控与预测：利用AI技术对物流运输过程进行实时监控，预测可能出现的风险，及时采取措施避免事故发生。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智能调度与路径规划：通过AI算法优化物流调度和路径规划，减少运输时间和成本，提高物流效率。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自动化操作：AI技术可以实现物流自动化操作，减少人工干预，提高操作的准确性和安全性。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数据分析与风险评估：利用AI技术对物流数据进行分析和挖掘，对风险进行评估和预测，为物流安全提供有力支持。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2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人工智能在物流行业中的挑战与应对策略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49586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技术难题：人工智能在物流行业中的技术挑战，如数据安全、算法优化等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解决方案：针对技术难题，提出相应的解决方案，如加强数据安全保护、优化算法等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案例分析：介绍一些成功应对技术难题的案例，如某公司如何通过技术优化提高物流效率等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未来展望：探讨未来物流行业中人工智能技术的发展趋势和可能面临的挑战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数据安全与隐私保护问题</a:t>
            </a:r>
            <a:endParaRPr altLang="en-US" lang="zh-CN"/>
          </a:p>
        </p:txBody>
      </p:sp>
      <p:sp>
        <p:nvSpPr>
          <p:cNvPr id="1049628" name="矩形: 圆角 1"/>
          <p:cNvSpPr/>
          <p:nvPr>
            <p:custDataLst>
              <p:tags r:id="rId1"/>
            </p:custDataLst>
          </p:nvPr>
        </p:nvSpPr>
        <p:spPr>
          <a:xfrm>
            <a:off x="608330" y="2350292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3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360" y="2488650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32" name="标题"/>
          <p:cNvSpPr txBox="1"/>
          <p:nvPr>
            <p:custDataLst>
              <p:tags r:id="rId3"/>
            </p:custDataLst>
          </p:nvPr>
        </p:nvSpPr>
        <p:spPr>
          <a:xfrm>
            <a:off x="733360" y="2446761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4" name="正文"/>
          <p:cNvSpPr txBox="1"/>
          <p:nvPr>
            <p:custDataLst>
              <p:tags r:id="rId4"/>
            </p:custDataLst>
          </p:nvPr>
        </p:nvSpPr>
        <p:spPr>
          <a:xfrm>
            <a:off x="2169617" y="2351561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数据泄露风险：人工智能在物流行业中的应用涉及大量数据，包括客户信息、交易数据等，可能存在数据泄露的风险。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36" name="矩形: 圆角 19"/>
          <p:cNvSpPr/>
          <p:nvPr>
            <p:custDataLst>
              <p:tags r:id="rId5"/>
            </p:custDataLst>
          </p:nvPr>
        </p:nvSpPr>
        <p:spPr>
          <a:xfrm>
            <a:off x="6159148" y="2350292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3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831" y="2487380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40" name="标题"/>
          <p:cNvSpPr txBox="1"/>
          <p:nvPr>
            <p:custDataLst>
              <p:tags r:id="rId7"/>
            </p:custDataLst>
          </p:nvPr>
        </p:nvSpPr>
        <p:spPr>
          <a:xfrm>
            <a:off x="6277831" y="2446127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2" name="正文"/>
          <p:cNvSpPr txBox="1"/>
          <p:nvPr>
            <p:custDataLst>
              <p:tags r:id="rId8"/>
            </p:custDataLst>
          </p:nvPr>
        </p:nvSpPr>
        <p:spPr>
          <a:xfrm>
            <a:off x="7714723" y="2352830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隐私保护挑战：物流行业涉及大量个人隐私信息，如客户地址、电话号码等，人工智能的应用可能增加隐私泄露的风险。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44" name="矩形: 圆角 28"/>
          <p:cNvSpPr/>
          <p:nvPr>
            <p:custDataLst>
              <p:tags r:id="rId9"/>
            </p:custDataLst>
          </p:nvPr>
        </p:nvSpPr>
        <p:spPr>
          <a:xfrm>
            <a:off x="608330" y="3992816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4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360" y="4131174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48" name="标题"/>
          <p:cNvSpPr txBox="1"/>
          <p:nvPr>
            <p:custDataLst>
              <p:tags r:id="rId11"/>
            </p:custDataLst>
          </p:nvPr>
        </p:nvSpPr>
        <p:spPr>
          <a:xfrm>
            <a:off x="733360" y="4089286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50" name="正文"/>
          <p:cNvSpPr txBox="1"/>
          <p:nvPr>
            <p:custDataLst>
              <p:tags r:id="rId12"/>
            </p:custDataLst>
          </p:nvPr>
        </p:nvSpPr>
        <p:spPr>
          <a:xfrm>
            <a:off x="2169617" y="3994085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应对策略：加强数据安全保护，采用加密技术、访问控制等手段确保数据安全；建立隐私保护政策，明确数据使用目的和范围，加强员工培训，提高隐私保护意识。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52" name="矩形: 圆角 24"/>
          <p:cNvSpPr/>
          <p:nvPr>
            <p:custDataLst>
              <p:tags r:id="rId13"/>
            </p:custDataLst>
          </p:nvPr>
        </p:nvSpPr>
        <p:spPr>
          <a:xfrm>
            <a:off x="6159148" y="3992816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5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831" y="4129905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56" name="标题"/>
          <p:cNvSpPr txBox="1"/>
          <p:nvPr>
            <p:custDataLst>
              <p:tags r:id="rId15"/>
            </p:custDataLst>
          </p:nvPr>
        </p:nvSpPr>
        <p:spPr>
          <a:xfrm>
            <a:off x="6277831" y="4088016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58" name="正文"/>
          <p:cNvSpPr txBox="1"/>
          <p:nvPr>
            <p:custDataLst>
              <p:tags r:id="rId16"/>
            </p:custDataLst>
          </p:nvPr>
        </p:nvSpPr>
        <p:spPr>
          <a:xfrm>
            <a:off x="7714723" y="3994720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法律法规要求：遵守相关法律法规要求，确保人工智能在物流行业中的应用符合数据安全和隐私保护的规定。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法律法规与政策限制</a:t>
            </a:r>
            <a:endParaRPr altLang="en-US" lang="zh-CN"/>
          </a:p>
        </p:txBody>
      </p:sp>
      <p:sp>
        <p:nvSpPr>
          <p:cNvPr id="10496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应对策略：遵守法律法规，积极寻求政策支持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应对策略：加强行业自律，推动行业规范发展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法律法规对人工智能在物流行业中的限制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政策对人工智能在物流行业中的支持与引导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人才培养与团队建设策略</a:t>
            </a:r>
            <a:endParaRPr altLang="en-US" lang="zh-CN"/>
          </a:p>
        </p:txBody>
      </p:sp>
      <p:sp>
        <p:nvSpPr>
          <p:cNvPr id="104975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培养专业人才：加强物流行业人才的专业技能和知识培训，提高人工智能应用水平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组建专业团队：组建具备人工智能技术的专业团队，推动物流行业的智能化发展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跨领域合作：加强物流行业与其他领域的合作，共同推动人工智能在物流行业中的应用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创新激励机制：建立创新激励机制，鼓励企业和个人积极探索人工智能在物流行业中的应用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人工智能与物联网技术的融合应用</a:t>
            </a:r>
            <a:endParaRPr altLang="en-US" lang="zh-CN"/>
          </a:p>
        </p:txBody>
      </p:sp>
      <p:sp>
        <p:nvSpPr>
          <p:cNvPr id="10498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物联网技术为人工智能提供海量数据支持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融合应用实现物流行业的智能化升级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未来发展趋势：人工智能与物联网技术的深度融合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人工智能技术提升物联网设备的智能化水平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无人驾驶技术在物流行业的应用前景</a:t>
            </a:r>
            <a:endParaRPr altLang="en-US" lang="zh-CN"/>
          </a:p>
        </p:txBody>
      </p:sp>
      <p:sp>
        <p:nvSpPr>
          <p:cNvPr id="104993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无人驾驶技术将推动物流行业的智能化和自动化升级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无人驾驶技术将成为物流行业的重要发展方向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无人驾驶技术将提高物流运输的效率和安全性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无人驾驶技术将为物流行业带来更多的商业机会和竞争优势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绿色物流理念与可持续发展战略</a:t>
            </a:r>
            <a:endParaRPr altLang="en-US" lang="zh-CN"/>
          </a:p>
        </p:txBody>
      </p:sp>
      <p:sp>
        <p:nvSpPr>
          <p:cNvPr id="10499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绿色物流理念：强调环保、节能、低碳的物流运作模式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可持续发展战略：通过技术创新、管理优化等手段实现物流行业的可持续发展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未来发展趋势：绿色物流将成为未来物流行业的重要发展方向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展望：通过政策引导、技术创新等手段推动绿色物流的发展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创新驱动与跨界合作模式探讨</a:t>
            </a:r>
            <a:endParaRPr altLang="en-US" lang="zh-CN"/>
          </a:p>
        </p:txBody>
      </p:sp>
      <p:sp>
        <p:nvSpPr>
          <p:cNvPr id="105005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创新驱动：人工智能技术不断创新，推动物流行业变革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跨界合作：跨界合作模式将促进物流行业与其他领域的融合发展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未来发展趋势：人工智能技术将推动物流行业向智能化、绿色化方向发展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展望：未来物流行业将实现更加高效、便捷、智能的运营模式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11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5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5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5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5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5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5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3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4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2023-12-16T17:50:53Z</dcterms:created>
  <dcterms:modified xsi:type="dcterms:W3CDTF">2023-12-16T17:50:53Z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7584227c10c44af5a58af57dd231d5ee_21</vt:lpwstr>
  </property>
</Properties>
</file>